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26"/>
  </p:notesMasterIdLst>
  <p:sldIdLst>
    <p:sldId id="256" r:id="rId2"/>
    <p:sldId id="282" r:id="rId3"/>
    <p:sldId id="260" r:id="rId4"/>
    <p:sldId id="258" r:id="rId5"/>
    <p:sldId id="259" r:id="rId6"/>
    <p:sldId id="262" r:id="rId7"/>
    <p:sldId id="264" r:id="rId8"/>
    <p:sldId id="278" r:id="rId9"/>
    <p:sldId id="265" r:id="rId10"/>
    <p:sldId id="283" r:id="rId11"/>
    <p:sldId id="279" r:id="rId12"/>
    <p:sldId id="280" r:id="rId13"/>
    <p:sldId id="281" r:id="rId14"/>
    <p:sldId id="284" r:id="rId15"/>
    <p:sldId id="269" r:id="rId16"/>
    <p:sldId id="277" r:id="rId17"/>
    <p:sldId id="285" r:id="rId18"/>
    <p:sldId id="270" r:id="rId19"/>
    <p:sldId id="274" r:id="rId20"/>
    <p:sldId id="275" r:id="rId21"/>
    <p:sldId id="268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36" autoAdjust="0"/>
  </p:normalViewPr>
  <p:slideViewPr>
    <p:cSldViewPr>
      <p:cViewPr varScale="1">
        <p:scale>
          <a:sx n="110" d="100"/>
          <a:sy n="110" d="100"/>
        </p:scale>
        <p:origin x="16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dirty="0" smtClean="0"/>
              <a:t>Klik om de opmaakprofielen van de </a:t>
            </a:r>
            <a:r>
              <a:rPr lang="nl-NL" noProof="0" dirty="0" err="1" smtClean="0"/>
              <a:t>modeltekst</a:t>
            </a:r>
            <a:r>
              <a:rPr lang="nl-NL" noProof="0" dirty="0" smtClean="0"/>
              <a:t> te bewerken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  <a:p>
            <a:pPr lvl="4"/>
            <a:r>
              <a:rPr lang="nl-NL" noProof="0" dirty="0" smtClean="0"/>
              <a:t>Vijfde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26378F-D69A-453B-9F9C-5BEA70A62730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27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>
                <a:latin typeface="Calibri" panose="020F0502020204030204" pitchFamily="34" charset="0"/>
              </a:endParaRPr>
            </a:p>
          </p:txBody>
        </p:sp>
      </p:grpSp>
      <p:sp>
        <p:nvSpPr>
          <p:cNvPr id="860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437D-6F37-43BC-864A-644C8D6E03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797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27050-D5D3-4295-ACC3-A6DA77EA42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5319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4E98-C095-4A46-A1D8-8962B66571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7478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0E70-59FD-48CA-B8B2-8CEFA26BA2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46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4406-AC75-4C46-BC0E-8090001102C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0881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1D1C4-E10A-44F3-B638-68443F47D9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4596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A247-05E2-47D6-87D4-671EF0AF54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1796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F8CFD-BC82-47DD-975F-919F3C04F1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5859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DC9F3-CE71-4E1C-9CB3-B049AD49B1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10086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81F5-F91B-4D0B-A954-FC81F37B4C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9404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B212-08FB-4C99-8A7A-69B103AD74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4532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849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849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849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849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nl-NL" dirty="0">
                <a:latin typeface="Calibri" panose="020F0502020204030204" pitchFamily="34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dirty="0" smtClean="0">
                <a:latin typeface="Calibri" panose="020F0502020204030204" pitchFamily="34" charset="0"/>
              </a:endParaRPr>
            </a:p>
          </p:txBody>
        </p:sp>
      </p:grpSp>
      <p:sp>
        <p:nvSpPr>
          <p:cNvPr id="850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850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50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nl-NL" dirty="0" smtClean="0"/>
              <a:t>M. de Hoon</a:t>
            </a:r>
            <a:endParaRPr lang="nl-NL" dirty="0"/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25AA603-15E0-42A3-9C1D-ADEA033C5311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73250"/>
            <a:ext cx="7772400" cy="2347838"/>
          </a:xfrm>
        </p:spPr>
        <p:txBody>
          <a:bodyPr/>
          <a:lstStyle/>
          <a:p>
            <a:pPr eaLnBrk="1" hangingPunct="1">
              <a:defRPr/>
            </a:pPr>
            <a:r>
              <a:rPr lang="nl-NL" sz="8000" dirty="0" smtClean="0">
                <a:effectLst/>
                <a:latin typeface="Calibri" panose="020F0502020204030204" pitchFamily="34" charset="0"/>
              </a:rPr>
              <a:t>scanderen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</a:rPr>
              <a:t>nieuwe versie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973C281-613B-4CB2-963B-2937E570DF8D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10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70291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3200" dirty="0">
                <a:effectLst/>
              </a:rPr>
              <a:t>W</a:t>
            </a:r>
            <a:r>
              <a:rPr lang="nl-NL" sz="3200" dirty="0" smtClean="0">
                <a:effectLst/>
              </a:rPr>
              <a:t>anneer is een lettergreep </a:t>
            </a:r>
            <a:r>
              <a:rPr lang="nl-NL" sz="3200" dirty="0" smtClean="0">
                <a:solidFill>
                  <a:srgbClr val="FF0000"/>
                </a:solidFill>
                <a:effectLst/>
              </a:rPr>
              <a:t>van nature </a:t>
            </a:r>
            <a:r>
              <a:rPr lang="nl-NL" sz="3200" dirty="0" smtClean="0">
                <a:effectLst/>
              </a:rPr>
              <a:t>lang? 2</a:t>
            </a:r>
            <a:endParaRPr lang="nl-NL" sz="4000" dirty="0" smtClean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4046" y="1162934"/>
            <a:ext cx="8782449" cy="508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abl. </a:t>
            </a:r>
            <a:r>
              <a:rPr lang="nl-NL" sz="2800" kern="0" dirty="0" err="1" smtClean="0">
                <a:effectLst/>
              </a:rPr>
              <a:t>sg</a:t>
            </a:r>
            <a:r>
              <a:rPr lang="nl-NL" sz="2800" kern="0" dirty="0" smtClean="0">
                <a:effectLst/>
              </a:rPr>
              <a:t> op –a, –o, –u, – i en –e (in e-declinatie); dus in 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nisi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smtClean="0">
                <a:solidFill>
                  <a:srgbClr val="00B050"/>
                </a:solidFill>
                <a:effectLst/>
              </a:rPr>
              <a:t>quasi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smtClean="0">
                <a:solidFill>
                  <a:srgbClr val="00B050"/>
                </a:solidFill>
                <a:effectLst/>
              </a:rPr>
              <a:t>ego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smtClean="0">
                <a:solidFill>
                  <a:srgbClr val="00B050"/>
                </a:solidFill>
                <a:effectLst/>
              </a:rPr>
              <a:t>cito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modo</a:t>
            </a:r>
            <a:r>
              <a:rPr lang="nl-NL" sz="2800" kern="0" dirty="0" smtClean="0">
                <a:solidFill>
                  <a:srgbClr val="00B050"/>
                </a:solidFill>
                <a:effectLst/>
              </a:rPr>
              <a:t> </a:t>
            </a:r>
            <a:r>
              <a:rPr lang="nl-NL" sz="2800" kern="0" dirty="0" smtClean="0">
                <a:effectLst/>
              </a:rPr>
              <a:t>en </a:t>
            </a:r>
            <a:r>
              <a:rPr lang="nl-NL" sz="2800" kern="0" dirty="0" smtClean="0">
                <a:solidFill>
                  <a:srgbClr val="00B050"/>
                </a:solidFill>
                <a:effectLst/>
              </a:rPr>
              <a:t>duo</a:t>
            </a:r>
            <a:r>
              <a:rPr lang="nl-NL" sz="2800" kern="0" dirty="0" smtClean="0">
                <a:effectLst/>
              </a:rPr>
              <a:t> zijn de slotklinkers gewoon onderhevig aan positieregels  (want dat zijn geen ablativi)</a:t>
            </a:r>
          </a:p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dat. </a:t>
            </a:r>
            <a:r>
              <a:rPr lang="nl-NL" sz="2800" kern="0" dirty="0" err="1" smtClean="0">
                <a:effectLst/>
              </a:rPr>
              <a:t>sg</a:t>
            </a:r>
            <a:r>
              <a:rPr lang="nl-NL" sz="2800" kern="0" dirty="0" smtClean="0">
                <a:effectLst/>
              </a:rPr>
              <a:t> op </a:t>
            </a:r>
            <a:r>
              <a:rPr lang="nl-NL" sz="2800" kern="0" dirty="0">
                <a:effectLst/>
              </a:rPr>
              <a:t>–o, </a:t>
            </a:r>
            <a:r>
              <a:rPr lang="nl-NL" sz="2800" kern="0" dirty="0" smtClean="0">
                <a:effectLst/>
              </a:rPr>
              <a:t>–i: domin</a:t>
            </a:r>
            <a:r>
              <a:rPr lang="nl-NL" sz="2800" kern="0" dirty="0" smtClean="0">
                <a:solidFill>
                  <a:srgbClr val="FF0000"/>
                </a:solidFill>
                <a:effectLst/>
              </a:rPr>
              <a:t>o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duc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manu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die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</a:t>
            </a:r>
            <a:endParaRPr lang="nl-NL" sz="2800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dat./abl. </a:t>
            </a:r>
            <a:r>
              <a:rPr lang="nl-NL" sz="2800" kern="0" dirty="0" err="1" smtClean="0">
                <a:effectLst/>
              </a:rPr>
              <a:t>pl</a:t>
            </a:r>
            <a:r>
              <a:rPr lang="nl-NL" sz="2800" kern="0" dirty="0" smtClean="0">
                <a:effectLst/>
              </a:rPr>
              <a:t> op –is: </a:t>
            </a:r>
            <a:r>
              <a:rPr lang="nl-NL" sz="2800" kern="0" dirty="0" err="1" smtClean="0">
                <a:effectLst/>
              </a:rPr>
              <a:t>puell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is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puer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is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templ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is</a:t>
            </a:r>
            <a:endParaRPr lang="nl-NL" sz="2800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acc. </a:t>
            </a:r>
            <a:r>
              <a:rPr lang="nl-NL" sz="2800" kern="0" dirty="0" err="1" smtClean="0">
                <a:effectLst/>
              </a:rPr>
              <a:t>pl</a:t>
            </a:r>
            <a:r>
              <a:rPr lang="nl-NL" sz="2800" kern="0" dirty="0" smtClean="0">
                <a:effectLst/>
              </a:rPr>
              <a:t> op –as, –os en –</a:t>
            </a:r>
            <a:r>
              <a:rPr lang="nl-NL" sz="2800" kern="0" dirty="0" err="1" smtClean="0">
                <a:effectLst/>
              </a:rPr>
              <a:t>us</a:t>
            </a:r>
            <a:r>
              <a:rPr lang="nl-NL" sz="2800" kern="0" dirty="0" smtClean="0">
                <a:effectLst/>
              </a:rPr>
              <a:t>: </a:t>
            </a:r>
            <a:r>
              <a:rPr lang="nl-NL" sz="2800" kern="0" dirty="0" err="1" smtClean="0">
                <a:effectLst/>
              </a:rPr>
              <a:t>ar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as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hort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os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man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us</a:t>
            </a:r>
            <a:endParaRPr lang="nl-NL" sz="2800" kern="0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nom./acc. </a:t>
            </a:r>
            <a:r>
              <a:rPr lang="nl-NL" sz="2800" kern="0" dirty="0" err="1" smtClean="0">
                <a:effectLst/>
              </a:rPr>
              <a:t>pl</a:t>
            </a:r>
            <a:r>
              <a:rPr lang="nl-NL" sz="2800" kern="0" dirty="0" smtClean="0">
                <a:effectLst/>
              </a:rPr>
              <a:t> op –es: </a:t>
            </a:r>
            <a:r>
              <a:rPr lang="nl-NL" sz="2800" kern="0" dirty="0" err="1" smtClean="0">
                <a:effectLst/>
              </a:rPr>
              <a:t>homin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es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reg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es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lapid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es</a:t>
            </a:r>
            <a:r>
              <a:rPr lang="nl-NL" sz="2800" kern="0" dirty="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gen. </a:t>
            </a:r>
            <a:r>
              <a:rPr lang="nl-NL" sz="2800" kern="0" dirty="0" err="1" smtClean="0">
                <a:effectLst/>
              </a:rPr>
              <a:t>pl</a:t>
            </a:r>
            <a:r>
              <a:rPr lang="nl-NL" sz="2800" kern="0" dirty="0" smtClean="0">
                <a:effectLst/>
              </a:rPr>
              <a:t> op –</a:t>
            </a:r>
            <a:r>
              <a:rPr lang="nl-NL" sz="2800" kern="0" dirty="0" err="1" smtClean="0">
                <a:effectLst/>
              </a:rPr>
              <a:t>orum</a:t>
            </a:r>
            <a:r>
              <a:rPr lang="nl-NL" sz="2800" kern="0" dirty="0" smtClean="0">
                <a:effectLst/>
              </a:rPr>
              <a:t>, –</a:t>
            </a:r>
            <a:r>
              <a:rPr lang="nl-NL" sz="2800" kern="0" dirty="0" err="1" smtClean="0">
                <a:effectLst/>
              </a:rPr>
              <a:t>arum</a:t>
            </a:r>
            <a:r>
              <a:rPr lang="nl-NL" sz="2800" kern="0" dirty="0" smtClean="0">
                <a:effectLst/>
              </a:rPr>
              <a:t>: </a:t>
            </a:r>
            <a:r>
              <a:rPr lang="nl-NL" sz="2800" kern="0" dirty="0" smtClean="0">
                <a:solidFill>
                  <a:srgbClr val="FF0000"/>
                </a:solidFill>
                <a:effectLst/>
              </a:rPr>
              <a:t>o</a:t>
            </a:r>
            <a:r>
              <a:rPr lang="nl-NL" sz="2800" kern="0" dirty="0" smtClean="0">
                <a:effectLst/>
              </a:rPr>
              <a:t>/</a:t>
            </a:r>
            <a:r>
              <a:rPr lang="nl-NL" sz="2800" kern="0" dirty="0" smtClean="0">
                <a:solidFill>
                  <a:srgbClr val="FF0000"/>
                </a:solidFill>
                <a:effectLst/>
              </a:rPr>
              <a:t>a</a:t>
            </a:r>
            <a:r>
              <a:rPr lang="nl-NL" sz="2800" kern="0" dirty="0" smtClean="0">
                <a:effectLst/>
              </a:rPr>
              <a:t> in </a:t>
            </a:r>
            <a:r>
              <a:rPr lang="nl-NL" sz="2800" kern="0" dirty="0" err="1" smtClean="0">
                <a:effectLst/>
              </a:rPr>
              <a:t>bon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o</a:t>
            </a:r>
            <a:r>
              <a:rPr lang="nl-NL" sz="2800" kern="0" dirty="0" err="1" smtClean="0">
                <a:effectLst/>
              </a:rPr>
              <a:t>rum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de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a</a:t>
            </a:r>
            <a:r>
              <a:rPr lang="nl-NL" sz="2800" kern="0" dirty="0" err="1" smtClean="0">
                <a:effectLst/>
              </a:rPr>
              <a:t>rum</a:t>
            </a:r>
            <a:endParaRPr lang="nl-NL" sz="2800" kern="0" dirty="0" smtClean="0">
              <a:effectLst/>
            </a:endParaRPr>
          </a:p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gen. </a:t>
            </a:r>
            <a:r>
              <a:rPr lang="nl-NL" sz="2800" kern="0" dirty="0" err="1" smtClean="0">
                <a:effectLst/>
              </a:rPr>
              <a:t>sg</a:t>
            </a:r>
            <a:r>
              <a:rPr lang="nl-NL" sz="2800" kern="0" dirty="0" smtClean="0">
                <a:effectLst/>
              </a:rPr>
              <a:t>/nom. </a:t>
            </a:r>
            <a:r>
              <a:rPr lang="nl-NL" sz="2800" kern="0" dirty="0" err="1" smtClean="0">
                <a:effectLst/>
              </a:rPr>
              <a:t>pl</a:t>
            </a:r>
            <a:r>
              <a:rPr lang="nl-NL" sz="2800" kern="0" dirty="0" smtClean="0">
                <a:effectLst/>
              </a:rPr>
              <a:t> op –i: </a:t>
            </a:r>
            <a:r>
              <a:rPr lang="nl-NL" sz="2800" kern="0" dirty="0" err="1" smtClean="0">
                <a:effectLst/>
              </a:rPr>
              <a:t>amic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effectLst/>
              </a:rPr>
              <a:t>puer</a:t>
            </a:r>
            <a:r>
              <a:rPr lang="nl-NL" sz="2800" kern="0" dirty="0" err="1" smtClean="0">
                <a:solidFill>
                  <a:srgbClr val="FF0000"/>
                </a:solidFill>
                <a:effectLst/>
              </a:rPr>
              <a:t>i</a:t>
            </a:r>
            <a:endParaRPr lang="nl-NL" sz="2800" kern="0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591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973C281-613B-4CB2-963B-2937E570DF8D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11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70291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3200" dirty="0">
                <a:effectLst/>
              </a:rPr>
              <a:t>W</a:t>
            </a:r>
            <a:r>
              <a:rPr lang="nl-NL" sz="3200" dirty="0" smtClean="0">
                <a:effectLst/>
              </a:rPr>
              <a:t>anneer is een lettergreep </a:t>
            </a:r>
            <a:r>
              <a:rPr lang="nl-NL" sz="3200" dirty="0" smtClean="0">
                <a:solidFill>
                  <a:srgbClr val="FF0000"/>
                </a:solidFill>
                <a:effectLst/>
              </a:rPr>
              <a:t>van nature </a:t>
            </a:r>
            <a:r>
              <a:rPr lang="nl-NL" sz="3200" dirty="0" smtClean="0">
                <a:effectLst/>
              </a:rPr>
              <a:t>kort?</a:t>
            </a:r>
            <a:endParaRPr lang="nl-NL" sz="4000" dirty="0" smtClean="0"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229600" cy="5123656"/>
          </a:xfrm>
        </p:spPr>
        <p:txBody>
          <a:bodyPr/>
          <a:lstStyle/>
          <a:p>
            <a:pPr eaLnBrk="1" hangingPunct="1">
              <a:defRPr/>
            </a:pPr>
            <a:r>
              <a:rPr lang="nl-NL" sz="2800" dirty="0" smtClean="0"/>
              <a:t>alle losse klinkers (tweeklanken dus niet) kunnen </a:t>
            </a:r>
            <a:r>
              <a:rPr lang="nl-NL" sz="2800" dirty="0">
                <a:solidFill>
                  <a:srgbClr val="FF0000"/>
                </a:solidFill>
                <a:effectLst/>
                <a:ea typeface="+mj-ea"/>
                <a:cs typeface="+mj-cs"/>
              </a:rPr>
              <a:t>van nature</a:t>
            </a:r>
            <a:r>
              <a:rPr lang="nl-NL" sz="2800" dirty="0" smtClean="0">
                <a:effectLst/>
              </a:rPr>
              <a:t> </a:t>
            </a:r>
            <a:r>
              <a:rPr lang="nl-NL" sz="2800" dirty="0" smtClean="0"/>
              <a:t>kort zijn. Het onderscheid met de lange versie van de klinker heeft betekenisverschil tot gevolg. Soms is de lengte herleidbaar tot een Grieks origineel. Voorbeeld: de a van </a:t>
            </a:r>
            <a:r>
              <a:rPr lang="nl-NL" sz="2800" dirty="0" err="1" smtClean="0"/>
              <a:t>păter</a:t>
            </a:r>
            <a:r>
              <a:rPr lang="nl-NL" sz="2800" dirty="0" smtClean="0"/>
              <a:t> is kort, die van </a:t>
            </a:r>
            <a:r>
              <a:rPr lang="nl-NL" sz="2800" dirty="0" err="1" smtClean="0"/>
              <a:t>māter</a:t>
            </a:r>
            <a:r>
              <a:rPr lang="nl-NL" sz="2800" dirty="0" smtClean="0"/>
              <a:t> is lang. In het Grieks staat op de plaats van die ā namelijk een </a:t>
            </a:r>
            <a:r>
              <a:rPr lang="nl-NL" dirty="0" smtClean="0">
                <a:sym typeface="Euclid Symbol" panose="05050102010706020507" pitchFamily="18" charset="2"/>
              </a:rPr>
              <a:t> </a:t>
            </a:r>
            <a:r>
              <a:rPr lang="nl-NL" sz="2800" dirty="0" smtClean="0">
                <a:sym typeface="Euclid Symbol" panose="05050102010706020507" pitchFamily="18" charset="2"/>
              </a:rPr>
              <a:t>(en die is lang). </a:t>
            </a:r>
            <a:r>
              <a:rPr lang="el-GR" sz="2800" dirty="0" smtClean="0">
                <a:latin typeface="Calibri" panose="020F0502020204030204" pitchFamily="34" charset="0"/>
                <a:sym typeface="Euclid Symbol" panose="05050102010706020507" pitchFamily="18" charset="2"/>
              </a:rPr>
              <a:t>Πατήρ</a:t>
            </a:r>
            <a:r>
              <a:rPr lang="nl-NL" sz="2800" dirty="0" smtClean="0">
                <a:latin typeface="Calibri" panose="020F0502020204030204" pitchFamily="34" charset="0"/>
                <a:sym typeface="Euclid Symbol" panose="05050102010706020507" pitchFamily="18" charset="2"/>
              </a:rPr>
              <a:t> heeft een korte </a:t>
            </a:r>
            <a:r>
              <a:rPr lang="el-GR" sz="2800" dirty="0" smtClean="0">
                <a:latin typeface="Calibri" panose="020F0502020204030204" pitchFamily="34" charset="0"/>
                <a:sym typeface="Euclid Symbol" panose="05050102010706020507" pitchFamily="18" charset="2"/>
              </a:rPr>
              <a:t>α</a:t>
            </a:r>
            <a:r>
              <a:rPr lang="nl-NL" sz="2800" dirty="0" smtClean="0">
                <a:latin typeface="Calibri" panose="020F0502020204030204" pitchFamily="34" charset="0"/>
                <a:sym typeface="Euclid Symbol" panose="05050102010706020507" pitchFamily="18" charset="2"/>
              </a:rPr>
              <a:t> daar, dus ook </a:t>
            </a:r>
            <a:r>
              <a:rPr lang="nl-NL" sz="2800" dirty="0"/>
              <a:t>ă</a:t>
            </a:r>
            <a:r>
              <a:rPr lang="nl-NL" sz="2800" dirty="0" smtClean="0">
                <a:latin typeface="Calibri" panose="020F0502020204030204" pitchFamily="34" charset="0"/>
                <a:sym typeface="Euclid Symbol" panose="05050102010706020507" pitchFamily="18" charset="2"/>
              </a:rPr>
              <a:t>.</a:t>
            </a:r>
            <a:r>
              <a:rPr lang="nl-NL" sz="2800" dirty="0" smtClean="0">
                <a:sym typeface="Euclid Symbol" panose="05050102010706020507" pitchFamily="18" charset="2"/>
              </a:rPr>
              <a:t> En </a:t>
            </a:r>
            <a:r>
              <a:rPr lang="nl-NL" sz="2800" dirty="0" err="1" smtClean="0">
                <a:sym typeface="Euclid Symbol" panose="05050102010706020507" pitchFamily="18" charset="2"/>
              </a:rPr>
              <a:t>pōpulus</a:t>
            </a:r>
            <a:r>
              <a:rPr lang="nl-NL" sz="2800" dirty="0" smtClean="0">
                <a:sym typeface="Euclid Symbol" panose="05050102010706020507" pitchFamily="18" charset="2"/>
              </a:rPr>
              <a:t> is populier, </a:t>
            </a:r>
            <a:r>
              <a:rPr lang="nl-NL" sz="2800" dirty="0" err="1" smtClean="0">
                <a:sym typeface="Euclid Symbol" panose="05050102010706020507" pitchFamily="18" charset="2"/>
              </a:rPr>
              <a:t>pŏpulus</a:t>
            </a:r>
            <a:r>
              <a:rPr lang="nl-NL" sz="2800" dirty="0" smtClean="0">
                <a:sym typeface="Euclid Symbol" panose="05050102010706020507" pitchFamily="18" charset="2"/>
              </a:rPr>
              <a:t> is volk, je vindt het in het </a:t>
            </a:r>
            <a:r>
              <a:rPr lang="nl-NL" sz="2800" dirty="0" smtClean="0">
                <a:solidFill>
                  <a:schemeClr val="bg2">
                    <a:lumMod val="40000"/>
                    <a:lumOff val="60000"/>
                  </a:schemeClr>
                </a:solidFill>
                <a:sym typeface="Euclid Symbol" panose="05050102010706020507" pitchFamily="18" charset="2"/>
              </a:rPr>
              <a:t>woordenboek</a:t>
            </a:r>
            <a:r>
              <a:rPr lang="nl-NL" sz="2800" dirty="0" smtClean="0">
                <a:sym typeface="Euclid Symbol" panose="05050102010706020507" pitchFamily="18" charset="2"/>
              </a:rPr>
              <a:t>!</a:t>
            </a:r>
          </a:p>
          <a:p>
            <a:pPr eaLnBrk="1" hangingPunct="1">
              <a:defRPr/>
            </a:pPr>
            <a:r>
              <a:rPr lang="nl-NL" sz="2800" dirty="0" smtClean="0">
                <a:sym typeface="Euclid Symbol" panose="05050102010706020507" pitchFamily="18" charset="2"/>
              </a:rPr>
              <a:t>de slot </a:t>
            </a:r>
            <a:r>
              <a:rPr lang="nl-NL" sz="2800" dirty="0" smtClean="0">
                <a:effectLst/>
              </a:rPr>
              <a:t>–</a:t>
            </a:r>
            <a:r>
              <a:rPr lang="nl-NL" sz="2800" dirty="0" smtClean="0">
                <a:sym typeface="Euclid Symbol" panose="05050102010706020507" pitchFamily="18" charset="2"/>
              </a:rPr>
              <a:t>a van nom. </a:t>
            </a:r>
            <a:r>
              <a:rPr lang="nl-NL" sz="2800" dirty="0" err="1" smtClean="0">
                <a:sym typeface="Euclid Symbol" panose="05050102010706020507" pitchFamily="18" charset="2"/>
              </a:rPr>
              <a:t>sg</a:t>
            </a:r>
            <a:r>
              <a:rPr lang="nl-NL" sz="2800" dirty="0" smtClean="0">
                <a:sym typeface="Euclid Symbol" panose="05050102010706020507" pitchFamily="18" charset="2"/>
              </a:rPr>
              <a:t>/nom. en acc. </a:t>
            </a:r>
            <a:r>
              <a:rPr lang="nl-NL" sz="2800" dirty="0" err="1" smtClean="0">
                <a:sym typeface="Euclid Symbol" panose="05050102010706020507" pitchFamily="18" charset="2"/>
              </a:rPr>
              <a:t>pl</a:t>
            </a:r>
            <a:r>
              <a:rPr lang="nl-NL" sz="2800" dirty="0" smtClean="0">
                <a:sym typeface="Euclid Symbol" panose="05050102010706020507" pitchFamily="18" charset="2"/>
              </a:rPr>
              <a:t> is kort: voorbeeld: </a:t>
            </a:r>
            <a:r>
              <a:rPr lang="nl-NL" sz="2800" dirty="0" err="1" smtClean="0">
                <a:sym typeface="Euclid Symbol" panose="05050102010706020507" pitchFamily="18" charset="2"/>
              </a:rPr>
              <a:t>templa</a:t>
            </a:r>
            <a:r>
              <a:rPr lang="nl-NL" sz="2800" dirty="0" smtClean="0">
                <a:sym typeface="Euclid Symbol" panose="05050102010706020507" pitchFamily="18" charset="2"/>
              </a:rPr>
              <a:t> (N) zal een korte a (</a:t>
            </a:r>
            <a:r>
              <a:rPr lang="nl-NL" sz="2800" dirty="0" smtClean="0"/>
              <a:t>ă)</a:t>
            </a:r>
            <a:r>
              <a:rPr lang="nl-NL" sz="2800" dirty="0" smtClean="0">
                <a:sym typeface="Euclid Symbol" panose="05050102010706020507" pitchFamily="18" charset="2"/>
              </a:rPr>
              <a:t> hebben.</a:t>
            </a:r>
          </a:p>
          <a:p>
            <a:pPr marL="0" indent="0" eaLnBrk="1" hangingPunct="1">
              <a:buNone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76154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M. de Hoon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973C281-613B-4CB2-963B-2937E570DF8D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12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702915"/>
          </a:xfrm>
        </p:spPr>
        <p:txBody>
          <a:bodyPr/>
          <a:lstStyle/>
          <a:p>
            <a:pPr eaLnBrk="1" hangingPunct="1">
              <a:defRPr/>
            </a:pPr>
            <a:r>
              <a:rPr lang="nl-NL" sz="3200" dirty="0">
                <a:effectLst/>
              </a:rPr>
              <a:t>W</a:t>
            </a:r>
            <a:r>
              <a:rPr lang="nl-NL" sz="3200" dirty="0" smtClean="0">
                <a:effectLst/>
              </a:rPr>
              <a:t>anneer is een lettergreep </a:t>
            </a:r>
            <a:r>
              <a:rPr lang="nl-NL" sz="3200" dirty="0" smtClean="0">
                <a:solidFill>
                  <a:srgbClr val="FF0000"/>
                </a:solidFill>
                <a:effectLst/>
              </a:rPr>
              <a:t>door positie </a:t>
            </a:r>
            <a:r>
              <a:rPr lang="nl-NL" sz="3200" dirty="0" smtClean="0">
                <a:effectLst/>
              </a:rPr>
              <a:t>lang?</a:t>
            </a:r>
            <a:endParaRPr lang="nl-NL" sz="4000" dirty="0" smtClean="0"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124744"/>
            <a:ext cx="8785671" cy="4248150"/>
          </a:xfrm>
        </p:spPr>
        <p:txBody>
          <a:bodyPr/>
          <a:lstStyle/>
          <a:p>
            <a:pPr eaLnBrk="1" hangingPunct="1">
              <a:defRPr/>
            </a:pPr>
            <a:r>
              <a:rPr lang="nl-NL" sz="2800" dirty="0" smtClean="0"/>
              <a:t>als een klinker gevolgd wordt door 2 of meer medeklinkers / dubbele medeklinker (</a:t>
            </a:r>
            <a:r>
              <a:rPr lang="nl-NL" sz="2800" dirty="0" smtClean="0">
                <a:solidFill>
                  <a:srgbClr val="FF0000"/>
                </a:solidFill>
              </a:rPr>
              <a:t>x</a:t>
            </a:r>
            <a:r>
              <a:rPr lang="nl-NL" sz="2800" dirty="0" smtClean="0"/>
              <a:t>,</a:t>
            </a:r>
            <a:r>
              <a:rPr lang="nl-NL" sz="2800" dirty="0" smtClean="0">
                <a:solidFill>
                  <a:srgbClr val="FF0000"/>
                </a:solidFill>
              </a:rPr>
              <a:t>z</a:t>
            </a:r>
            <a:r>
              <a:rPr lang="nl-NL" sz="2800" dirty="0" smtClean="0"/>
              <a:t>) </a:t>
            </a:r>
            <a:r>
              <a:rPr lang="nl-NL" sz="2800" u="sng" dirty="0" smtClean="0"/>
              <a:t>kan</a:t>
            </a:r>
            <a:r>
              <a:rPr lang="nl-NL" sz="2800" dirty="0" smtClean="0"/>
              <a:t> de </a:t>
            </a:r>
            <a:r>
              <a:rPr lang="nl-NL" sz="2800" dirty="0" err="1" smtClean="0"/>
              <a:t>letter-greep</a:t>
            </a:r>
            <a:r>
              <a:rPr lang="nl-NL" sz="2800" dirty="0" smtClean="0"/>
              <a:t> lang zijn! Let op: volgende woord telt dus mee!</a:t>
            </a:r>
          </a:p>
          <a:p>
            <a:pPr eaLnBrk="1" hangingPunct="1">
              <a:defRPr/>
            </a:pPr>
            <a:r>
              <a:rPr lang="nl-NL" sz="2800" dirty="0" smtClean="0"/>
              <a:t>En pas op: sommige combinaties van medeklinkers maken een lettergreep toch kort: zie volgende dia</a:t>
            </a:r>
            <a:r>
              <a:rPr lang="nl-NL" sz="2800" dirty="0"/>
              <a:t>.</a:t>
            </a: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803364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973C281-613B-4CB2-963B-2937E570DF8D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13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702915"/>
          </a:xfrm>
        </p:spPr>
        <p:txBody>
          <a:bodyPr/>
          <a:lstStyle/>
          <a:p>
            <a:pPr eaLnBrk="1" hangingPunct="1">
              <a:defRPr/>
            </a:pPr>
            <a:r>
              <a:rPr lang="nl-NL" sz="3200" dirty="0">
                <a:effectLst/>
              </a:rPr>
              <a:t>W</a:t>
            </a:r>
            <a:r>
              <a:rPr lang="nl-NL" sz="3200" dirty="0" smtClean="0">
                <a:effectLst/>
              </a:rPr>
              <a:t>anneer is een lettergreep </a:t>
            </a:r>
            <a:r>
              <a:rPr lang="nl-NL" sz="3200" dirty="0" smtClean="0">
                <a:solidFill>
                  <a:srgbClr val="FF0000"/>
                </a:solidFill>
                <a:effectLst/>
              </a:rPr>
              <a:t>door positie </a:t>
            </a:r>
            <a:r>
              <a:rPr lang="nl-NL" sz="3200" dirty="0" smtClean="0">
                <a:effectLst/>
              </a:rPr>
              <a:t>kort? 1</a:t>
            </a:r>
            <a:endParaRPr lang="nl-NL" sz="4000" dirty="0" smtClean="0">
              <a:effectLst/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135832"/>
            <a:ext cx="8640961" cy="5112568"/>
          </a:xfrm>
        </p:spPr>
        <p:txBody>
          <a:bodyPr/>
          <a:lstStyle/>
          <a:p>
            <a:pPr>
              <a:defRPr/>
            </a:pPr>
            <a:r>
              <a:rPr lang="nl-NL" sz="2800" dirty="0" smtClean="0">
                <a:effectLst/>
              </a:rPr>
              <a:t>als een klinker die gevolgd wordt door een combinatie van een </a:t>
            </a:r>
            <a:r>
              <a:rPr lang="nl-NL" sz="2800" dirty="0" err="1" smtClean="0">
                <a:solidFill>
                  <a:srgbClr val="FF0000"/>
                </a:solidFill>
                <a:effectLst/>
              </a:rPr>
              <a:t>muta</a:t>
            </a:r>
            <a:r>
              <a:rPr lang="nl-NL" sz="2800" dirty="0" smtClean="0">
                <a:effectLst/>
              </a:rPr>
              <a:t> met een 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liquida</a:t>
            </a:r>
            <a:r>
              <a:rPr lang="nl-NL" sz="2800" dirty="0" smtClean="0">
                <a:effectLst/>
              </a:rPr>
              <a:t> (in die volgorde: let dus met name op de tweede medeklinker) </a:t>
            </a:r>
            <a:r>
              <a:rPr lang="nl-NL" sz="2800" u="sng" dirty="0" smtClean="0">
                <a:effectLst/>
              </a:rPr>
              <a:t>kan</a:t>
            </a:r>
            <a:r>
              <a:rPr lang="nl-NL" sz="2800" dirty="0" smtClean="0">
                <a:effectLst/>
              </a:rPr>
              <a:t> hij kort blijken te zijn (in plaats van lang, vorige dia)</a:t>
            </a:r>
          </a:p>
          <a:p>
            <a:pPr>
              <a:defRPr/>
            </a:pPr>
            <a:r>
              <a:rPr lang="nl-NL" sz="2800" dirty="0" err="1">
                <a:solidFill>
                  <a:srgbClr val="FF0000"/>
                </a:solidFill>
                <a:effectLst/>
              </a:rPr>
              <a:t>m</a:t>
            </a:r>
            <a:r>
              <a:rPr lang="nl-NL" sz="2800" dirty="0" err="1" smtClean="0">
                <a:solidFill>
                  <a:srgbClr val="FF0000"/>
                </a:solidFill>
                <a:effectLst/>
              </a:rPr>
              <a:t>utae</a:t>
            </a:r>
            <a:r>
              <a:rPr lang="nl-NL" sz="2800" dirty="0" smtClean="0">
                <a:effectLst/>
              </a:rPr>
              <a:t>:	p/b/f (lipklanken/labialen)</a:t>
            </a:r>
          </a:p>
          <a:p>
            <a:pPr lvl="4">
              <a:buFont typeface="Wingdings" panose="05000000000000000000" pitchFamily="2" charset="2"/>
              <a:buNone/>
              <a:defRPr/>
            </a:pPr>
            <a:r>
              <a:rPr lang="nl-NL" sz="2800" dirty="0" smtClean="0">
                <a:effectLst/>
              </a:rPr>
              <a:t>c/g (keelklanken/gutturalen)</a:t>
            </a:r>
          </a:p>
          <a:p>
            <a:pPr lvl="4">
              <a:buFont typeface="Wingdings" panose="05000000000000000000" pitchFamily="2" charset="2"/>
              <a:buNone/>
              <a:defRPr/>
            </a:pPr>
            <a:r>
              <a:rPr lang="nl-NL" sz="2800" dirty="0" smtClean="0">
                <a:effectLst/>
              </a:rPr>
              <a:t>d/t (tandklanken/dentalen)</a:t>
            </a:r>
          </a:p>
          <a:p>
            <a:pPr>
              <a:defRPr/>
            </a:pPr>
            <a:r>
              <a:rPr lang="nl-NL" sz="2800" dirty="0">
                <a:solidFill>
                  <a:srgbClr val="FF0000"/>
                </a:solidFill>
                <a:effectLst/>
              </a:rPr>
              <a:t>l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iquidae</a:t>
            </a:r>
            <a:r>
              <a:rPr lang="nl-NL" sz="2800" dirty="0" smtClean="0">
                <a:effectLst/>
              </a:rPr>
              <a:t>:	m/l/n/r (medeklinkers uit het woord 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m</a:t>
            </a:r>
            <a:r>
              <a:rPr lang="nl-NL" sz="2800" dirty="0" smtClean="0">
                <a:effectLst/>
              </a:rPr>
              <a:t>o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l</a:t>
            </a:r>
            <a:r>
              <a:rPr lang="nl-NL" sz="2800" dirty="0" smtClean="0">
                <a:effectLst/>
              </a:rPr>
              <a:t>e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n</a:t>
            </a:r>
            <a:r>
              <a:rPr lang="nl-NL" sz="2800" dirty="0" smtClean="0">
                <a:effectLst/>
              </a:rPr>
              <a:t>aa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r</a:t>
            </a:r>
            <a:r>
              <a:rPr lang="nl-NL" sz="2800" dirty="0" smtClean="0">
                <a:effectLst/>
              </a:rPr>
              <a:t>)</a:t>
            </a:r>
          </a:p>
          <a:p>
            <a:pPr>
              <a:defRPr/>
            </a:pPr>
            <a:r>
              <a:rPr lang="nl-NL" sz="2800" dirty="0" smtClean="0">
                <a:effectLst/>
              </a:rPr>
              <a:t>Denk aan woorden zoals </a:t>
            </a:r>
            <a:r>
              <a:rPr lang="nl-NL" sz="2800" dirty="0" err="1" smtClean="0">
                <a:effectLst/>
              </a:rPr>
              <a:t>la</a:t>
            </a:r>
            <a:r>
              <a:rPr lang="nl-NL" sz="2800" dirty="0" err="1" smtClean="0">
                <a:solidFill>
                  <a:srgbClr val="FF0000"/>
                </a:solidFill>
                <a:effectLst/>
              </a:rPr>
              <a:t>cr</a:t>
            </a:r>
            <a:r>
              <a:rPr lang="nl-NL" sz="2800" dirty="0" err="1" smtClean="0">
                <a:effectLst/>
              </a:rPr>
              <a:t>ima</a:t>
            </a:r>
            <a:r>
              <a:rPr lang="nl-NL" sz="2800" dirty="0" smtClean="0">
                <a:effectLst/>
              </a:rPr>
              <a:t>, </a:t>
            </a:r>
            <a:r>
              <a:rPr lang="nl-NL" sz="2800" dirty="0" err="1" smtClean="0">
                <a:effectLst/>
              </a:rPr>
              <a:t>pa</a:t>
            </a:r>
            <a:r>
              <a:rPr lang="nl-NL" sz="2800" dirty="0" err="1" smtClean="0">
                <a:solidFill>
                  <a:srgbClr val="FF0000"/>
                </a:solidFill>
                <a:effectLst/>
              </a:rPr>
              <a:t>tr</a:t>
            </a:r>
            <a:r>
              <a:rPr lang="nl-NL" sz="2800" dirty="0" err="1" smtClean="0">
                <a:effectLst/>
              </a:rPr>
              <a:t>iae</a:t>
            </a:r>
            <a:r>
              <a:rPr lang="nl-NL" sz="2800" dirty="0" smtClean="0">
                <a:effectLst/>
              </a:rPr>
              <a:t>  …</a:t>
            </a:r>
          </a:p>
          <a:p>
            <a:pPr>
              <a:defRPr/>
            </a:pPr>
            <a:endParaRPr lang="nl-N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7538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973C281-613B-4CB2-963B-2937E570DF8D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14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702915"/>
          </a:xfrm>
        </p:spPr>
        <p:txBody>
          <a:bodyPr/>
          <a:lstStyle/>
          <a:p>
            <a:pPr eaLnBrk="1" hangingPunct="1">
              <a:defRPr/>
            </a:pPr>
            <a:r>
              <a:rPr lang="nl-NL" sz="3200" dirty="0">
                <a:effectLst/>
              </a:rPr>
              <a:t>W</a:t>
            </a:r>
            <a:r>
              <a:rPr lang="nl-NL" sz="3200" dirty="0" smtClean="0">
                <a:effectLst/>
              </a:rPr>
              <a:t>anneer is een lettergreep </a:t>
            </a:r>
            <a:r>
              <a:rPr lang="nl-NL" sz="3200" dirty="0" smtClean="0">
                <a:solidFill>
                  <a:srgbClr val="FF0000"/>
                </a:solidFill>
                <a:effectLst/>
              </a:rPr>
              <a:t>door positie </a:t>
            </a:r>
            <a:r>
              <a:rPr lang="nl-NL" sz="3200" dirty="0" smtClean="0">
                <a:effectLst/>
              </a:rPr>
              <a:t>kort? 2</a:t>
            </a:r>
            <a:endParaRPr lang="nl-NL" sz="4000" dirty="0" smtClean="0">
              <a:effectLst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9512" y="1268760"/>
            <a:ext cx="8362950" cy="497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als een klinker gevolgd wordt door nog een klinker (bijv. de –i– in aud</a:t>
            </a:r>
            <a:r>
              <a:rPr lang="nl-NL" sz="2800" kern="0" dirty="0" smtClean="0">
                <a:solidFill>
                  <a:srgbClr val="FF0000"/>
                </a:solidFill>
                <a:effectLst/>
              </a:rPr>
              <a:t>i</a:t>
            </a:r>
            <a:r>
              <a:rPr lang="nl-NL" sz="2800" kern="0" dirty="0" smtClean="0">
                <a:effectLst/>
              </a:rPr>
              <a:t>o). Dat heet “</a:t>
            </a:r>
            <a:r>
              <a:rPr lang="nl-NL" sz="2800" kern="0" dirty="0" err="1" smtClean="0">
                <a:effectLst/>
              </a:rPr>
              <a:t>vocalis</a:t>
            </a:r>
            <a:r>
              <a:rPr lang="nl-NL" sz="2800" kern="0" dirty="0" smtClean="0">
                <a:effectLst/>
              </a:rPr>
              <a:t> ante </a:t>
            </a:r>
            <a:r>
              <a:rPr lang="nl-NL" sz="2800" kern="0" dirty="0" err="1" smtClean="0">
                <a:effectLst/>
              </a:rPr>
              <a:t>vocalem</a:t>
            </a:r>
            <a:r>
              <a:rPr lang="nl-NL" sz="2800" kern="0" dirty="0" smtClean="0">
                <a:effectLst/>
              </a:rPr>
              <a:t> 	</a:t>
            </a:r>
            <a:r>
              <a:rPr lang="nl-NL" sz="2800" kern="0" dirty="0" err="1" smtClean="0">
                <a:effectLst/>
              </a:rPr>
              <a:t>corripitur</a:t>
            </a:r>
            <a:r>
              <a:rPr lang="nl-NL" sz="2800" kern="0" dirty="0" smtClean="0">
                <a:effectLst/>
              </a:rPr>
              <a:t>”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nl-NL" sz="2800" kern="0" dirty="0" smtClean="0">
                <a:effectLst/>
              </a:rPr>
              <a:t>	</a:t>
            </a:r>
          </a:p>
          <a:p>
            <a:pPr eaLnBrk="1" hangingPunct="1">
              <a:defRPr/>
            </a:pPr>
            <a:r>
              <a:rPr lang="nl-NL" sz="2800" kern="0" dirty="0" smtClean="0">
                <a:effectLst/>
              </a:rPr>
              <a:t>uitzondering de –i– in 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ill</a:t>
            </a:r>
            <a:r>
              <a:rPr lang="nl-NL" sz="2800" kern="0" dirty="0" err="1" smtClean="0">
                <a:effectLst/>
              </a:rPr>
              <a:t>i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us</a:t>
            </a:r>
            <a:r>
              <a:rPr lang="nl-NL" sz="2800" kern="0" dirty="0" smtClean="0">
                <a:effectLst/>
              </a:rPr>
              <a:t>, 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ist</a:t>
            </a:r>
            <a:r>
              <a:rPr lang="nl-NL" sz="2800" kern="0" dirty="0" err="1" smtClean="0">
                <a:effectLst/>
              </a:rPr>
              <a:t>i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us</a:t>
            </a:r>
            <a:r>
              <a:rPr lang="nl-NL" sz="2800" kern="0" dirty="0" smtClean="0">
                <a:solidFill>
                  <a:srgbClr val="00B050"/>
                </a:solidFill>
                <a:effectLst/>
              </a:rPr>
              <a:t> </a:t>
            </a:r>
            <a:r>
              <a:rPr lang="nl-NL" sz="2800" kern="0" dirty="0" err="1" smtClean="0">
                <a:effectLst/>
              </a:rPr>
              <a:t>etc</a:t>
            </a:r>
            <a:r>
              <a:rPr lang="nl-NL" sz="2800" kern="0" dirty="0" smtClean="0">
                <a:effectLst/>
              </a:rPr>
              <a:t>, de gen/dat </a:t>
            </a:r>
            <a:r>
              <a:rPr lang="nl-NL" sz="2800" kern="0" dirty="0" err="1" smtClean="0">
                <a:effectLst/>
              </a:rPr>
              <a:t>sg</a:t>
            </a:r>
            <a:r>
              <a:rPr lang="nl-NL" sz="2800" kern="0" dirty="0" smtClean="0">
                <a:effectLst/>
              </a:rPr>
              <a:t> van e-declinatie: bijv. de –e– in 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di</a:t>
            </a:r>
            <a:r>
              <a:rPr lang="nl-NL" sz="2800" kern="0" dirty="0" err="1" smtClean="0">
                <a:effectLst/>
              </a:rPr>
              <a:t>e</a:t>
            </a:r>
            <a:r>
              <a:rPr lang="nl-NL" sz="2800" kern="0" dirty="0" err="1" smtClean="0">
                <a:solidFill>
                  <a:srgbClr val="00B050"/>
                </a:solidFill>
                <a:effectLst/>
              </a:rPr>
              <a:t>i</a:t>
            </a:r>
            <a:r>
              <a:rPr lang="nl-NL" sz="2800" kern="0" dirty="0" smtClean="0">
                <a:effectLst/>
              </a:rPr>
              <a:t>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sz="2800" kern="0" dirty="0" smtClean="0"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sz="2800" kern="0" dirty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nl-NL" sz="1800" kern="0" dirty="0" smtClean="0">
                <a:solidFill>
                  <a:srgbClr val="FFFFCC"/>
                </a:solidFill>
                <a:effectLst/>
              </a:rPr>
              <a:t>N.B. Een klinker die </a:t>
            </a:r>
            <a:r>
              <a:rPr lang="nl-NL" sz="1800" kern="0" dirty="0">
                <a:solidFill>
                  <a:srgbClr val="FFFFCC"/>
                </a:solidFill>
                <a:effectLst/>
              </a:rPr>
              <a:t>gevolgd </a:t>
            </a:r>
            <a:r>
              <a:rPr lang="nl-NL" sz="1800" kern="0" dirty="0" smtClean="0">
                <a:solidFill>
                  <a:srgbClr val="FFFFCC"/>
                </a:solidFill>
                <a:effectLst/>
              </a:rPr>
              <a:t>wordt door </a:t>
            </a:r>
            <a:r>
              <a:rPr lang="nl-NL" sz="1800" kern="0" dirty="0">
                <a:solidFill>
                  <a:srgbClr val="FFFFCC"/>
                </a:solidFill>
                <a:effectLst/>
              </a:rPr>
              <a:t>maar één medeklinker </a:t>
            </a:r>
            <a:r>
              <a:rPr lang="nl-NL" sz="1800" u="sng" kern="0" dirty="0">
                <a:solidFill>
                  <a:srgbClr val="FFFFCC"/>
                </a:solidFill>
                <a:effectLst/>
              </a:rPr>
              <a:t>kan</a:t>
            </a:r>
            <a:r>
              <a:rPr lang="nl-NL" sz="1800" kern="0" dirty="0">
                <a:solidFill>
                  <a:srgbClr val="FFFFCC"/>
                </a:solidFill>
                <a:effectLst/>
              </a:rPr>
              <a:t> </a:t>
            </a:r>
            <a:r>
              <a:rPr lang="nl-NL" sz="1800" kern="0" dirty="0" smtClean="0">
                <a:solidFill>
                  <a:srgbClr val="FFFFCC"/>
                </a:solidFill>
                <a:effectLst/>
              </a:rPr>
              <a:t>dus kort </a:t>
            </a:r>
            <a:r>
              <a:rPr lang="nl-NL" sz="1800" kern="0" dirty="0">
                <a:solidFill>
                  <a:srgbClr val="FFFFCC"/>
                </a:solidFill>
                <a:effectLst/>
              </a:rPr>
              <a:t>zijn, maar ook lang (van nature)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sz="2800" kern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7755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9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A3D2C527-6B20-41C4-8AC1-A0FE2A6F466A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15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93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400" dirty="0">
                <a:latin typeface="Calibri" panose="020F0502020204030204" pitchFamily="34" charset="0"/>
              </a:rPr>
              <a:t>Nog wat losse endjes …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49275" y="1870075"/>
            <a:ext cx="81375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latin typeface="Calibri" panose="020F0502020204030204" pitchFamily="34" charset="0"/>
              </a:rPr>
              <a:t>Eindigt een woord op een klinker of een –m en begint het volgende woord met een </a:t>
            </a:r>
            <a:r>
              <a:rPr lang="nl-NL" sz="2800" dirty="0" smtClean="0">
                <a:latin typeface="Calibri" panose="020F0502020204030204" pitchFamily="34" charset="0"/>
              </a:rPr>
              <a:t>klinker (pas op met de letter i: dat moet dan wel een klinker zijn!) </a:t>
            </a:r>
            <a:r>
              <a:rPr lang="nl-NL" sz="2800" dirty="0">
                <a:latin typeface="Calibri" panose="020F0502020204030204" pitchFamily="34" charset="0"/>
              </a:rPr>
              <a:t>of h–, dan valt in de uitspraak en in de metriek de </a:t>
            </a:r>
            <a:r>
              <a:rPr lang="nl-NL" sz="2800" i="1" dirty="0">
                <a:solidFill>
                  <a:srgbClr val="FFFFCC"/>
                </a:solidFill>
                <a:latin typeface="Calibri" panose="020F0502020204030204" pitchFamily="34" charset="0"/>
              </a:rPr>
              <a:t>slotlettergreep</a:t>
            </a:r>
            <a:r>
              <a:rPr lang="nl-NL" sz="2800" dirty="0">
                <a:latin typeface="Calibri" panose="020F0502020204030204" pitchFamily="34" charset="0"/>
              </a:rPr>
              <a:t> van het </a:t>
            </a:r>
            <a:r>
              <a:rPr lang="nl-NL" sz="2800" i="1" dirty="0">
                <a:solidFill>
                  <a:srgbClr val="FFFFCC"/>
                </a:solidFill>
                <a:latin typeface="Calibri" panose="020F0502020204030204" pitchFamily="34" charset="0"/>
              </a:rPr>
              <a:t>eerste</a:t>
            </a:r>
            <a:r>
              <a:rPr lang="nl-NL" sz="2800" dirty="0">
                <a:latin typeface="Calibri" panose="020F0502020204030204" pitchFamily="34" charset="0"/>
              </a:rPr>
              <a:t> woord</a:t>
            </a:r>
            <a:r>
              <a:rPr lang="nl-NL" sz="2800" i="1" dirty="0">
                <a:latin typeface="Calibri" panose="020F0502020204030204" pitchFamily="34" charset="0"/>
              </a:rPr>
              <a:t> </a:t>
            </a:r>
            <a:r>
              <a:rPr lang="nl-NL" sz="2800" dirty="0">
                <a:latin typeface="Calibri" panose="020F0502020204030204" pitchFamily="34" charset="0"/>
              </a:rPr>
              <a:t>weg</a:t>
            </a:r>
            <a:r>
              <a:rPr lang="nl-NL" sz="2800" dirty="0" smtClean="0">
                <a:latin typeface="Calibri" panose="020F0502020204030204" pitchFamily="34" charset="0"/>
              </a:rPr>
              <a:t>. Door elisie krijg je dus een lettergreep minder in de versregel. 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9750" y="1195388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solidFill>
                  <a:srgbClr val="FF0000"/>
                </a:solidFill>
                <a:latin typeface="Calibri" panose="020F0502020204030204" pitchFamily="34" charset="0"/>
              </a:rPr>
              <a:t>Elisie (deel 1):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39750" y="5229200"/>
            <a:ext cx="777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  </a:t>
            </a:r>
            <a:r>
              <a:rPr lang="nl-NL" sz="2000" dirty="0" smtClean="0">
                <a:latin typeface="Calibri" panose="020F0502020204030204" pitchFamily="34" charset="0"/>
              </a:rPr>
              <a:t>monstr</a:t>
            </a:r>
            <a:r>
              <a:rPr lang="nl-NL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um</a:t>
            </a:r>
            <a:r>
              <a:rPr lang="nl-NL" sz="2000" dirty="0" smtClean="0">
                <a:latin typeface="Calibri" panose="020F0502020204030204" pitchFamily="34" charset="0"/>
              </a:rPr>
              <a:t> </a:t>
            </a:r>
            <a:r>
              <a:rPr lang="nl-NL" sz="2000" dirty="0" err="1">
                <a:solidFill>
                  <a:srgbClr val="FF0000"/>
                </a:solidFill>
                <a:latin typeface="Calibri" panose="020F0502020204030204" pitchFamily="34" charset="0"/>
              </a:rPr>
              <a:t>h</a:t>
            </a:r>
            <a:r>
              <a:rPr lang="nl-NL" sz="2000" dirty="0" err="1">
                <a:latin typeface="Calibri" panose="020F0502020204030204" pitchFamily="34" charset="0"/>
              </a:rPr>
              <a:t>orrendum</a:t>
            </a:r>
            <a:r>
              <a:rPr lang="nl-NL" sz="2000" dirty="0">
                <a:latin typeface="Calibri" panose="020F0502020204030204" pitchFamily="34" charset="0"/>
              </a:rPr>
              <a:t>  wordt uitgesproken als </a:t>
            </a:r>
            <a:r>
              <a:rPr lang="nl-NL" sz="2000" dirty="0" err="1" smtClean="0">
                <a:latin typeface="Calibri" panose="020F0502020204030204" pitchFamily="34" charset="0"/>
              </a:rPr>
              <a:t>monstrorrendum</a:t>
            </a:r>
            <a:endParaRPr lang="nl-NL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9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9A9B9D11-1458-4E5C-875A-8BF4D1E97535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16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93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400" dirty="0">
                <a:latin typeface="Calibri" panose="020F0502020204030204" pitchFamily="34" charset="0"/>
              </a:rPr>
              <a:t>Nog wat losse endjes …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49275" y="1870075"/>
            <a:ext cx="81375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latin typeface="Calibri" panose="020F0502020204030204" pitchFamily="34" charset="0"/>
              </a:rPr>
              <a:t>Eindigt een woord op een klinker of een –m </a:t>
            </a:r>
            <a:r>
              <a:rPr lang="nl-NL" sz="2800" dirty="0" smtClean="0">
                <a:latin typeface="Calibri" panose="020F0502020204030204" pitchFamily="34" charset="0"/>
              </a:rPr>
              <a:t>en is </a:t>
            </a:r>
            <a:r>
              <a:rPr lang="nl-NL" sz="2800" dirty="0">
                <a:latin typeface="Calibri" panose="020F0502020204030204" pitchFamily="34" charset="0"/>
              </a:rPr>
              <a:t>het tweede woord </a:t>
            </a:r>
            <a:r>
              <a:rPr lang="nl-NL" sz="2800" dirty="0" smtClean="0">
                <a:latin typeface="Calibri" panose="020F0502020204030204" pitchFamily="34" charset="0"/>
              </a:rPr>
              <a:t>“</a:t>
            </a:r>
            <a:r>
              <a:rPr lang="nl-NL" sz="2800" dirty="0">
                <a:solidFill>
                  <a:srgbClr val="00B050"/>
                </a:solidFill>
                <a:latin typeface="Calibri" panose="020F0502020204030204" pitchFamily="34" charset="0"/>
              </a:rPr>
              <a:t>es</a:t>
            </a:r>
            <a:r>
              <a:rPr lang="nl-NL" sz="2800" dirty="0" smtClean="0">
                <a:latin typeface="Calibri" panose="020F0502020204030204" pitchFamily="34" charset="0"/>
              </a:rPr>
              <a:t>”  </a:t>
            </a:r>
            <a:r>
              <a:rPr lang="nl-NL" sz="2800" dirty="0">
                <a:latin typeface="Calibri" panose="020F0502020204030204" pitchFamily="34" charset="0"/>
              </a:rPr>
              <a:t>of </a:t>
            </a:r>
            <a:r>
              <a:rPr lang="nl-NL" sz="2800" dirty="0" smtClean="0">
                <a:latin typeface="Calibri" panose="020F0502020204030204" pitchFamily="34" charset="0"/>
              </a:rPr>
              <a:t>“</a:t>
            </a:r>
            <a:r>
              <a:rPr lang="nl-NL" sz="2800" dirty="0" err="1">
                <a:solidFill>
                  <a:srgbClr val="00B050"/>
                </a:solidFill>
                <a:latin typeface="Calibri" panose="020F0502020204030204" pitchFamily="34" charset="0"/>
              </a:rPr>
              <a:t>est</a:t>
            </a:r>
            <a:r>
              <a:rPr lang="nl-NL" sz="2800" dirty="0" smtClean="0">
                <a:latin typeface="Calibri" panose="020F0502020204030204" pitchFamily="34" charset="0"/>
              </a:rPr>
              <a:t>”, </a:t>
            </a:r>
            <a:r>
              <a:rPr lang="nl-NL" sz="2800" dirty="0">
                <a:latin typeface="Calibri" panose="020F0502020204030204" pitchFamily="34" charset="0"/>
              </a:rPr>
              <a:t>dan valt de </a:t>
            </a:r>
            <a:r>
              <a:rPr lang="nl-NL" sz="2800" i="1" dirty="0">
                <a:solidFill>
                  <a:srgbClr val="FFFFCC"/>
                </a:solidFill>
                <a:latin typeface="Calibri" panose="020F0502020204030204" pitchFamily="34" charset="0"/>
              </a:rPr>
              <a:t>eerste</a:t>
            </a:r>
            <a:r>
              <a:rPr lang="nl-NL" sz="2800" dirty="0">
                <a:latin typeface="Calibri" panose="020F0502020204030204" pitchFamily="34" charset="0"/>
              </a:rPr>
              <a:t> lettergreep van het </a:t>
            </a:r>
            <a:r>
              <a:rPr lang="nl-NL" sz="2800" i="1" dirty="0">
                <a:solidFill>
                  <a:srgbClr val="FFFFCC"/>
                </a:solidFill>
                <a:latin typeface="Calibri" panose="020F0502020204030204" pitchFamily="34" charset="0"/>
              </a:rPr>
              <a:t>tweede</a:t>
            </a:r>
            <a:r>
              <a:rPr lang="nl-NL" sz="2800" dirty="0">
                <a:latin typeface="Calibri" panose="020F0502020204030204" pitchFamily="34" charset="0"/>
              </a:rPr>
              <a:t> woord</a:t>
            </a:r>
            <a:r>
              <a:rPr lang="nl-NL" sz="2800" i="1" dirty="0">
                <a:latin typeface="Calibri" panose="020F0502020204030204" pitchFamily="34" charset="0"/>
              </a:rPr>
              <a:t> </a:t>
            </a:r>
            <a:r>
              <a:rPr lang="nl-NL" sz="2800" i="1" dirty="0" smtClean="0">
                <a:latin typeface="Calibri" panose="020F0502020204030204" pitchFamily="34" charset="0"/>
              </a:rPr>
              <a:t> </a:t>
            </a:r>
            <a:r>
              <a:rPr lang="nl-NL" sz="2800" dirty="0" smtClean="0">
                <a:latin typeface="Calibri" panose="020F0502020204030204" pitchFamily="34" charset="0"/>
              </a:rPr>
              <a:t>weg.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9750" y="1195388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solidFill>
                  <a:srgbClr val="FF0000"/>
                </a:solidFill>
                <a:latin typeface="Calibri" panose="020F0502020204030204" pitchFamily="34" charset="0"/>
              </a:rPr>
              <a:t>Elisie (deel 2):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39750" y="5218113"/>
            <a:ext cx="777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  <a:sym typeface="Wingdings" panose="05000000000000000000" pitchFamily="2" charset="2"/>
              </a:rPr>
              <a:t></a:t>
            </a:r>
            <a:r>
              <a:rPr lang="nl-NL" sz="2000" dirty="0" smtClean="0">
                <a:latin typeface="Calibri" panose="020F0502020204030204" pitchFamily="34" charset="0"/>
              </a:rPr>
              <a:t>  magn</a:t>
            </a:r>
            <a:r>
              <a:rPr lang="nl-NL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nl-NL" sz="2000" dirty="0" smtClean="0">
                <a:latin typeface="Calibri" panose="020F0502020204030204" pitchFamily="34" charset="0"/>
              </a:rPr>
              <a:t> </a:t>
            </a:r>
            <a:r>
              <a:rPr lang="nl-NL" sz="2000" dirty="0" err="1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nl-NL" sz="2000" dirty="0" err="1">
                <a:latin typeface="Calibri" panose="020F0502020204030204" pitchFamily="34" charset="0"/>
              </a:rPr>
              <a:t>st</a:t>
            </a:r>
            <a:r>
              <a:rPr lang="nl-NL" sz="2000" dirty="0">
                <a:latin typeface="Calibri" panose="020F0502020204030204" pitchFamily="34" charset="0"/>
              </a:rPr>
              <a:t>: wordt uitgesproken als </a:t>
            </a:r>
            <a:r>
              <a:rPr lang="nl-NL" sz="2000" dirty="0" err="1">
                <a:latin typeface="Calibri" panose="020F0502020204030204" pitchFamily="34" charset="0"/>
              </a:rPr>
              <a:t>mag</a:t>
            </a:r>
            <a:r>
              <a:rPr lang="nl-NL" sz="2000" dirty="0" err="1">
                <a:solidFill>
                  <a:srgbClr val="FF0000"/>
                </a:solidFill>
                <a:latin typeface="Calibri" panose="020F0502020204030204" pitchFamily="34" charset="0"/>
              </a:rPr>
              <a:t>na</a:t>
            </a:r>
            <a:r>
              <a:rPr lang="nl-NL" sz="2000" dirty="0" err="1">
                <a:latin typeface="Calibri" panose="020F0502020204030204" pitchFamily="34" charset="0"/>
              </a:rPr>
              <a:t>st</a:t>
            </a:r>
            <a:endParaRPr lang="nl-NL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9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9A9B9D11-1458-4E5C-875A-8BF4D1E97535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17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93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400" dirty="0">
                <a:latin typeface="Calibri" panose="020F0502020204030204" pitchFamily="34" charset="0"/>
              </a:rPr>
              <a:t>Nog wat losse endjes …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49275" y="1870075"/>
            <a:ext cx="8137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 smtClean="0">
                <a:latin typeface="Calibri" panose="020F0502020204030204" pitchFamily="34" charset="0"/>
              </a:rPr>
              <a:t>Begint </a:t>
            </a:r>
            <a:r>
              <a:rPr lang="nl-NL" sz="2800" dirty="0">
                <a:latin typeface="Calibri" panose="020F0502020204030204" pitchFamily="34" charset="0"/>
              </a:rPr>
              <a:t>een woord </a:t>
            </a:r>
            <a:r>
              <a:rPr lang="nl-NL" sz="2800" dirty="0" smtClean="0">
                <a:latin typeface="Calibri" panose="020F0502020204030204" pitchFamily="34" charset="0"/>
              </a:rPr>
              <a:t>met een half medeklinker (i als j uitgesproken) dan vindt geen elisie plaats.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9750" y="1195388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solidFill>
                  <a:srgbClr val="FF0000"/>
                </a:solidFill>
                <a:latin typeface="Calibri" panose="020F0502020204030204" pitchFamily="34" charset="0"/>
              </a:rPr>
              <a:t>Elisie (deel </a:t>
            </a:r>
            <a:r>
              <a:rPr lang="nl-NL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3):</a:t>
            </a:r>
            <a:endParaRPr lang="nl-NL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467544" y="4653136"/>
            <a:ext cx="821925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 smtClean="0">
                <a:latin typeface="Calibri" panose="020F0502020204030204" pitchFamily="34" charset="0"/>
              </a:rPr>
              <a:t>…. </a:t>
            </a:r>
            <a:r>
              <a:rPr lang="nl-NL" sz="2000" dirty="0" err="1" smtClean="0">
                <a:latin typeface="Calibri" panose="020F0502020204030204" pitchFamily="34" charset="0"/>
              </a:rPr>
              <a:t>praeclusaque</a:t>
            </a:r>
            <a:r>
              <a:rPr lang="nl-NL" sz="2000" dirty="0" smtClean="0">
                <a:latin typeface="Calibri" panose="020F0502020204030204" pitchFamily="34" charset="0"/>
              </a:rPr>
              <a:t>  </a:t>
            </a:r>
            <a:r>
              <a:rPr lang="nl-NL" sz="2000" dirty="0" err="1" smtClean="0">
                <a:latin typeface="Calibri" panose="020F0502020204030204" pitchFamily="34" charset="0"/>
              </a:rPr>
              <a:t>ianua</a:t>
            </a:r>
            <a:r>
              <a:rPr lang="nl-NL" sz="2000" dirty="0" smtClean="0">
                <a:latin typeface="Calibri" panose="020F0502020204030204" pitchFamily="34" charset="0"/>
              </a:rPr>
              <a:t> (Ovidius, Met.1, 662) bevat gewoon 7 lettergrepen. Er is geen elisie door het wegvallen van de laatste lettergreep van </a:t>
            </a:r>
            <a:r>
              <a:rPr lang="nl-NL" sz="2000" dirty="0" err="1" smtClean="0">
                <a:latin typeface="Calibri" panose="020F0502020204030204" pitchFamily="34" charset="0"/>
              </a:rPr>
              <a:t>praeclusaque</a:t>
            </a:r>
            <a:r>
              <a:rPr lang="nl-NL" sz="2000" dirty="0" smtClean="0">
                <a:latin typeface="Calibri" panose="020F0502020204030204" pitchFamily="34" charset="0"/>
              </a:rPr>
              <a:t> omdat </a:t>
            </a:r>
            <a:r>
              <a:rPr lang="nl-NL" sz="2000" dirty="0" err="1" smtClean="0">
                <a:latin typeface="Calibri" panose="020F0502020204030204" pitchFamily="34" charset="0"/>
              </a:rPr>
              <a:t>ianua</a:t>
            </a:r>
            <a:r>
              <a:rPr lang="nl-NL" sz="2000" dirty="0" smtClean="0">
                <a:latin typeface="Calibri" panose="020F0502020204030204" pitchFamily="34" charset="0"/>
              </a:rPr>
              <a:t> met een j begint en uitgesproken wordt als </a:t>
            </a:r>
            <a:r>
              <a:rPr lang="nl-NL" sz="2000" dirty="0" err="1" smtClean="0">
                <a:latin typeface="Calibri" panose="020F0502020204030204" pitchFamily="34" charset="0"/>
              </a:rPr>
              <a:t>janoea</a:t>
            </a:r>
            <a:r>
              <a:rPr lang="nl-NL" sz="2000" dirty="0">
                <a:latin typeface="Calibri" panose="020F0502020204030204" pitchFamily="34" charset="0"/>
              </a:rPr>
              <a:t>:</a:t>
            </a:r>
            <a:r>
              <a:rPr lang="nl-NL" sz="2000" dirty="0" smtClean="0">
                <a:latin typeface="Calibri" panose="020F0502020204030204" pitchFamily="34" charset="0"/>
              </a:rPr>
              <a:t> drie lettergrepen, niet vier.</a:t>
            </a:r>
            <a:endParaRPr lang="nl-N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1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7B928B7A-DE9A-461A-A139-63565F15C4FE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18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48974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solidFill>
                  <a:srgbClr val="FF0000"/>
                </a:solidFill>
                <a:latin typeface="Calibri" panose="020F0502020204030204" pitchFamily="34" charset="0"/>
              </a:rPr>
              <a:t>Hiaat:</a:t>
            </a:r>
            <a:r>
              <a:rPr lang="nl-NL" sz="28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latin typeface="Calibri" panose="020F0502020204030204" pitchFamily="34" charset="0"/>
              </a:rPr>
              <a:t>K</a:t>
            </a:r>
            <a:r>
              <a:rPr lang="nl-NL" sz="2800" dirty="0" smtClean="0">
                <a:latin typeface="Calibri" panose="020F0502020204030204" pitchFamily="34" charset="0"/>
              </a:rPr>
              <a:t>omt </a:t>
            </a:r>
            <a:r>
              <a:rPr lang="nl-NL" sz="2800" dirty="0">
                <a:latin typeface="Calibri" panose="020F0502020204030204" pitchFamily="34" charset="0"/>
              </a:rPr>
              <a:t>niet veel </a:t>
            </a:r>
            <a:r>
              <a:rPr lang="nl-NL" sz="2800" dirty="0" smtClean="0">
                <a:latin typeface="Calibri" panose="020F0502020204030204" pitchFamily="34" charset="0"/>
              </a:rPr>
              <a:t>voor.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11188" y="2132856"/>
            <a:ext cx="82812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latin typeface="Calibri" panose="020F0502020204030204" pitchFamily="34" charset="0"/>
              </a:rPr>
              <a:t>Als elisie </a:t>
            </a:r>
            <a:r>
              <a:rPr lang="nl-NL" sz="2800" dirty="0" smtClean="0">
                <a:latin typeface="Calibri" panose="020F0502020204030204" pitchFamily="34" charset="0"/>
              </a:rPr>
              <a:t>wel mogelijk is maar niet </a:t>
            </a:r>
            <a:r>
              <a:rPr lang="nl-NL" sz="2800" dirty="0">
                <a:latin typeface="Calibri" panose="020F0502020204030204" pitchFamily="34" charset="0"/>
              </a:rPr>
              <a:t>wordt </a:t>
            </a:r>
            <a:r>
              <a:rPr lang="nl-NL" sz="2800" dirty="0" smtClean="0">
                <a:latin typeface="Calibri" panose="020F0502020204030204" pitchFamily="34" charset="0"/>
              </a:rPr>
              <a:t>toegepast.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23803" y="2955427"/>
            <a:ext cx="4884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Calibri" panose="020F0502020204030204" pitchFamily="34" charset="0"/>
              </a:rPr>
              <a:t>Voorbeeld is </a:t>
            </a:r>
            <a:r>
              <a:rPr lang="nl-NL" sz="2800" dirty="0" err="1" smtClean="0">
                <a:latin typeface="Calibri" panose="020F0502020204030204" pitchFamily="34" charset="0"/>
              </a:rPr>
              <a:t>Aen</a:t>
            </a:r>
            <a:r>
              <a:rPr lang="nl-NL" sz="2800" dirty="0" smtClean="0">
                <a:latin typeface="Calibri" panose="020F0502020204030204" pitchFamily="34" charset="0"/>
              </a:rPr>
              <a:t>. I, 16: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11188" y="4151173"/>
            <a:ext cx="726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spc="210" dirty="0" err="1" smtClean="0">
                <a:latin typeface="Calibri" panose="020F0502020204030204" pitchFamily="34" charset="0"/>
              </a:rPr>
              <a:t>posthabita</a:t>
            </a:r>
            <a:r>
              <a:rPr lang="nl-NL" sz="2800" spc="210" dirty="0" smtClean="0">
                <a:latin typeface="Calibri" panose="020F0502020204030204" pitchFamily="34" charset="0"/>
              </a:rPr>
              <a:t> </a:t>
            </a:r>
            <a:r>
              <a:rPr lang="nl-NL" sz="2800" spc="210" dirty="0" err="1" smtClean="0">
                <a:latin typeface="Calibri" panose="020F0502020204030204" pitchFamily="34" charset="0"/>
              </a:rPr>
              <a:t>coluisse</a:t>
            </a:r>
            <a:r>
              <a:rPr lang="nl-NL" sz="2800" spc="210" dirty="0" smtClean="0">
                <a:latin typeface="Calibri" panose="020F0502020204030204" pitchFamily="34" charset="0"/>
              </a:rPr>
              <a:t> </a:t>
            </a:r>
            <a:r>
              <a:rPr lang="nl-NL" sz="2800" spc="210" dirty="0" err="1" smtClean="0">
                <a:latin typeface="Calibri" panose="020F0502020204030204" pitchFamily="34" charset="0"/>
              </a:rPr>
              <a:t>Samo</a:t>
            </a:r>
            <a:r>
              <a:rPr lang="nl-NL" sz="2800" spc="210" dirty="0" smtClean="0">
                <a:latin typeface="Calibri" panose="020F0502020204030204" pitchFamily="34" charset="0"/>
              </a:rPr>
              <a:t>; </a:t>
            </a:r>
            <a:r>
              <a:rPr lang="nl-NL" sz="2800" spc="210" dirty="0" err="1" smtClean="0">
                <a:latin typeface="Calibri" panose="020F0502020204030204" pitchFamily="34" charset="0"/>
              </a:rPr>
              <a:t>hic</a:t>
            </a:r>
            <a:r>
              <a:rPr lang="nl-NL" sz="2800" spc="210" dirty="0" smtClean="0">
                <a:latin typeface="Calibri" panose="020F0502020204030204" pitchFamily="34" charset="0"/>
              </a:rPr>
              <a:t> </a:t>
            </a:r>
            <a:r>
              <a:rPr lang="nl-NL" sz="2800" spc="210" dirty="0" err="1" smtClean="0">
                <a:latin typeface="Calibri" panose="020F0502020204030204" pitchFamily="34" charset="0"/>
              </a:rPr>
              <a:t>illius</a:t>
            </a:r>
            <a:r>
              <a:rPr lang="nl-NL" sz="2800" spc="210" dirty="0" smtClean="0">
                <a:latin typeface="Calibri" panose="020F0502020204030204" pitchFamily="34" charset="0"/>
              </a:rPr>
              <a:t> </a:t>
            </a:r>
            <a:r>
              <a:rPr lang="nl-NL" sz="2800" spc="210" dirty="0" err="1" smtClean="0">
                <a:latin typeface="Calibri" panose="020F0502020204030204" pitchFamily="34" charset="0"/>
              </a:rPr>
              <a:t>arma</a:t>
            </a:r>
            <a:r>
              <a:rPr lang="nl-NL" sz="2800" spc="250" dirty="0" smtClean="0">
                <a:latin typeface="Calibri" panose="020F0502020204030204" pitchFamily="34" charset="0"/>
              </a:rPr>
              <a:t>,</a:t>
            </a:r>
            <a:endParaRPr lang="en-US" sz="2800" spc="250" dirty="0">
              <a:latin typeface="Calibri" panose="020F050202020403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55135" y="4725144"/>
            <a:ext cx="8165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Calibri" panose="020F0502020204030204" pitchFamily="34" charset="0"/>
              </a:rPr>
              <a:t>waar de slotklinker van </a:t>
            </a:r>
            <a:r>
              <a:rPr lang="nl-NL" dirty="0" err="1" smtClean="0">
                <a:latin typeface="Calibri" panose="020F0502020204030204" pitchFamily="34" charset="0"/>
              </a:rPr>
              <a:t>Samo</a:t>
            </a:r>
            <a:r>
              <a:rPr lang="nl-NL" dirty="0" smtClean="0">
                <a:latin typeface="Calibri" panose="020F0502020204030204" pitchFamily="34" charset="0"/>
              </a:rPr>
              <a:t> wel botst met de klinker achter de (niet mee tellende) h van </a:t>
            </a:r>
            <a:r>
              <a:rPr lang="nl-NL" dirty="0" err="1" smtClean="0">
                <a:latin typeface="Calibri" panose="020F0502020204030204" pitchFamily="34" charset="0"/>
              </a:rPr>
              <a:t>hic</a:t>
            </a:r>
            <a:r>
              <a:rPr lang="nl-NL" dirty="0" smtClean="0">
                <a:latin typeface="Calibri" panose="020F0502020204030204" pitchFamily="34" charset="0"/>
              </a:rPr>
              <a:t>, maar toch geen elisie plaatsvindt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55576" y="3952735"/>
            <a:ext cx="7963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latin typeface="Calibri" panose="020F0502020204030204" pitchFamily="34" charset="0"/>
              </a:rPr>
              <a:t> —   </a:t>
            </a:r>
            <a:r>
              <a:rPr lang="nl-NL" sz="1800" dirty="0" smtClean="0">
                <a:latin typeface="Calibri" panose="020F0502020204030204" pitchFamily="34" charset="0"/>
              </a:rPr>
              <a:t>        </a:t>
            </a:r>
            <a:r>
              <a:rPr lang="en-US" sz="1800" dirty="0" smtClean="0">
                <a:latin typeface="Calibri" panose="020F0502020204030204" pitchFamily="34" charset="0"/>
              </a:rPr>
              <a:t>U    </a:t>
            </a:r>
            <a:r>
              <a:rPr lang="en-US" sz="1800" dirty="0" err="1" smtClean="0">
                <a:latin typeface="Calibri" panose="020F0502020204030204" pitchFamily="34" charset="0"/>
              </a:rPr>
              <a:t>U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latin typeface="Calibri" panose="020F0502020204030204" pitchFamily="34" charset="0"/>
              </a:rPr>
              <a:t>—      U  </a:t>
            </a:r>
            <a:r>
              <a:rPr lang="en-US" sz="1800" dirty="0" err="1" smtClean="0">
                <a:latin typeface="Calibri" panose="020F0502020204030204" pitchFamily="34" charset="0"/>
              </a:rPr>
              <a:t>U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latin typeface="Calibri" panose="020F0502020204030204" pitchFamily="34" charset="0"/>
              </a:rPr>
              <a:t>—    U       </a:t>
            </a:r>
            <a:r>
              <a:rPr lang="en-US" sz="1800" dirty="0" err="1" smtClean="0">
                <a:latin typeface="Calibri" panose="020F0502020204030204" pitchFamily="34" charset="0"/>
              </a:rPr>
              <a:t>U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   </a:t>
            </a:r>
            <a:r>
              <a:rPr lang="en-US" sz="1800" dirty="0" smtClean="0">
                <a:latin typeface="Calibri" panose="020F0502020204030204" pitchFamily="34" charset="0"/>
              </a:rPr>
              <a:t>—        —  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latin typeface="Calibri" panose="020F0502020204030204" pitchFamily="34" charset="0"/>
              </a:rPr>
              <a:t>—  UU    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 </a:t>
            </a:r>
            <a:r>
              <a:rPr lang="en-US" sz="1800" dirty="0" smtClean="0">
                <a:latin typeface="Calibri" panose="020F0502020204030204" pitchFamily="34" charset="0"/>
              </a:rPr>
              <a:t>—       </a:t>
            </a:r>
            <a:r>
              <a:rPr lang="en-US" sz="1800" dirty="0">
                <a:latin typeface="Calibri" panose="020F0502020204030204" pitchFamily="34" charset="0"/>
              </a:rPr>
              <a:t>—</a:t>
            </a:r>
            <a:endParaRPr lang="nl-NL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C5DE8BFD-56AB-4E8D-870A-F08755A5E422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19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18436" name="Tekstvak 3"/>
          <p:cNvSpPr txBox="1">
            <a:spLocks noChangeArrowheads="1"/>
          </p:cNvSpPr>
          <p:nvPr/>
        </p:nvSpPr>
        <p:spPr bwMode="auto">
          <a:xfrm>
            <a:off x="539750" y="836613"/>
            <a:ext cx="7345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sz="2800" dirty="0">
                <a:solidFill>
                  <a:srgbClr val="FF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Bijzondere letters / combinaties:</a:t>
            </a:r>
          </a:p>
        </p:txBody>
      </p:sp>
      <p:sp>
        <p:nvSpPr>
          <p:cNvPr id="18437" name="Tekstvak 4"/>
          <p:cNvSpPr txBox="1">
            <a:spLocks noChangeArrowheads="1"/>
          </p:cNvSpPr>
          <p:nvPr/>
        </p:nvSpPr>
        <p:spPr bwMode="auto">
          <a:xfrm>
            <a:off x="611188" y="1360488"/>
            <a:ext cx="83534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Tx/>
              <a:buSzTx/>
            </a:pP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De letters  </a:t>
            </a:r>
            <a:r>
              <a:rPr lang="nl-NL" sz="4800" dirty="0">
                <a:latin typeface="Calibri" panose="020F0502020204030204" pitchFamily="34" charset="0"/>
                <a:cs typeface="Tahoma" panose="020B0604030504040204" pitchFamily="34" charset="0"/>
              </a:rPr>
              <a:t>x</a:t>
            </a: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  en  </a:t>
            </a:r>
            <a:r>
              <a:rPr lang="nl-NL" sz="4800" dirty="0" err="1">
                <a:latin typeface="Calibri" panose="020F0502020204030204" pitchFamily="34" charset="0"/>
                <a:cs typeface="Tahoma" panose="020B0604030504040204" pitchFamily="34" charset="0"/>
              </a:rPr>
              <a:t>z</a:t>
            </a: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  gelden 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allebei als </a:t>
            </a: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twee medeklinkers, niet als één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</a:pP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De </a:t>
            </a: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combinatie  </a:t>
            </a:r>
            <a:r>
              <a:rPr lang="nl-NL" sz="4400" dirty="0" err="1">
                <a:latin typeface="Calibri" panose="020F0502020204030204" pitchFamily="34" charset="0"/>
                <a:cs typeface="Tahoma" panose="020B0604030504040204" pitchFamily="34" charset="0"/>
              </a:rPr>
              <a:t>qu</a:t>
            </a: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  geldt als één medeklinker, niet 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twee. De u is daar dus geen klinker!</a:t>
            </a:r>
            <a:endParaRPr lang="nl-NL" sz="2800" dirty="0"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</a:pP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De </a:t>
            </a: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letter  </a:t>
            </a:r>
            <a:r>
              <a:rPr lang="nl-NL" sz="4400" dirty="0">
                <a:latin typeface="Calibri" panose="020F0502020204030204" pitchFamily="34" charset="0"/>
                <a:cs typeface="Tahoma" panose="020B0604030504040204" pitchFamily="34" charset="0"/>
              </a:rPr>
              <a:t>h</a:t>
            </a:r>
            <a:r>
              <a:rPr lang="nl-NL" sz="2800" dirty="0">
                <a:latin typeface="Calibri" panose="020F0502020204030204" pitchFamily="34" charset="0"/>
                <a:cs typeface="Tahoma" panose="020B0604030504040204" pitchFamily="34" charset="0"/>
              </a:rPr>
              <a:t>  geldt niet als een 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medeklinker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</a:pP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de letter  </a:t>
            </a:r>
            <a:r>
              <a:rPr lang="nl-NL" sz="4400" dirty="0" smtClean="0">
                <a:latin typeface="Calibri" panose="020F0502020204030204" pitchFamily="34" charset="0"/>
                <a:cs typeface="Tahoma" panose="020B0604030504040204" pitchFamily="34" charset="0"/>
              </a:rPr>
              <a:t>i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  kan dus klinker zijn (klank is dan ie) of half medeklinker (klank is dan j)</a:t>
            </a:r>
            <a:endParaRPr lang="nl-NL" sz="2800" dirty="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M. de Hoon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DC9F3-CE71-4E1C-9CB3-B049AD49B178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385192" y="908720"/>
            <a:ext cx="85792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Deze nieuwe versie van de PowerPoint scanderen was noodzakelijk. De wetenschappelijke inzichten veranderen, ook 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in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de visie op de wijze waarop gescandeerd moet worden. Er is daardoor ook meteen ruimte voor 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een aantal tekstuele en lay-out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herzieningen.</a:t>
            </a:r>
          </a:p>
          <a:p>
            <a:endParaRPr lang="nl-NL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Directe aanleiding 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voor deze nieuwe versie is 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het centraal examen Latijn waar men, althans bij epiek, in het correctiemodel stelt dat het gebruik van het </a:t>
            </a:r>
            <a:r>
              <a:rPr lang="nl-NL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ancepsteken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 (X) niet meer strookt met de modernste opvattingen.</a:t>
            </a:r>
          </a:p>
          <a:p>
            <a:endParaRPr lang="nl-NL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In de schoolpraktijk komt het er in het kort op neer, dat de allerlaatste lettergreep voorzien moet worden van een </a:t>
            </a:r>
            <a:r>
              <a:rPr lang="nl-NL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macron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, een lengteteken (—). Daardoor is er ook geen sprake meer van het “afkappen” van de laatste versvoet in het geval het </a:t>
            </a:r>
            <a:r>
              <a:rPr lang="nl-NL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ancepsteken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 voor een breve (</a:t>
            </a: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U)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 stond. De term “</a:t>
            </a:r>
            <a:r>
              <a:rPr lang="nl-NL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katalektische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” (die in eerdere versies van deze scandeer-PowerPoint stond) is volgens de meeste geleerden dan ook niet van toepassing. Die is dus ook verwijderd.</a:t>
            </a:r>
          </a:p>
          <a:p>
            <a:endParaRPr lang="nl-NL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mei 2016</a:t>
            </a:r>
          </a:p>
          <a:p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Marc de Hoon </a:t>
            </a:r>
            <a:endParaRPr lang="nl-NL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M. de Hoon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A04B8F4-2CF3-42C3-B440-92382E83510D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20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19460" name="Tekstvak 3"/>
          <p:cNvSpPr txBox="1">
            <a:spLocks noChangeArrowheads="1"/>
          </p:cNvSpPr>
          <p:nvPr/>
        </p:nvSpPr>
        <p:spPr bwMode="auto">
          <a:xfrm>
            <a:off x="539750" y="836613"/>
            <a:ext cx="7345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sz="2800" dirty="0">
                <a:solidFill>
                  <a:srgbClr val="FF000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Bijzondere situaties:</a:t>
            </a:r>
          </a:p>
        </p:txBody>
      </p:sp>
      <p:sp>
        <p:nvSpPr>
          <p:cNvPr id="17413" name="Tekstvak 4"/>
          <p:cNvSpPr txBox="1">
            <a:spLocks noChangeArrowheads="1"/>
          </p:cNvSpPr>
          <p:nvPr/>
        </p:nvSpPr>
        <p:spPr bwMode="auto">
          <a:xfrm>
            <a:off x="539750" y="1484313"/>
            <a:ext cx="8496300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SzPct val="170000"/>
              <a:buFont typeface="Arial" panose="020B0604020202020204" pitchFamily="34" charset="0"/>
              <a:buChar char="•"/>
              <a:defRPr/>
            </a:pP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Een tweede klinker wordt als medeklinker uitgesproken: </a:t>
            </a:r>
            <a:r>
              <a:rPr lang="nl-NL" sz="2800" dirty="0" err="1" smtClean="0">
                <a:latin typeface="Calibri" panose="020F0502020204030204" pitchFamily="34" charset="0"/>
                <a:cs typeface="Tahoma" panose="020B0604030504040204" pitchFamily="34" charset="0"/>
              </a:rPr>
              <a:t>synaeresis</a:t>
            </a:r>
            <a:endParaRPr lang="nl-NL" sz="2800" dirty="0" smtClean="0"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nl-NL" sz="2800" dirty="0" smtClean="0"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nl-NL" sz="2800" dirty="0" smtClean="0">
                <a:solidFill>
                  <a:srgbClr val="00B05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	</a:t>
            </a:r>
            <a:r>
              <a:rPr lang="nl-NL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Laviniaque</a:t>
            </a:r>
            <a:r>
              <a:rPr lang="nl-NL" sz="2800" dirty="0" smtClean="0">
                <a:solidFill>
                  <a:srgbClr val="00B05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(</a:t>
            </a:r>
            <a:r>
              <a:rPr lang="nl-NL" sz="2800" dirty="0" err="1" smtClean="0">
                <a:latin typeface="Calibri" panose="020F0502020204030204" pitchFamily="34" charset="0"/>
                <a:cs typeface="Tahoma" panose="020B0604030504040204" pitchFamily="34" charset="0"/>
              </a:rPr>
              <a:t>Aen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. I, 2), met 5 lettergrepen, 	uitgesproken als </a:t>
            </a:r>
            <a:r>
              <a:rPr lang="nl-NL" sz="2800" dirty="0" err="1" smtClean="0">
                <a:latin typeface="Calibri" panose="020F0502020204030204" pitchFamily="34" charset="0"/>
                <a:cs typeface="Tahoma" panose="020B0604030504040204" pitchFamily="34" charset="0"/>
              </a:rPr>
              <a:t>Lavinjaque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 (4 lettergrepen)</a:t>
            </a:r>
          </a:p>
          <a:p>
            <a:pPr eaLnBrk="1" hangingPunct="1">
              <a:defRPr/>
            </a:pPr>
            <a:endParaRPr lang="nl-NL" sz="2800" dirty="0" smtClean="0"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buSzPct val="170000"/>
              <a:buFont typeface="Arial" panose="020B0604020202020204" pitchFamily="34" charset="0"/>
              <a:buChar char="•"/>
              <a:defRPr/>
            </a:pP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Twee klinkers versmelten: </a:t>
            </a:r>
            <a:r>
              <a:rPr lang="nl-NL" sz="2800" dirty="0" err="1" smtClean="0">
                <a:latin typeface="Calibri" panose="020F0502020204030204" pitchFamily="34" charset="0"/>
                <a:cs typeface="Tahoma" panose="020B0604030504040204" pitchFamily="34" charset="0"/>
              </a:rPr>
              <a:t>synizesis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/>
            </a:r>
            <a:b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</a:br>
            <a:endParaRPr lang="nl-NL" sz="2800" dirty="0" smtClean="0"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nl-NL" sz="2800" dirty="0" smtClean="0">
                <a:solidFill>
                  <a:srgbClr val="00B05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	</a:t>
            </a:r>
            <a:r>
              <a:rPr lang="nl-NL" sz="2800" dirty="0" err="1" smtClean="0">
                <a:solidFill>
                  <a:srgbClr val="00B05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Antehac</a:t>
            </a:r>
            <a:r>
              <a:rPr lang="nl-NL" sz="2800" dirty="0" smtClean="0">
                <a:solidFill>
                  <a:srgbClr val="00B050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nl-NL" sz="2800" dirty="0" smtClean="0">
                <a:latin typeface="Calibri" panose="020F0502020204030204" pitchFamily="34" charset="0"/>
                <a:cs typeface="Tahoma" panose="020B0604030504040204" pitchFamily="34" charset="0"/>
              </a:rPr>
              <a:t>uitgesproken als </a:t>
            </a:r>
            <a:r>
              <a:rPr lang="nl-NL" sz="2800" dirty="0" err="1" smtClean="0">
                <a:latin typeface="Calibri" panose="020F0502020204030204" pitchFamily="34" charset="0"/>
                <a:cs typeface="Tahoma" panose="020B0604030504040204" pitchFamily="34" charset="0"/>
              </a:rPr>
              <a:t>antac</a:t>
            </a:r>
            <a:endParaRPr lang="nl-NL" sz="2800" dirty="0" smtClean="0"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nl-NL" sz="2800" dirty="0" smtClean="0"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M. de Hoon</a:t>
            </a:r>
          </a:p>
        </p:txBody>
      </p:sp>
      <p:sp>
        <p:nvSpPr>
          <p:cNvPr id="12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663D4E0-492C-4895-9B79-D5DC017D147A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21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2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latin typeface="Calibri" panose="020F0502020204030204" pitchFamily="34" charset="0"/>
              </a:rPr>
              <a:t>En nu jullie! De eerste paar verzen van Ovidius, Midas.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73088" y="857250"/>
            <a:ext cx="8135937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 err="1">
                <a:latin typeface="Calibri" panose="020F0502020204030204" pitchFamily="34" charset="0"/>
              </a:rPr>
              <a:t>Ille</a:t>
            </a:r>
            <a:r>
              <a:rPr lang="nl-NL" sz="2800" spc="150" dirty="0">
                <a:latin typeface="Calibri" panose="020F0502020204030204" pitchFamily="34" charset="0"/>
              </a:rPr>
              <a:t> male </a:t>
            </a:r>
            <a:r>
              <a:rPr lang="nl-NL" sz="2800" spc="150" dirty="0" err="1">
                <a:latin typeface="Calibri" panose="020F0502020204030204" pitchFamily="34" charset="0"/>
              </a:rPr>
              <a:t>usurus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donis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ait</a:t>
            </a:r>
            <a:r>
              <a:rPr lang="nl-NL" sz="2800" spc="150" dirty="0">
                <a:latin typeface="Calibri" panose="020F0502020204030204" pitchFamily="34" charset="0"/>
              </a:rPr>
              <a:t>: </a:t>
            </a:r>
            <a:r>
              <a:rPr lang="nl-NL" sz="2800" spc="150" dirty="0" err="1">
                <a:latin typeface="Calibri" panose="020F0502020204030204" pitchFamily="34" charset="0"/>
              </a:rPr>
              <a:t>effice</a:t>
            </a:r>
            <a:r>
              <a:rPr lang="nl-NL" sz="2800" spc="150" dirty="0">
                <a:latin typeface="Calibri" panose="020F0502020204030204" pitchFamily="34" charset="0"/>
              </a:rPr>
              <a:t>, </a:t>
            </a:r>
            <a:r>
              <a:rPr lang="nl-NL" sz="2800" spc="150" dirty="0" err="1">
                <a:latin typeface="Calibri" panose="020F0502020204030204" pitchFamily="34" charset="0"/>
              </a:rPr>
              <a:t>quidquid</a:t>
            </a:r>
            <a:endParaRPr lang="nl-NL" sz="2800" spc="15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 err="1">
                <a:latin typeface="Calibri" panose="020F0502020204030204" pitchFamily="34" charset="0"/>
              </a:rPr>
              <a:t>corpore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contigero</a:t>
            </a:r>
            <a:r>
              <a:rPr lang="nl-NL" sz="2800" spc="150" dirty="0">
                <a:latin typeface="Calibri" panose="020F0502020204030204" pitchFamily="34" charset="0"/>
              </a:rPr>
              <a:t>, </a:t>
            </a:r>
            <a:r>
              <a:rPr lang="nl-NL" sz="2800" spc="150" dirty="0" err="1">
                <a:latin typeface="Calibri" panose="020F0502020204030204" pitchFamily="34" charset="0"/>
              </a:rPr>
              <a:t>fulvum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vertatur</a:t>
            </a:r>
            <a:r>
              <a:rPr lang="nl-NL" sz="2800" spc="150" dirty="0">
                <a:latin typeface="Calibri" panose="020F0502020204030204" pitchFamily="34" charset="0"/>
              </a:rPr>
              <a:t> in </a:t>
            </a:r>
            <a:r>
              <a:rPr lang="nl-NL" sz="2800" spc="150" dirty="0" err="1">
                <a:latin typeface="Calibri" panose="020F0502020204030204" pitchFamily="34" charset="0"/>
              </a:rPr>
              <a:t>aurum</a:t>
            </a:r>
            <a:r>
              <a:rPr lang="nl-NL" sz="2800" spc="15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 err="1">
                <a:latin typeface="Calibri" panose="020F0502020204030204" pitchFamily="34" charset="0"/>
              </a:rPr>
              <a:t>Adnuit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optatis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nocituraque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munera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solvit</a:t>
            </a:r>
            <a:endParaRPr lang="nl-NL" sz="2800" spc="15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>
                <a:latin typeface="Calibri" panose="020F0502020204030204" pitchFamily="34" charset="0"/>
              </a:rPr>
              <a:t>Liber et </a:t>
            </a:r>
            <a:r>
              <a:rPr lang="nl-NL" sz="2800" spc="150" dirty="0" err="1">
                <a:latin typeface="Calibri" panose="020F0502020204030204" pitchFamily="34" charset="0"/>
              </a:rPr>
              <a:t>indoluit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quod</a:t>
            </a:r>
            <a:r>
              <a:rPr lang="nl-NL" sz="2800" spc="150" dirty="0">
                <a:latin typeface="Calibri" panose="020F0502020204030204" pitchFamily="34" charset="0"/>
              </a:rPr>
              <a:t> non </a:t>
            </a:r>
            <a:r>
              <a:rPr lang="nl-NL" sz="2800" spc="150" dirty="0" err="1">
                <a:latin typeface="Calibri" panose="020F0502020204030204" pitchFamily="34" charset="0"/>
              </a:rPr>
              <a:t>meliora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petisset</a:t>
            </a:r>
            <a:r>
              <a:rPr lang="nl-NL" sz="2800" spc="15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 err="1">
                <a:latin typeface="Calibri" panose="020F0502020204030204" pitchFamily="34" charset="0"/>
              </a:rPr>
              <a:t>Laetus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abit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gaudetque</a:t>
            </a:r>
            <a:r>
              <a:rPr lang="nl-NL" sz="2800" spc="150" dirty="0">
                <a:latin typeface="Calibri" panose="020F0502020204030204" pitchFamily="34" charset="0"/>
              </a:rPr>
              <a:t> malo </a:t>
            </a:r>
            <a:r>
              <a:rPr lang="nl-NL" sz="2800" spc="150" dirty="0" err="1">
                <a:latin typeface="Calibri" panose="020F0502020204030204" pitchFamily="34" charset="0"/>
              </a:rPr>
              <a:t>Berecynthius</a:t>
            </a:r>
            <a:r>
              <a:rPr lang="nl-NL" sz="2800" spc="150" dirty="0">
                <a:latin typeface="Calibri" panose="020F0502020204030204" pitchFamily="34" charset="0"/>
              </a:rPr>
              <a:t> heros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 err="1">
                <a:latin typeface="Calibri" panose="020F0502020204030204" pitchFamily="34" charset="0"/>
              </a:rPr>
              <a:t>pollicitique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fidem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tangendo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singula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temptat</a:t>
            </a:r>
            <a:r>
              <a:rPr lang="nl-NL" sz="2800" spc="15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 err="1">
                <a:latin typeface="Calibri" panose="020F0502020204030204" pitchFamily="34" charset="0"/>
              </a:rPr>
              <a:t>Vixque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sibi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credens</a:t>
            </a:r>
            <a:r>
              <a:rPr lang="nl-NL" sz="2800" spc="150" dirty="0">
                <a:latin typeface="Calibri" panose="020F0502020204030204" pitchFamily="34" charset="0"/>
              </a:rPr>
              <a:t> non </a:t>
            </a:r>
            <a:r>
              <a:rPr lang="nl-NL" sz="2800" spc="150" dirty="0" err="1">
                <a:latin typeface="Calibri" panose="020F0502020204030204" pitchFamily="34" charset="0"/>
              </a:rPr>
              <a:t>alta</a:t>
            </a:r>
            <a:r>
              <a:rPr lang="nl-NL" sz="2800" spc="150" dirty="0">
                <a:latin typeface="Calibri" panose="020F0502020204030204" pitchFamily="34" charset="0"/>
              </a:rPr>
              <a:t> fronde </a:t>
            </a:r>
            <a:r>
              <a:rPr lang="nl-NL" sz="2800" spc="150" dirty="0" err="1">
                <a:latin typeface="Calibri" panose="020F0502020204030204" pitchFamily="34" charset="0"/>
              </a:rPr>
              <a:t>virentem</a:t>
            </a:r>
            <a:endParaRPr lang="nl-NL" sz="2800" spc="15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150" dirty="0" err="1">
                <a:latin typeface="Calibri" panose="020F0502020204030204" pitchFamily="34" charset="0"/>
              </a:rPr>
              <a:t>ilice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detraxit</a:t>
            </a:r>
            <a:r>
              <a:rPr lang="nl-NL" sz="2800" spc="150" dirty="0">
                <a:latin typeface="Calibri" panose="020F0502020204030204" pitchFamily="34" charset="0"/>
              </a:rPr>
              <a:t> </a:t>
            </a:r>
            <a:r>
              <a:rPr lang="nl-NL" sz="2800" spc="150" dirty="0" err="1">
                <a:latin typeface="Calibri" panose="020F0502020204030204" pitchFamily="34" charset="0"/>
              </a:rPr>
              <a:t>virgam</a:t>
            </a:r>
            <a:r>
              <a:rPr lang="nl-NL" sz="2800" spc="150" dirty="0">
                <a:latin typeface="Calibri" panose="020F0502020204030204" pitchFamily="34" charset="0"/>
              </a:rPr>
              <a:t>: virga </a:t>
            </a:r>
            <a:r>
              <a:rPr lang="nl-NL" sz="2800" spc="150" dirty="0" err="1">
                <a:latin typeface="Calibri" panose="020F0502020204030204" pitchFamily="34" charset="0"/>
              </a:rPr>
              <a:t>aurea</a:t>
            </a:r>
            <a:r>
              <a:rPr lang="nl-NL" sz="2800" spc="150" dirty="0">
                <a:latin typeface="Calibri" panose="020F0502020204030204" pitchFamily="34" charset="0"/>
              </a:rPr>
              <a:t> facta </a:t>
            </a:r>
            <a:r>
              <a:rPr lang="nl-NL" sz="2800" spc="150" dirty="0" err="1">
                <a:latin typeface="Calibri" panose="020F0502020204030204" pitchFamily="34" charset="0"/>
              </a:rPr>
              <a:t>est.</a:t>
            </a:r>
            <a:endParaRPr lang="nl-NL" sz="2800" spc="15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M. de Hoon</a:t>
            </a:r>
          </a:p>
        </p:txBody>
      </p:sp>
      <p:sp>
        <p:nvSpPr>
          <p:cNvPr id="1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C5D638B-3778-405A-B531-F36AF73C1E8D}" type="slidenum">
              <a:rPr lang="nl-NL" sz="2000" smtClean="0">
                <a:latin typeface="Calibri" panose="020F0502020204030204" pitchFamily="34" charset="0"/>
              </a:rPr>
              <a:pPr eaLnBrk="1" hangingPunct="1">
                <a:defRPr/>
              </a:pPr>
              <a:t>22</a:t>
            </a:fld>
            <a:endParaRPr lang="nl-NL" sz="2000" dirty="0" smtClean="0">
              <a:latin typeface="Calibri" panose="020F0502020204030204" pitchFamily="34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50825" y="333375"/>
            <a:ext cx="71276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dirty="0" err="1">
                <a:latin typeface="Calibri" panose="020F0502020204030204" pitchFamily="34" charset="0"/>
              </a:rPr>
              <a:t>Ille</a:t>
            </a:r>
            <a:r>
              <a:rPr lang="nl-NL" dirty="0">
                <a:latin typeface="Calibri" panose="020F0502020204030204" pitchFamily="34" charset="0"/>
              </a:rPr>
              <a:t> male </a:t>
            </a:r>
            <a:r>
              <a:rPr lang="nl-NL" dirty="0" err="1">
                <a:latin typeface="Calibri" panose="020F0502020204030204" pitchFamily="34" charset="0"/>
              </a:rPr>
              <a:t>usurus</a:t>
            </a:r>
            <a:r>
              <a:rPr lang="nl-NL" dirty="0">
                <a:latin typeface="Calibri" panose="020F0502020204030204" pitchFamily="34" charset="0"/>
              </a:rPr>
              <a:t> </a:t>
            </a:r>
            <a:r>
              <a:rPr lang="nl-NL" dirty="0" err="1">
                <a:latin typeface="Calibri" panose="020F0502020204030204" pitchFamily="34" charset="0"/>
              </a:rPr>
              <a:t>donis</a:t>
            </a:r>
            <a:r>
              <a:rPr lang="nl-NL" dirty="0">
                <a:latin typeface="Calibri" panose="020F0502020204030204" pitchFamily="34" charset="0"/>
              </a:rPr>
              <a:t> </a:t>
            </a:r>
            <a:r>
              <a:rPr lang="nl-NL" dirty="0" err="1">
                <a:latin typeface="Calibri" panose="020F0502020204030204" pitchFamily="34" charset="0"/>
              </a:rPr>
              <a:t>ait</a:t>
            </a:r>
            <a:r>
              <a:rPr lang="nl-NL" dirty="0">
                <a:latin typeface="Calibri" panose="020F0502020204030204" pitchFamily="34" charset="0"/>
              </a:rPr>
              <a:t>: </a:t>
            </a:r>
            <a:r>
              <a:rPr lang="nl-NL" dirty="0" err="1">
                <a:latin typeface="Calibri" panose="020F0502020204030204" pitchFamily="34" charset="0"/>
              </a:rPr>
              <a:t>effice</a:t>
            </a:r>
            <a:r>
              <a:rPr lang="nl-NL" dirty="0">
                <a:latin typeface="Calibri" panose="020F0502020204030204" pitchFamily="34" charset="0"/>
              </a:rPr>
              <a:t>, </a:t>
            </a:r>
            <a:r>
              <a:rPr lang="nl-NL" dirty="0" err="1">
                <a:latin typeface="Calibri" panose="020F0502020204030204" pitchFamily="34" charset="0"/>
              </a:rPr>
              <a:t>quidquid</a:t>
            </a:r>
            <a:endParaRPr lang="nl-NL" dirty="0">
              <a:latin typeface="Calibri" panose="020F0502020204030204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58775" y="1079500"/>
            <a:ext cx="7904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1. Is er sprake van </a:t>
            </a:r>
            <a:r>
              <a:rPr lang="nl-NL" sz="2000" dirty="0">
                <a:solidFill>
                  <a:srgbClr val="FF0000"/>
                </a:solidFill>
                <a:latin typeface="Calibri" panose="020F0502020204030204" pitchFamily="34" charset="0"/>
              </a:rPr>
              <a:t>elisie</a:t>
            </a:r>
            <a:r>
              <a:rPr lang="nl-NL" sz="20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059113" y="1079500"/>
            <a:ext cx="5545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Jawel, male eindigt op –e, </a:t>
            </a:r>
            <a:r>
              <a:rPr lang="nl-NL" sz="2000" dirty="0" err="1">
                <a:latin typeface="Calibri" panose="020F0502020204030204" pitchFamily="34" charset="0"/>
              </a:rPr>
              <a:t>usurus</a:t>
            </a:r>
            <a:r>
              <a:rPr lang="nl-NL" sz="2000" dirty="0">
                <a:latin typeface="Calibri" panose="020F0502020204030204" pitchFamily="34" charset="0"/>
              </a:rPr>
              <a:t> begint met -u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58775" y="1619250"/>
            <a:ext cx="7777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2. </a:t>
            </a:r>
            <a:r>
              <a:rPr lang="nl-NL" sz="2000" dirty="0" err="1">
                <a:latin typeface="Calibri" panose="020F0502020204030204" pitchFamily="34" charset="0"/>
              </a:rPr>
              <a:t>Ille</a:t>
            </a:r>
            <a:r>
              <a:rPr lang="nl-NL" sz="2000" dirty="0">
                <a:latin typeface="Calibri" panose="020F0502020204030204" pitchFamily="34" charset="0"/>
              </a:rPr>
              <a:t> moet beginnen met een lange: eerste lettergreep in een voet.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58775" y="2159000"/>
            <a:ext cx="7993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3. </a:t>
            </a:r>
            <a:r>
              <a:rPr lang="nl-NL" sz="2000" dirty="0" err="1">
                <a:latin typeface="Calibri" panose="020F0502020204030204" pitchFamily="34" charset="0"/>
              </a:rPr>
              <a:t>quidquid</a:t>
            </a:r>
            <a:r>
              <a:rPr lang="nl-NL" sz="2000" dirty="0">
                <a:latin typeface="Calibri" panose="020F0502020204030204" pitchFamily="34" charset="0"/>
              </a:rPr>
              <a:t>: laatste twee lettergrepen, dus </a:t>
            </a:r>
            <a:r>
              <a:rPr lang="en-US" sz="2000" dirty="0">
                <a:latin typeface="Calibri" panose="020F0502020204030204" pitchFamily="34" charset="0"/>
              </a:rPr>
              <a:t>— —</a:t>
            </a:r>
            <a:endParaRPr lang="nl-NL" sz="2000" dirty="0">
              <a:latin typeface="Calibri" panose="020F0502020204030204" pitchFamily="34" charset="0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58775" y="2698750"/>
            <a:ext cx="7705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4. </a:t>
            </a:r>
            <a:r>
              <a:rPr lang="nl-NL" sz="2000" dirty="0" err="1">
                <a:latin typeface="Calibri" panose="020F0502020204030204" pitchFamily="34" charset="0"/>
              </a:rPr>
              <a:t>effice</a:t>
            </a:r>
            <a:r>
              <a:rPr lang="nl-NL" sz="2000" dirty="0">
                <a:latin typeface="Calibri" panose="020F0502020204030204" pitchFamily="34" charset="0"/>
              </a:rPr>
              <a:t>: moet dus de vijfde voet zijn, dus </a:t>
            </a:r>
            <a:r>
              <a:rPr lang="en-US" sz="2000" dirty="0">
                <a:latin typeface="Calibri" panose="020F0502020204030204" pitchFamily="34" charset="0"/>
              </a:rPr>
              <a:t>—  U  </a:t>
            </a:r>
            <a:r>
              <a:rPr lang="en-US" sz="2000" dirty="0" err="1">
                <a:latin typeface="Calibri" panose="020F0502020204030204" pitchFamily="34" charset="0"/>
              </a:rPr>
              <a:t>U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endParaRPr lang="nl-NL" sz="2000" dirty="0">
              <a:latin typeface="Calibri" panose="020F0502020204030204" pitchFamily="34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58775" y="3238500"/>
            <a:ext cx="79200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5. </a:t>
            </a:r>
            <a:r>
              <a:rPr lang="nl-NL" sz="2000" dirty="0" err="1">
                <a:latin typeface="Calibri" panose="020F0502020204030204" pitchFamily="34" charset="0"/>
              </a:rPr>
              <a:t>ait</a:t>
            </a:r>
            <a:r>
              <a:rPr lang="nl-NL" sz="2000" dirty="0">
                <a:latin typeface="Calibri" panose="020F0502020204030204" pitchFamily="34" charset="0"/>
              </a:rPr>
              <a:t>: klinker voor andere klinker is kort, dus </a:t>
            </a:r>
            <a:r>
              <a:rPr lang="en-US" sz="2000" dirty="0">
                <a:latin typeface="Calibri" panose="020F0502020204030204" pitchFamily="34" charset="0"/>
              </a:rPr>
              <a:t>U  </a:t>
            </a:r>
            <a:r>
              <a:rPr lang="en-US" sz="2000" dirty="0" err="1">
                <a:latin typeface="Calibri" panose="020F0502020204030204" pitchFamily="34" charset="0"/>
              </a:rPr>
              <a:t>U</a:t>
            </a:r>
            <a:r>
              <a:rPr lang="en-US" sz="2000" dirty="0">
                <a:latin typeface="Calibri" panose="020F0502020204030204" pitchFamily="34" charset="0"/>
              </a:rPr>
              <a:t> . De </a:t>
            </a:r>
            <a:r>
              <a:rPr lang="en-US" sz="2000" dirty="0" err="1">
                <a:latin typeface="Calibri" panose="020F0502020204030204" pitchFamily="34" charset="0"/>
              </a:rPr>
              <a:t>laatste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lettergreep</a:t>
            </a:r>
            <a:r>
              <a:rPr lang="en-US" sz="2000" dirty="0">
                <a:latin typeface="Calibri" panose="020F0502020204030204" pitchFamily="34" charset="0"/>
              </a:rPr>
              <a:t> van het </a:t>
            </a:r>
            <a:r>
              <a:rPr lang="en-US" sz="2000" dirty="0" err="1">
                <a:latin typeface="Calibri" panose="020F0502020204030204" pitchFamily="34" charset="0"/>
              </a:rPr>
              <a:t>vorige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woord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maakt</a:t>
            </a:r>
            <a:r>
              <a:rPr lang="en-US" sz="2000" dirty="0">
                <a:latin typeface="Calibri" panose="020F0502020204030204" pitchFamily="34" charset="0"/>
              </a:rPr>
              <a:t> het tot </a:t>
            </a:r>
            <a:r>
              <a:rPr lang="en-US" sz="2000" dirty="0" err="1">
                <a:latin typeface="Calibri" panose="020F0502020204030204" pitchFamily="34" charset="0"/>
              </a:rPr>
              <a:t>een</a:t>
            </a:r>
            <a:r>
              <a:rPr lang="en-US" sz="2000" dirty="0">
                <a:latin typeface="Calibri" panose="020F0502020204030204" pitchFamily="34" charset="0"/>
              </a:rPr>
              <a:t> —  U  </a:t>
            </a:r>
            <a:r>
              <a:rPr lang="en-US" sz="2000" dirty="0" err="1">
                <a:latin typeface="Calibri" panose="020F0502020204030204" pitchFamily="34" charset="0"/>
              </a:rPr>
              <a:t>U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endParaRPr lang="nl-NL" sz="2000" dirty="0">
              <a:latin typeface="Calibri" panose="020F0502020204030204" pitchFamily="34" charset="0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58775" y="3957638"/>
            <a:ext cx="7993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6. </a:t>
            </a:r>
            <a:r>
              <a:rPr lang="nl-NL" sz="2000" dirty="0" err="1">
                <a:latin typeface="Calibri" panose="020F0502020204030204" pitchFamily="34" charset="0"/>
              </a:rPr>
              <a:t>donis</a:t>
            </a:r>
            <a:r>
              <a:rPr lang="nl-NL" sz="2000" dirty="0">
                <a:latin typeface="Calibri" panose="020F0502020204030204" pitchFamily="34" charset="0"/>
              </a:rPr>
              <a:t>: eerste is </a:t>
            </a:r>
            <a:r>
              <a:rPr lang="en-US" sz="2000" dirty="0">
                <a:latin typeface="Calibri" panose="020F0502020204030204" pitchFamily="34" charset="0"/>
              </a:rPr>
              <a:t>— (</a:t>
            </a:r>
            <a:r>
              <a:rPr lang="en-US" sz="2000" dirty="0" err="1">
                <a:latin typeface="Calibri" panose="020F0502020204030204" pitchFamily="34" charset="0"/>
              </a:rPr>
              <a:t>zie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woordenboek</a:t>
            </a:r>
            <a:r>
              <a:rPr lang="en-US" sz="2000" dirty="0">
                <a:latin typeface="Calibri" panose="020F0502020204030204" pitchFamily="34" charset="0"/>
              </a:rPr>
              <a:t>!!!): </a:t>
            </a:r>
            <a:r>
              <a:rPr lang="en-US" sz="2000" dirty="0" err="1">
                <a:latin typeface="Calibri" panose="020F0502020204030204" pitchFamily="34" charset="0"/>
              </a:rPr>
              <a:t>donis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wordt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dus</a:t>
            </a:r>
            <a:r>
              <a:rPr lang="en-US" sz="2000" dirty="0">
                <a:latin typeface="Calibri" panose="020F0502020204030204" pitchFamily="34" charset="0"/>
              </a:rPr>
              <a:t> — — </a:t>
            </a:r>
            <a:endParaRPr lang="nl-NL" sz="2000" dirty="0">
              <a:latin typeface="Calibri" panose="020F0502020204030204" pitchFamily="34" charset="0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58775" y="4497388"/>
            <a:ext cx="77771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7. Als </a:t>
            </a:r>
            <a:r>
              <a:rPr lang="nl-NL" sz="2000" dirty="0" err="1">
                <a:latin typeface="Calibri" panose="020F0502020204030204" pitchFamily="34" charset="0"/>
              </a:rPr>
              <a:t>donis</a:t>
            </a:r>
            <a:r>
              <a:rPr lang="nl-NL" sz="2000" dirty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— —  is, is de </a:t>
            </a:r>
            <a:r>
              <a:rPr lang="en-US" sz="2000" dirty="0" err="1">
                <a:latin typeface="Calibri" panose="020F0502020204030204" pitchFamily="34" charset="0"/>
              </a:rPr>
              <a:t>tweede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lettergreep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lang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vanwege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ait</a:t>
            </a:r>
            <a:r>
              <a:rPr lang="en-US" sz="2000" dirty="0">
                <a:latin typeface="Calibri" panose="020F0502020204030204" pitchFamily="34" charset="0"/>
              </a:rPr>
              <a:t> (</a:t>
            </a:r>
            <a:r>
              <a:rPr lang="en-US" sz="2000" dirty="0" err="1">
                <a:latin typeface="Calibri" panose="020F0502020204030204" pitchFamily="34" charset="0"/>
              </a:rPr>
              <a:t>immers</a:t>
            </a:r>
            <a:r>
              <a:rPr lang="en-US" sz="2000" dirty="0">
                <a:latin typeface="Calibri" panose="020F0502020204030204" pitchFamily="34" charset="0"/>
              </a:rPr>
              <a:t> U  </a:t>
            </a:r>
            <a:r>
              <a:rPr lang="en-US" sz="2000" dirty="0" err="1">
                <a:latin typeface="Calibri" panose="020F0502020204030204" pitchFamily="34" charset="0"/>
              </a:rPr>
              <a:t>U</a:t>
            </a:r>
            <a:r>
              <a:rPr lang="en-US" sz="2000" dirty="0">
                <a:latin typeface="Calibri" panose="020F0502020204030204" pitchFamily="34" charset="0"/>
              </a:rPr>
              <a:t> ); </a:t>
            </a:r>
            <a:r>
              <a:rPr lang="en-US" sz="2000" dirty="0" err="1">
                <a:latin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</a:rPr>
              <a:t> is de </a:t>
            </a:r>
            <a:r>
              <a:rPr lang="en-US" sz="2000" dirty="0" err="1">
                <a:latin typeface="Calibri" panose="020F0502020204030204" pitchFamily="34" charset="0"/>
              </a:rPr>
              <a:t>eerste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lange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lettergreep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dus</a:t>
            </a:r>
            <a:r>
              <a:rPr lang="en-US" sz="2000" dirty="0">
                <a:latin typeface="Calibri" panose="020F0502020204030204" pitchFamily="34" charset="0"/>
              </a:rPr>
              <a:t> de </a:t>
            </a:r>
            <a:r>
              <a:rPr lang="en-US" sz="2000" dirty="0" err="1">
                <a:latin typeface="Calibri" panose="020F0502020204030204" pitchFamily="34" charset="0"/>
              </a:rPr>
              <a:t>tweede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maat</a:t>
            </a:r>
            <a:r>
              <a:rPr lang="en-US" sz="2000" dirty="0">
                <a:latin typeface="Calibri" panose="020F0502020204030204" pitchFamily="34" charset="0"/>
              </a:rPr>
              <a:t> in de spondee van de </a:t>
            </a:r>
            <a:r>
              <a:rPr lang="en-US" sz="2000" dirty="0" err="1">
                <a:latin typeface="Calibri" panose="020F0502020204030204" pitchFamily="34" charset="0"/>
              </a:rPr>
              <a:t>derde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</a:rPr>
              <a:t>voet</a:t>
            </a:r>
            <a:r>
              <a:rPr lang="en-US" sz="2000" dirty="0">
                <a:latin typeface="Calibri" panose="020F0502020204030204" pitchFamily="34" charset="0"/>
              </a:rPr>
              <a:t>, die </a:t>
            </a:r>
            <a:r>
              <a:rPr lang="en-US" sz="2000" dirty="0" err="1">
                <a:latin typeface="Calibri" panose="020F0502020204030204" pitchFamily="34" charset="0"/>
              </a:rPr>
              <a:t>begint</a:t>
            </a:r>
            <a:r>
              <a:rPr lang="en-US" sz="2000" dirty="0">
                <a:latin typeface="Calibri" panose="020F0502020204030204" pitchFamily="34" charset="0"/>
              </a:rPr>
              <a:t> met –us van </a:t>
            </a:r>
            <a:r>
              <a:rPr lang="en-US" sz="2000" dirty="0" err="1">
                <a:latin typeface="Calibri" panose="020F0502020204030204" pitchFamily="34" charset="0"/>
              </a:rPr>
              <a:t>usurus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nl-NL" sz="2000" dirty="0">
              <a:latin typeface="Calibri" panose="020F0502020204030204" pitchFamily="34" charset="0"/>
            </a:endParaRP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58775" y="5576888"/>
            <a:ext cx="8137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000" dirty="0">
                <a:latin typeface="Calibri" panose="020F0502020204030204" pitchFamily="34" charset="0"/>
              </a:rPr>
              <a:t>8. </a:t>
            </a:r>
            <a:r>
              <a:rPr lang="nl-NL" sz="2000" dirty="0" err="1">
                <a:latin typeface="Calibri" panose="020F0502020204030204" pitchFamily="34" charset="0"/>
              </a:rPr>
              <a:t>Ille</a:t>
            </a:r>
            <a:r>
              <a:rPr lang="nl-NL" sz="2000" dirty="0">
                <a:latin typeface="Calibri" panose="020F0502020204030204" pitchFamily="34" charset="0"/>
              </a:rPr>
              <a:t> male </a:t>
            </a:r>
            <a:r>
              <a:rPr lang="nl-NL" sz="2000" dirty="0" err="1">
                <a:latin typeface="Calibri" panose="020F0502020204030204" pitchFamily="34" charset="0"/>
              </a:rPr>
              <a:t>usur</a:t>
            </a:r>
            <a:r>
              <a:rPr lang="nl-NL" sz="2000" dirty="0">
                <a:latin typeface="Calibri" panose="020F0502020204030204" pitchFamily="34" charset="0"/>
              </a:rPr>
              <a:t>- moet dan </a:t>
            </a:r>
            <a:r>
              <a:rPr lang="en-US" sz="2000" dirty="0">
                <a:latin typeface="Calibri" panose="020F0502020204030204" pitchFamily="34" charset="0"/>
              </a:rPr>
              <a:t>—  U  </a:t>
            </a:r>
            <a:r>
              <a:rPr lang="en-US" sz="2000" dirty="0" err="1">
                <a:latin typeface="Calibri" panose="020F0502020204030204" pitchFamily="34" charset="0"/>
              </a:rPr>
              <a:t>U</a:t>
            </a:r>
            <a:r>
              <a:rPr lang="en-US" sz="2000" dirty="0">
                <a:latin typeface="Calibri" panose="020F0502020204030204" pitchFamily="34" charset="0"/>
              </a:rPr>
              <a:t>   en — —  </a:t>
            </a:r>
            <a:r>
              <a:rPr lang="en-US" sz="2000" dirty="0" err="1">
                <a:latin typeface="Calibri" panose="020F0502020204030204" pitchFamily="34" charset="0"/>
              </a:rPr>
              <a:t>zijn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nl-NL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10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7EA57F7-3A9E-4E4B-8DB8-6D87FA841473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23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50825" y="2852738"/>
            <a:ext cx="86502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spc="120" dirty="0" err="1">
                <a:latin typeface="Calibri" panose="020F0502020204030204" pitchFamily="34" charset="0"/>
              </a:rPr>
              <a:t>Ille</a:t>
            </a:r>
            <a:r>
              <a:rPr lang="nl-NL" sz="3600" spc="120" dirty="0">
                <a:latin typeface="Calibri" panose="020F0502020204030204" pitchFamily="34" charset="0"/>
              </a:rPr>
              <a:t> male </a:t>
            </a:r>
            <a:r>
              <a:rPr lang="nl-NL" sz="3600" spc="120" dirty="0" err="1">
                <a:latin typeface="Calibri" panose="020F0502020204030204" pitchFamily="34" charset="0"/>
              </a:rPr>
              <a:t>usurus</a:t>
            </a:r>
            <a:r>
              <a:rPr lang="nl-NL" sz="3600" spc="120" dirty="0">
                <a:latin typeface="Calibri" panose="020F0502020204030204" pitchFamily="34" charset="0"/>
              </a:rPr>
              <a:t> </a:t>
            </a:r>
            <a:r>
              <a:rPr lang="nl-NL" sz="3600" spc="120" dirty="0" err="1">
                <a:latin typeface="Calibri" panose="020F0502020204030204" pitchFamily="34" charset="0"/>
              </a:rPr>
              <a:t>donis</a:t>
            </a:r>
            <a:r>
              <a:rPr lang="nl-NL" sz="3600" spc="120" dirty="0">
                <a:latin typeface="Calibri" panose="020F0502020204030204" pitchFamily="34" charset="0"/>
              </a:rPr>
              <a:t> </a:t>
            </a:r>
            <a:r>
              <a:rPr lang="nl-NL" sz="3600" spc="120" dirty="0" err="1">
                <a:latin typeface="Calibri" panose="020F0502020204030204" pitchFamily="34" charset="0"/>
              </a:rPr>
              <a:t>ait</a:t>
            </a:r>
            <a:r>
              <a:rPr lang="nl-NL" sz="3600" spc="120" dirty="0">
                <a:latin typeface="Calibri" panose="020F0502020204030204" pitchFamily="34" charset="0"/>
              </a:rPr>
              <a:t>: </a:t>
            </a:r>
            <a:r>
              <a:rPr lang="nl-NL" sz="3600" spc="120" dirty="0" err="1">
                <a:latin typeface="Calibri" panose="020F0502020204030204" pitchFamily="34" charset="0"/>
              </a:rPr>
              <a:t>effice</a:t>
            </a:r>
            <a:r>
              <a:rPr lang="nl-NL" sz="3600" spc="120" dirty="0">
                <a:latin typeface="Calibri" panose="020F0502020204030204" pitchFamily="34" charset="0"/>
              </a:rPr>
              <a:t>, </a:t>
            </a:r>
            <a:r>
              <a:rPr lang="nl-NL" sz="3600" spc="120" dirty="0" err="1">
                <a:latin typeface="Calibri" panose="020F0502020204030204" pitchFamily="34" charset="0"/>
              </a:rPr>
              <a:t>quidquid</a:t>
            </a:r>
            <a:endParaRPr lang="nl-NL" sz="3600" spc="120" dirty="0">
              <a:latin typeface="Calibri" panose="020F0502020204030204" pitchFamily="34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79388" y="2636838"/>
            <a:ext cx="8713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latin typeface="Calibri" panose="020F0502020204030204" pitchFamily="34" charset="0"/>
              </a:rPr>
              <a:t> —  </a:t>
            </a:r>
            <a:r>
              <a:rPr lang="nl-NL" sz="1800" dirty="0" smtClean="0">
                <a:latin typeface="Calibri" panose="020F0502020204030204" pitchFamily="34" charset="0"/>
              </a:rPr>
              <a:t>  </a:t>
            </a:r>
            <a:r>
              <a:rPr lang="en-US" sz="1800" dirty="0">
                <a:latin typeface="Calibri" panose="020F0502020204030204" pitchFamily="34" charset="0"/>
              </a:rPr>
              <a:t>U     </a:t>
            </a:r>
            <a:r>
              <a:rPr lang="en-US" sz="1800" dirty="0" smtClean="0">
                <a:latin typeface="Calibri" panose="020F0502020204030204" pitchFamily="34" charset="0"/>
              </a:rPr>
              <a:t>      </a:t>
            </a:r>
            <a:r>
              <a:rPr lang="en-US" sz="1800" dirty="0" err="1">
                <a:latin typeface="Calibri" panose="020F0502020204030204" pitchFamily="34" charset="0"/>
              </a:rPr>
              <a:t>U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nl-NL" sz="2000" dirty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    —        — </a:t>
            </a:r>
            <a:r>
              <a:rPr lang="nl-NL" sz="2000" dirty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</a:rPr>
              <a:t>—   </a:t>
            </a:r>
            <a:r>
              <a:rPr lang="en-US" sz="1800" dirty="0" smtClean="0">
                <a:latin typeface="Calibri" panose="020F0502020204030204" pitchFamily="34" charset="0"/>
              </a:rPr>
              <a:t>        — 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 </a:t>
            </a:r>
            <a:r>
              <a:rPr lang="en-US" sz="1800" dirty="0" smtClean="0">
                <a:latin typeface="Calibri" panose="020F0502020204030204" pitchFamily="34" charset="0"/>
              </a:rPr>
              <a:t>—      U </a:t>
            </a:r>
            <a:r>
              <a:rPr lang="en-US" sz="1800" dirty="0" err="1" smtClean="0">
                <a:latin typeface="Calibri" panose="020F0502020204030204" pitchFamily="34" charset="0"/>
              </a:rPr>
              <a:t>U</a:t>
            </a:r>
            <a:r>
              <a:rPr lang="en-US" sz="1800" dirty="0" smtClean="0">
                <a:latin typeface="Calibri" panose="020F0502020204030204" pitchFamily="34" charset="0"/>
              </a:rPr>
              <a:t>    </a:t>
            </a:r>
            <a:r>
              <a:rPr lang="nl-NL" sz="2000" dirty="0">
                <a:solidFill>
                  <a:schemeClr val="folHlink"/>
                </a:solidFill>
                <a:latin typeface="Calibri" panose="020F0502020204030204" pitchFamily="34" charset="0"/>
              </a:rPr>
              <a:t>| 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</a:rPr>
              <a:t>—  </a:t>
            </a:r>
            <a:r>
              <a:rPr lang="en-US" sz="1800" dirty="0" smtClean="0">
                <a:latin typeface="Calibri" panose="020F0502020204030204" pitchFamily="34" charset="0"/>
              </a:rPr>
              <a:t>   </a:t>
            </a:r>
            <a:r>
              <a:rPr lang="en-US" sz="1800" dirty="0">
                <a:latin typeface="Calibri" panose="020F0502020204030204" pitchFamily="34" charset="0"/>
              </a:rPr>
              <a:t>U  </a:t>
            </a:r>
            <a:r>
              <a:rPr lang="en-US" sz="1800" dirty="0" smtClean="0">
                <a:latin typeface="Calibri" panose="020F0502020204030204" pitchFamily="34" charset="0"/>
              </a:rPr>
              <a:t>   </a:t>
            </a:r>
            <a:r>
              <a:rPr lang="en-US" sz="1800" dirty="0" err="1">
                <a:latin typeface="Calibri" panose="020F0502020204030204" pitchFamily="34" charset="0"/>
              </a:rPr>
              <a:t>U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nl-NL" sz="2000" dirty="0">
                <a:solidFill>
                  <a:schemeClr val="folHlink"/>
                </a:solidFill>
                <a:latin typeface="Calibri" panose="020F0502020204030204" pitchFamily="34" charset="0"/>
              </a:rPr>
              <a:t>|    </a:t>
            </a:r>
            <a:r>
              <a:rPr lang="nl-NL" sz="20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      </a:t>
            </a:r>
            <a:r>
              <a:rPr lang="en-US" sz="1800" dirty="0">
                <a:latin typeface="Calibri" panose="020F0502020204030204" pitchFamily="34" charset="0"/>
              </a:rPr>
              <a:t>—    </a:t>
            </a:r>
            <a:r>
              <a:rPr lang="en-US" sz="1800" dirty="0" smtClean="0">
                <a:latin typeface="Calibri" panose="020F0502020204030204" pitchFamily="34" charset="0"/>
              </a:rPr>
              <a:t>         </a:t>
            </a:r>
            <a:r>
              <a:rPr lang="en-US" sz="1800" dirty="0">
                <a:latin typeface="Calibri" panose="020F0502020204030204" pitchFamily="34" charset="0"/>
              </a:rPr>
              <a:t>—</a:t>
            </a:r>
            <a:endParaRPr lang="nl-NL" sz="1800" dirty="0">
              <a:latin typeface="Calibri" panose="020F0502020204030204" pitchFamily="34" charset="0"/>
            </a:endParaRP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971550" y="46529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sz="18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sz="1800" dirty="0">
              <a:latin typeface="Calibri" panose="020F0502020204030204" pitchFamily="34" charset="0"/>
            </a:endParaRPr>
          </a:p>
        </p:txBody>
      </p:sp>
      <p:sp>
        <p:nvSpPr>
          <p:cNvPr id="76810" name="AutoShape 10"/>
          <p:cNvSpPr>
            <a:spLocks/>
          </p:cNvSpPr>
          <p:nvPr/>
        </p:nvSpPr>
        <p:spPr bwMode="auto">
          <a:xfrm rot="5400000">
            <a:off x="2015331" y="3320257"/>
            <a:ext cx="287337" cy="647700"/>
          </a:xfrm>
          <a:prstGeom prst="rightBracket">
            <a:avLst>
              <a:gd name="adj" fmla="val 1878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V="1">
            <a:off x="2195513" y="3933825"/>
            <a:ext cx="0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1835150" y="4508500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400" dirty="0">
                <a:latin typeface="Calibri" panose="020F0502020204030204" pitchFamily="34" charset="0"/>
              </a:rPr>
              <a:t>elisie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619250" y="476250"/>
            <a:ext cx="5473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400" b="1" dirty="0">
                <a:latin typeface="Calibri" panose="020F0502020204030204" pitchFamily="34" charset="0"/>
              </a:rPr>
              <a:t>Oftewel: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240C750-4D38-404E-AECC-9FDD79224EBC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24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187450" y="1341438"/>
            <a:ext cx="68405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6000" dirty="0">
                <a:latin typeface="Calibri" panose="020F0502020204030204" pitchFamily="34" charset="0"/>
              </a:rPr>
              <a:t>En klaar is Kees!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4000" dirty="0" smtClean="0">
                <a:effectLst/>
              </a:rPr>
              <a:t>dactylische</a:t>
            </a:r>
            <a:br>
              <a:rPr lang="nl-NL" sz="4000" dirty="0" smtClean="0">
                <a:effectLst/>
              </a:rPr>
            </a:br>
            <a:r>
              <a:rPr lang="nl-NL" sz="4000" dirty="0" smtClean="0">
                <a:effectLst/>
              </a:rPr>
              <a:t>hexameter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213100"/>
            <a:ext cx="8569325" cy="2881313"/>
          </a:xfrm>
        </p:spPr>
        <p:txBody>
          <a:bodyPr/>
          <a:lstStyle/>
          <a:p>
            <a:pPr eaLnBrk="1" hangingPunct="1">
              <a:defRPr/>
            </a:pPr>
            <a:r>
              <a:rPr lang="nl-NL" sz="2400" dirty="0" smtClean="0">
                <a:solidFill>
                  <a:schemeClr val="folHlink"/>
                </a:solidFill>
                <a:effectLst/>
              </a:rPr>
              <a:t>dactylisch</a:t>
            </a:r>
            <a:r>
              <a:rPr lang="nl-NL" sz="2400" dirty="0" smtClean="0">
                <a:solidFill>
                  <a:schemeClr val="tx2"/>
                </a:solidFill>
                <a:effectLst/>
              </a:rPr>
              <a:t>: basismaat is dactylus (—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UU)</a:t>
            </a:r>
          </a:p>
          <a:p>
            <a:pPr eaLnBrk="1" hangingPunct="1">
              <a:defRPr/>
            </a:pPr>
            <a:r>
              <a:rPr lang="nl-NL" sz="2400" dirty="0" smtClean="0">
                <a:solidFill>
                  <a:schemeClr val="folHlink"/>
                </a:solidFill>
                <a:effectLst/>
              </a:rPr>
              <a:t>hexameter</a:t>
            </a:r>
            <a:r>
              <a:rPr lang="nl-NL" sz="2400" dirty="0" smtClean="0">
                <a:solidFill>
                  <a:schemeClr val="tx2"/>
                </a:solidFill>
                <a:effectLst/>
              </a:rPr>
              <a:t>: zes voeten per vers (</a:t>
            </a:r>
            <a:r>
              <a:rPr lang="el-GR" sz="2400" dirty="0" smtClean="0">
                <a:solidFill>
                  <a:schemeClr val="tx2"/>
                </a:solidFill>
                <a:effectLst/>
              </a:rPr>
              <a:t>ἕξ</a:t>
            </a:r>
            <a:r>
              <a:rPr lang="nl-NL" sz="2400" dirty="0" smtClean="0">
                <a:solidFill>
                  <a:schemeClr val="tx2"/>
                </a:solidFill>
                <a:effectLst/>
              </a:rPr>
              <a:t> is Grieks voor zes)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8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A6F62395-E612-4DBB-BC7C-DD5E0EF1DBD9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4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8313" y="1052513"/>
            <a:ext cx="712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Calibri" panose="020F0502020204030204" pitchFamily="34" charset="0"/>
              </a:rPr>
              <a:t>U 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= </a:t>
            </a:r>
            <a:r>
              <a:rPr lang="en-US" sz="2800" dirty="0" err="1">
                <a:solidFill>
                  <a:schemeClr val="tx2"/>
                </a:solidFill>
                <a:latin typeface="Calibri" panose="020F0502020204030204" pitchFamily="34" charset="0"/>
              </a:rPr>
              <a:t>kort</a:t>
            </a:r>
            <a:endParaRPr lang="en-US" sz="2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5288" y="4508500"/>
            <a:ext cx="74882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= </a:t>
            </a:r>
            <a:r>
              <a:rPr lang="en-US" sz="2800" dirty="0" err="1">
                <a:solidFill>
                  <a:schemeClr val="tx2"/>
                </a:solidFill>
                <a:latin typeface="Calibri" panose="020F0502020204030204" pitchFamily="34" charset="0"/>
              </a:rPr>
              <a:t>lang</a:t>
            </a:r>
            <a:endParaRPr lang="en-US" sz="2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700338" y="2852738"/>
            <a:ext cx="6119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5616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54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  <a:r>
              <a:rPr lang="en-US" sz="5400" dirty="0">
                <a:solidFill>
                  <a:schemeClr val="tx2"/>
                </a:solidFill>
                <a:latin typeface="Calibri" panose="020F0502020204030204" pitchFamily="34" charset="0"/>
              </a:rPr>
              <a:t>UU</a:t>
            </a: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= </a:t>
            </a:r>
            <a:r>
              <a:rPr lang="en-US" sz="2800" dirty="0" err="1">
                <a:solidFill>
                  <a:schemeClr val="tx2"/>
                </a:solidFill>
                <a:latin typeface="Calibri" panose="020F0502020204030204" pitchFamily="34" charset="0"/>
              </a:rPr>
              <a:t>dactylus</a:t>
            </a:r>
            <a:endParaRPr lang="en-US" sz="2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03575" y="3716338"/>
            <a:ext cx="5761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54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——</a:t>
            </a: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nl-NL" sz="2800" dirty="0" err="1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spondaeus</a:t>
            </a:r>
            <a:endParaRPr lang="nl-NL" sz="2800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M. de Hoon</a:t>
            </a:r>
          </a:p>
        </p:txBody>
      </p:sp>
      <p:sp>
        <p:nvSpPr>
          <p:cNvPr id="3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313DC3EB-0C84-4F4F-823F-C16823C6DD29}" type="slidenum">
              <a:rPr lang="nl-NL" smtClean="0">
                <a:solidFill>
                  <a:schemeClr val="tx2"/>
                </a:solidFill>
                <a:latin typeface="Calibri" panose="020F0502020204030204" pitchFamily="34" charset="0"/>
              </a:rPr>
              <a:pPr eaLnBrk="1" hangingPunct="1">
                <a:defRPr/>
              </a:pPr>
              <a:t>5</a:t>
            </a:fld>
            <a:endParaRPr lang="nl-NL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1125538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Text Box 17"/>
          <p:cNvSpPr txBox="1">
            <a:spLocks noChangeArrowheads="1"/>
          </p:cNvSpPr>
          <p:nvPr/>
        </p:nvSpPr>
        <p:spPr bwMode="auto">
          <a:xfrm>
            <a:off x="539750" y="719138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174" name="Text Box 18"/>
          <p:cNvSpPr txBox="1">
            <a:spLocks noChangeArrowheads="1"/>
          </p:cNvSpPr>
          <p:nvPr/>
        </p:nvSpPr>
        <p:spPr bwMode="auto">
          <a:xfrm>
            <a:off x="539750" y="719138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476375" y="1773238"/>
            <a:ext cx="8651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987675" y="1773238"/>
            <a:ext cx="8651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4356100" y="1773238"/>
            <a:ext cx="8651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5795963" y="1773238"/>
            <a:ext cx="8651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235825" y="1773238"/>
            <a:ext cx="8651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4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684213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1044575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124075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2484438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563938" y="1989138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3924300" y="1989138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5003800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360988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443663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6800850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287338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1727200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3203575" y="1989138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4605338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6045200" y="19780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7485063" y="1978025"/>
            <a:ext cx="647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  <a:endParaRPr lang="nl-NL" sz="3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197" name="Text Box 43"/>
          <p:cNvSpPr txBox="1">
            <a:spLocks noChangeArrowheads="1"/>
          </p:cNvSpPr>
          <p:nvPr/>
        </p:nvSpPr>
        <p:spPr bwMode="auto">
          <a:xfrm>
            <a:off x="827088" y="26987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7198" name="Text Box 44"/>
          <p:cNvSpPr txBox="1">
            <a:spLocks noChangeArrowheads="1"/>
          </p:cNvSpPr>
          <p:nvPr/>
        </p:nvSpPr>
        <p:spPr bwMode="auto">
          <a:xfrm>
            <a:off x="2268538" y="26987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199" name="Text Box 45"/>
          <p:cNvSpPr txBox="1">
            <a:spLocks noChangeArrowheads="1"/>
          </p:cNvSpPr>
          <p:nvPr/>
        </p:nvSpPr>
        <p:spPr bwMode="auto">
          <a:xfrm>
            <a:off x="3779838" y="26987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200" name="Text Box 46"/>
          <p:cNvSpPr txBox="1">
            <a:spLocks noChangeArrowheads="1"/>
          </p:cNvSpPr>
          <p:nvPr/>
        </p:nvSpPr>
        <p:spPr bwMode="auto">
          <a:xfrm>
            <a:off x="5219700" y="26987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201" name="Text Box 47"/>
          <p:cNvSpPr txBox="1">
            <a:spLocks noChangeArrowheads="1"/>
          </p:cNvSpPr>
          <p:nvPr/>
        </p:nvSpPr>
        <p:spPr bwMode="auto">
          <a:xfrm>
            <a:off x="6588125" y="26987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202" name="Text Box 48"/>
          <p:cNvSpPr txBox="1">
            <a:spLocks noChangeArrowheads="1"/>
          </p:cNvSpPr>
          <p:nvPr/>
        </p:nvSpPr>
        <p:spPr bwMode="auto">
          <a:xfrm>
            <a:off x="8027988" y="26987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72232" y="5107201"/>
            <a:ext cx="8964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dirty="0">
                <a:solidFill>
                  <a:schemeClr val="tx2"/>
                </a:solidFill>
                <a:latin typeface="Calibri" panose="020F0502020204030204" pitchFamily="34" charset="0"/>
              </a:rPr>
              <a:t>Zie je wel? Zes voeten</a:t>
            </a:r>
            <a:r>
              <a:rPr lang="nl-NL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. En de laatste is lang.</a:t>
            </a:r>
            <a:endParaRPr lang="nl-NL" sz="2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8448" y="1882800"/>
            <a:ext cx="1012024" cy="9632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" grpId="0"/>
      <p:bldP spid="22549" grpId="0"/>
      <p:bldP spid="22550" grpId="0"/>
      <p:bldP spid="22551" grpId="0"/>
      <p:bldP spid="22552" grpId="0"/>
      <p:bldP spid="22553" grpId="0"/>
      <p:bldP spid="22554" grpId="0"/>
      <p:bldP spid="22555" grpId="0"/>
      <p:bldP spid="22556" grpId="0"/>
      <p:bldP spid="22557" grpId="0"/>
      <p:bldP spid="22558" grpId="0"/>
      <p:bldP spid="22559" grpId="0"/>
      <p:bldP spid="22560" grpId="0"/>
      <p:bldP spid="22561" grpId="0"/>
      <p:bldP spid="22562" grpId="0"/>
      <p:bldP spid="22564" grpId="0"/>
      <p:bldP spid="22565" grpId="0"/>
      <p:bldP spid="22566" grpId="0"/>
      <p:bldP spid="22567" grpId="0"/>
      <p:bldP spid="22568" grpId="0"/>
      <p:bldP spid="22569" grpId="0"/>
      <p:bldP spid="225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M. de Hoon</a:t>
            </a:r>
          </a:p>
        </p:txBody>
      </p:sp>
      <p:sp>
        <p:nvSpPr>
          <p:cNvPr id="43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EDA0B09-F5B3-4A06-9B91-91C7191F790B}" type="slidenum">
              <a:rPr lang="nl-NL" smtClean="0">
                <a:solidFill>
                  <a:schemeClr val="tx2"/>
                </a:solidFill>
                <a:latin typeface="Calibri" panose="020F0502020204030204" pitchFamily="34" charset="0"/>
              </a:rPr>
              <a:pPr eaLnBrk="1" hangingPunct="1">
                <a:defRPr/>
              </a:pPr>
              <a:t>6</a:t>
            </a:fld>
            <a:endParaRPr lang="nl-NL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39750" y="719138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39750" y="719138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476375" y="2698750"/>
            <a:ext cx="865188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6000" dirty="0">
                <a:solidFill>
                  <a:schemeClr val="tx2"/>
                </a:solidFill>
                <a:latin typeface="Calibri" panose="020F0502020204030204" pitchFamily="34" charset="0"/>
              </a:rPr>
              <a:t>|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l-NL" sz="4800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2916238" y="2698750"/>
            <a:ext cx="865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6000" dirty="0">
                <a:solidFill>
                  <a:schemeClr val="tx2"/>
                </a:solidFill>
                <a:latin typeface="Calibri" panose="020F0502020204030204" pitchFamily="34" charset="0"/>
              </a:rPr>
              <a:t>|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4356100" y="2698750"/>
            <a:ext cx="865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6000" dirty="0">
                <a:solidFill>
                  <a:schemeClr val="tx2"/>
                </a:solidFill>
                <a:latin typeface="Calibri" panose="020F0502020204030204" pitchFamily="34" charset="0"/>
              </a:rPr>
              <a:t>|</a:t>
            </a:r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5795963" y="2698750"/>
            <a:ext cx="865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6000" dirty="0">
                <a:solidFill>
                  <a:schemeClr val="tx2"/>
                </a:solidFill>
                <a:latin typeface="Calibri" panose="020F0502020204030204" pitchFamily="34" charset="0"/>
              </a:rPr>
              <a:t>|</a:t>
            </a:r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7235825" y="2698750"/>
            <a:ext cx="865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6000" dirty="0">
                <a:solidFill>
                  <a:schemeClr val="tx2"/>
                </a:solidFill>
                <a:latin typeface="Calibri" panose="020F0502020204030204" pitchFamily="34" charset="0"/>
              </a:rPr>
              <a:t>|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4213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44575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124075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484438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563938" y="30067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924300" y="30067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003800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360988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6443663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9237" name="Text Box 19"/>
          <p:cNvSpPr txBox="1">
            <a:spLocks noChangeArrowheads="1"/>
          </p:cNvSpPr>
          <p:nvPr/>
        </p:nvSpPr>
        <p:spPr bwMode="auto">
          <a:xfrm>
            <a:off x="6800850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</a:p>
        </p:txBody>
      </p:sp>
      <p:sp>
        <p:nvSpPr>
          <p:cNvPr id="9239" name="Text Box 21"/>
          <p:cNvSpPr txBox="1">
            <a:spLocks noChangeArrowheads="1"/>
          </p:cNvSpPr>
          <p:nvPr/>
        </p:nvSpPr>
        <p:spPr bwMode="auto">
          <a:xfrm>
            <a:off x="287338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9240" name="Text Box 22"/>
          <p:cNvSpPr txBox="1">
            <a:spLocks noChangeArrowheads="1"/>
          </p:cNvSpPr>
          <p:nvPr/>
        </p:nvSpPr>
        <p:spPr bwMode="auto">
          <a:xfrm>
            <a:off x="1727200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>
            <a:off x="3165475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9242" name="Text Box 24"/>
          <p:cNvSpPr txBox="1">
            <a:spLocks noChangeArrowheads="1"/>
          </p:cNvSpPr>
          <p:nvPr/>
        </p:nvSpPr>
        <p:spPr bwMode="auto">
          <a:xfrm>
            <a:off x="4605338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9243" name="Text Box 25"/>
          <p:cNvSpPr txBox="1">
            <a:spLocks noChangeArrowheads="1"/>
          </p:cNvSpPr>
          <p:nvPr/>
        </p:nvSpPr>
        <p:spPr bwMode="auto">
          <a:xfrm>
            <a:off x="6045200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9244" name="Text Box 26"/>
          <p:cNvSpPr txBox="1">
            <a:spLocks noChangeArrowheads="1"/>
          </p:cNvSpPr>
          <p:nvPr/>
        </p:nvSpPr>
        <p:spPr bwMode="auto">
          <a:xfrm>
            <a:off x="7485063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9245" name="Text Box 27"/>
          <p:cNvSpPr txBox="1">
            <a:spLocks noChangeArrowheads="1"/>
          </p:cNvSpPr>
          <p:nvPr/>
        </p:nvSpPr>
        <p:spPr bwMode="auto">
          <a:xfrm>
            <a:off x="827088" y="37163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46" name="Text Box 28"/>
          <p:cNvSpPr txBox="1">
            <a:spLocks noChangeArrowheads="1"/>
          </p:cNvSpPr>
          <p:nvPr/>
        </p:nvSpPr>
        <p:spPr bwMode="auto">
          <a:xfrm>
            <a:off x="2268538" y="37163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247" name="Text Box 29"/>
          <p:cNvSpPr txBox="1">
            <a:spLocks noChangeArrowheads="1"/>
          </p:cNvSpPr>
          <p:nvPr/>
        </p:nvSpPr>
        <p:spPr bwMode="auto">
          <a:xfrm>
            <a:off x="3779838" y="37163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9248" name="Text Box 30"/>
          <p:cNvSpPr txBox="1">
            <a:spLocks noChangeArrowheads="1"/>
          </p:cNvSpPr>
          <p:nvPr/>
        </p:nvSpPr>
        <p:spPr bwMode="auto">
          <a:xfrm>
            <a:off x="5219700" y="37163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9249" name="Text Box 31"/>
          <p:cNvSpPr txBox="1">
            <a:spLocks noChangeArrowheads="1"/>
          </p:cNvSpPr>
          <p:nvPr/>
        </p:nvSpPr>
        <p:spPr bwMode="auto">
          <a:xfrm>
            <a:off x="6588125" y="37163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9250" name="Text Box 32"/>
          <p:cNvSpPr txBox="1">
            <a:spLocks noChangeArrowheads="1"/>
          </p:cNvSpPr>
          <p:nvPr/>
        </p:nvSpPr>
        <p:spPr bwMode="auto">
          <a:xfrm>
            <a:off x="8027988" y="37163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900113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2339975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779838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5219700" y="29956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250825" y="404813"/>
            <a:ext cx="8353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400" dirty="0">
                <a:solidFill>
                  <a:schemeClr val="tx2"/>
                </a:solidFill>
                <a:latin typeface="Calibri" panose="020F0502020204030204" pitchFamily="34" charset="0"/>
              </a:rPr>
              <a:t>In elke voet mag de dactylus vervangen worden door een </a:t>
            </a:r>
            <a:r>
              <a:rPr lang="nl-NL" sz="2400" dirty="0" err="1">
                <a:solidFill>
                  <a:schemeClr val="tx2"/>
                </a:solidFill>
                <a:latin typeface="Calibri" panose="020F0502020204030204" pitchFamily="34" charset="0"/>
              </a:rPr>
              <a:t>spondaeus</a:t>
            </a:r>
            <a:endParaRPr lang="nl-NL" sz="2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179388" y="4724400"/>
            <a:ext cx="5976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Bijna nooit in de vijfde voet (versus </a:t>
            </a:r>
            <a:r>
              <a:rPr lang="nl-NL" sz="1800" dirty="0" err="1">
                <a:solidFill>
                  <a:schemeClr val="tx2"/>
                </a:solidFill>
                <a:latin typeface="Calibri" panose="020F0502020204030204" pitchFamily="34" charset="0"/>
              </a:rPr>
              <a:t>spondiacus</a:t>
            </a: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) !</a:t>
            </a:r>
          </a:p>
        </p:txBody>
      </p:sp>
      <p:sp>
        <p:nvSpPr>
          <p:cNvPr id="26665" name="AutoShape 41"/>
          <p:cNvSpPr>
            <a:spLocks noChangeArrowheads="1"/>
          </p:cNvSpPr>
          <p:nvPr/>
        </p:nvSpPr>
        <p:spPr bwMode="auto">
          <a:xfrm>
            <a:off x="6516688" y="4076700"/>
            <a:ext cx="431800" cy="1152525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179388" y="5734050"/>
            <a:ext cx="8424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… en </a:t>
            </a: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in de zesde natuurlijk: daar heb je </a:t>
            </a:r>
            <a:r>
              <a:rPr lang="nl-NL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al een </a:t>
            </a:r>
            <a:r>
              <a:rPr lang="nl-NL" sz="18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spondaeus</a:t>
            </a:r>
            <a:r>
              <a:rPr lang="nl-NL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!</a:t>
            </a:r>
            <a:endParaRPr lang="nl-NL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7991475" y="2995200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3600" dirty="0">
                <a:solidFill>
                  <a:schemeClr val="tx2"/>
                </a:solidFill>
                <a:latin typeface="Calibri" panose="020F0502020204030204" pitchFamily="34" charset="0"/>
              </a:rPr>
              <a:t>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" presetClass="exit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  <p:bldP spid="26636" grpId="0"/>
      <p:bldP spid="26637" grpId="0"/>
      <p:bldP spid="26638" grpId="0"/>
      <p:bldP spid="26639" grpId="0"/>
      <p:bldP spid="26640" grpId="0"/>
      <p:bldP spid="26641" grpId="0"/>
      <p:bldP spid="26658" grpId="0"/>
      <p:bldP spid="26659" grpId="0"/>
      <p:bldP spid="26660" grpId="0"/>
      <p:bldP spid="266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M. de Hoon</a:t>
            </a:r>
          </a:p>
        </p:txBody>
      </p:sp>
      <p:sp>
        <p:nvSpPr>
          <p:cNvPr id="8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386CA0B-5D1A-47A9-8DC2-73A646E7F376}" type="slidenum">
              <a:rPr lang="nl-NL" smtClean="0">
                <a:solidFill>
                  <a:schemeClr val="tx2"/>
                </a:solidFill>
                <a:latin typeface="Calibri" panose="020F0502020204030204" pitchFamily="34" charset="0"/>
              </a:rPr>
              <a:pPr eaLnBrk="1" hangingPunct="1">
                <a:defRPr/>
              </a:pPr>
              <a:t>7</a:t>
            </a:fld>
            <a:endParaRPr lang="nl-NL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49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400" dirty="0">
                <a:solidFill>
                  <a:schemeClr val="tx2"/>
                </a:solidFill>
                <a:latin typeface="Calibri" panose="020F0502020204030204" pitchFamily="34" charset="0"/>
              </a:rPr>
              <a:t>ofwel, in de praktijk: neem nu Vergilius, Aeneis I, 1: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2276475"/>
            <a:ext cx="8569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2708275"/>
            <a:ext cx="8569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3850" y="2492375"/>
            <a:ext cx="8569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2800" spc="200" dirty="0" err="1">
                <a:solidFill>
                  <a:schemeClr val="tx2"/>
                </a:solidFill>
                <a:latin typeface="Calibri" panose="020F0502020204030204" pitchFamily="34" charset="0"/>
              </a:rPr>
              <a:t>arma</a:t>
            </a:r>
            <a:r>
              <a:rPr lang="nl-NL" sz="2800" spc="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2800" spc="200" dirty="0" err="1">
                <a:solidFill>
                  <a:schemeClr val="tx2"/>
                </a:solidFill>
                <a:latin typeface="Calibri" panose="020F0502020204030204" pitchFamily="34" charset="0"/>
              </a:rPr>
              <a:t>virumque</a:t>
            </a:r>
            <a:r>
              <a:rPr lang="nl-NL" sz="2800" spc="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2800" spc="200" dirty="0" err="1">
                <a:solidFill>
                  <a:schemeClr val="tx2"/>
                </a:solidFill>
                <a:latin typeface="Calibri" panose="020F0502020204030204" pitchFamily="34" charset="0"/>
              </a:rPr>
              <a:t>cano</a:t>
            </a:r>
            <a:r>
              <a:rPr lang="nl-NL" sz="2800" spc="200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nl-NL" sz="2800" spc="200" dirty="0" err="1">
                <a:solidFill>
                  <a:schemeClr val="tx2"/>
                </a:solidFill>
                <a:latin typeface="Calibri" panose="020F0502020204030204" pitchFamily="34" charset="0"/>
              </a:rPr>
              <a:t>Troiae</a:t>
            </a:r>
            <a:r>
              <a:rPr lang="nl-NL" sz="2800" spc="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2800" spc="200" dirty="0" err="1">
                <a:solidFill>
                  <a:schemeClr val="tx2"/>
                </a:solidFill>
                <a:latin typeface="Calibri" panose="020F0502020204030204" pitchFamily="34" charset="0"/>
              </a:rPr>
              <a:t>qui</a:t>
            </a:r>
            <a:r>
              <a:rPr lang="nl-NL" sz="2800" spc="200" dirty="0">
                <a:solidFill>
                  <a:schemeClr val="tx2"/>
                </a:solidFill>
                <a:latin typeface="Calibri" panose="020F0502020204030204" pitchFamily="34" charset="0"/>
              </a:rPr>
              <a:t> primus </a:t>
            </a:r>
            <a:r>
              <a:rPr lang="nl-NL" sz="2800" spc="200" dirty="0" err="1">
                <a:solidFill>
                  <a:schemeClr val="tx2"/>
                </a:solidFill>
                <a:latin typeface="Calibri" panose="020F0502020204030204" pitchFamily="34" charset="0"/>
              </a:rPr>
              <a:t>ab</a:t>
            </a:r>
            <a:r>
              <a:rPr lang="nl-NL" sz="2800" spc="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2800" spc="200" dirty="0" err="1">
                <a:solidFill>
                  <a:schemeClr val="tx2"/>
                </a:solidFill>
                <a:latin typeface="Calibri" panose="020F0502020204030204" pitchFamily="34" charset="0"/>
              </a:rPr>
              <a:t>oris</a:t>
            </a:r>
            <a:endParaRPr lang="nl-NL" sz="2800" spc="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24370" y="2276475"/>
            <a:ext cx="7920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nl-NL" sz="1800" dirty="0">
                <a:solidFill>
                  <a:schemeClr val="tx2"/>
                </a:solidFill>
                <a:latin typeface="Calibri" panose="020F0502020204030204" pitchFamily="34" charset="0"/>
              </a:rPr>
              <a:t>—   </a:t>
            </a:r>
            <a:r>
              <a:rPr lang="nl-NL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     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U     </a:t>
            </a:r>
            <a:r>
              <a:rPr lang="en-US" sz="18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18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—              U       </a:t>
            </a:r>
            <a:r>
              <a:rPr lang="en-US" sz="18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18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 —          — </a:t>
            </a:r>
            <a:r>
              <a:rPr lang="nl-NL" sz="18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—           — </a:t>
            </a:r>
            <a:r>
              <a:rPr lang="nl-NL" sz="18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   —     U      </a:t>
            </a:r>
            <a:r>
              <a:rPr lang="en-US" sz="18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U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   </a:t>
            </a:r>
            <a:r>
              <a:rPr lang="nl-NL" sz="1800" dirty="0" smtClean="0">
                <a:solidFill>
                  <a:schemeClr val="folHlink"/>
                </a:solidFill>
                <a:latin typeface="Calibri" panose="020F0502020204030204" pitchFamily="34" charset="0"/>
              </a:rPr>
              <a:t>|</a:t>
            </a:r>
            <a:r>
              <a:rPr lang="en-US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—  — </a:t>
            </a:r>
            <a:endParaRPr lang="en-US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M. de Hoon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DC9F3-CE71-4E1C-9CB3-B049AD49B178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0825" y="277812"/>
            <a:ext cx="8642350" cy="437532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sz="3200" kern="0" dirty="0">
                <a:effectLst/>
              </a:rPr>
              <a:t>L</a:t>
            </a:r>
            <a:r>
              <a:rPr lang="nl-NL" sz="3200" kern="0" dirty="0" smtClean="0">
                <a:effectLst/>
              </a:rPr>
              <a:t>engte van een lettergreep wordt bepaald door de lengte van de </a:t>
            </a:r>
            <a:r>
              <a:rPr lang="nl-NL" sz="3200" u="sng" kern="0" dirty="0" smtClean="0">
                <a:effectLst/>
              </a:rPr>
              <a:t>klinker</a:t>
            </a:r>
            <a:r>
              <a:rPr lang="nl-NL" sz="3200" kern="0" dirty="0" smtClean="0">
                <a:effectLst/>
              </a:rPr>
              <a:t>* in die lettergreep.</a:t>
            </a:r>
          </a:p>
          <a:p>
            <a:pPr algn="l" eaLnBrk="1" hangingPunct="1">
              <a:defRPr/>
            </a:pPr>
            <a:endParaRPr lang="nl-NL" sz="3200" kern="0" dirty="0" smtClean="0">
              <a:effectLst/>
            </a:endParaRPr>
          </a:p>
          <a:p>
            <a:pPr algn="l" eaLnBrk="1" hangingPunct="1">
              <a:defRPr/>
            </a:pPr>
            <a:endParaRPr lang="nl-NL" sz="3200" kern="0" dirty="0" smtClean="0">
              <a:effectLst/>
            </a:endParaRPr>
          </a:p>
          <a:p>
            <a:pPr algn="l" eaLnBrk="1" hangingPunct="1">
              <a:defRPr/>
            </a:pPr>
            <a:r>
              <a:rPr lang="nl-NL" sz="2800" kern="0" dirty="0" smtClean="0">
                <a:solidFill>
                  <a:schemeClr val="tx1"/>
                </a:solidFill>
                <a:effectLst/>
              </a:rPr>
              <a:t>Twee zaken bepalen die lengte (woordenboek helpt):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nl-NL" sz="2800" kern="0" dirty="0" smtClean="0">
                <a:solidFill>
                  <a:schemeClr val="tx1"/>
                </a:solidFill>
                <a:effectLst/>
              </a:rPr>
              <a:t>de natuurlijke lengte van die klinker (a, e, i, o, u, y) lang of kort</a:t>
            </a:r>
            <a:r>
              <a:rPr lang="nl-NL" sz="2800" kern="0" dirty="0" smtClean="0">
                <a:effectLst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van nature</a:t>
            </a:r>
            <a:r>
              <a:rPr lang="nl-NL" sz="2800" kern="0" dirty="0" smtClean="0">
                <a:solidFill>
                  <a:schemeClr val="tx1"/>
                </a:solidFill>
                <a:effectLst/>
              </a:rPr>
              <a:t>)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nl-NL" sz="2800" kern="0" dirty="0" smtClean="0">
                <a:solidFill>
                  <a:schemeClr val="tx1"/>
                </a:solidFill>
                <a:effectLst/>
              </a:rPr>
              <a:t>de medeklinker(s) na die klinker, ook in het volgende woord (dus door</a:t>
            </a:r>
            <a:r>
              <a:rPr lang="nl-NL" sz="2800" kern="0" dirty="0" smtClean="0">
                <a:effectLst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/>
              </a:rPr>
              <a:t>positie</a:t>
            </a:r>
            <a:r>
              <a:rPr lang="nl-NL" sz="2800" kern="0" dirty="0" smtClean="0">
                <a:solidFill>
                  <a:schemeClr val="tx1"/>
                </a:solidFill>
                <a:effectLst/>
              </a:rPr>
              <a:t>)</a:t>
            </a:r>
          </a:p>
          <a:p>
            <a:pPr marL="514350" indent="-514350" algn="l" eaLnBrk="1" hangingPunct="1">
              <a:buAutoNum type="arabicPeriod"/>
              <a:defRPr/>
            </a:pPr>
            <a:endParaRPr lang="nl-NL" sz="2800" kern="0" dirty="0">
              <a:effectLst/>
            </a:endParaRPr>
          </a:p>
          <a:p>
            <a:pPr marL="514350" indent="-514350" algn="l" eaLnBrk="1" hangingPunct="1">
              <a:buAutoNum type="arabicPeriod"/>
              <a:defRPr/>
            </a:pPr>
            <a:endParaRPr lang="nl-NL" sz="2800" kern="0" dirty="0" smtClean="0">
              <a:effectLst/>
            </a:endParaRPr>
          </a:p>
          <a:p>
            <a:pPr algn="l" eaLnBrk="1" hangingPunct="1">
              <a:defRPr/>
            </a:pPr>
            <a:endParaRPr lang="nl-NL" sz="2800" kern="0" dirty="0">
              <a:effectLst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23528" y="4869160"/>
            <a:ext cx="8569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*De letter </a:t>
            </a:r>
            <a:r>
              <a:rPr lang="nl-NL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 i  is 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soms </a:t>
            </a:r>
            <a:r>
              <a:rPr lang="nl-NL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de 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klinker (</a:t>
            </a:r>
            <a:r>
              <a:rPr lang="nl-NL" kern="0" dirty="0" err="1">
                <a:solidFill>
                  <a:srgbClr val="FFFFCC"/>
                </a:solidFill>
                <a:latin typeface="Calibri" panose="020F0502020204030204" pitchFamily="34" charset="0"/>
              </a:rPr>
              <a:t>regina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, ita</a:t>
            </a:r>
            <a:r>
              <a:rPr lang="nl-NL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) waardoor een lettergreep een lettergreep is, 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soms </a:t>
            </a:r>
            <a:r>
              <a:rPr lang="nl-NL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is hij de half medeklinker  j 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(</a:t>
            </a:r>
            <a:r>
              <a:rPr lang="nl-NL" kern="0" dirty="0" err="1">
                <a:solidFill>
                  <a:srgbClr val="FFFFCC"/>
                </a:solidFill>
                <a:latin typeface="Calibri" panose="020F0502020204030204" pitchFamily="34" charset="0"/>
              </a:rPr>
              <a:t>ianua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, </a:t>
            </a:r>
            <a:r>
              <a:rPr lang="nl-NL" kern="0" dirty="0" err="1">
                <a:solidFill>
                  <a:srgbClr val="FFFFCC"/>
                </a:solidFill>
                <a:latin typeface="Calibri" panose="020F0502020204030204" pitchFamily="34" charset="0"/>
              </a:rPr>
              <a:t>iam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, </a:t>
            </a:r>
            <a:r>
              <a:rPr lang="nl-NL" kern="0" dirty="0" err="1">
                <a:solidFill>
                  <a:srgbClr val="FFFFCC"/>
                </a:solidFill>
                <a:latin typeface="Calibri" panose="020F0502020204030204" pitchFamily="34" charset="0"/>
              </a:rPr>
              <a:t>etiam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). Dat scheelt een lettergreep! Een woord dat begint met een </a:t>
            </a:r>
            <a:r>
              <a:rPr lang="nl-NL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half medeklinker </a:t>
            </a:r>
            <a:r>
              <a:rPr lang="nl-NL" kern="0" dirty="0">
                <a:solidFill>
                  <a:srgbClr val="FFFFCC"/>
                </a:solidFill>
                <a:latin typeface="Calibri" panose="020F0502020204030204" pitchFamily="34" charset="0"/>
              </a:rPr>
              <a:t>telt dus ook niet mee bij elisie (zie verder bij het verschijnsel elisie</a:t>
            </a:r>
            <a:r>
              <a:rPr lang="nl-NL" kern="0" dirty="0" smtClean="0">
                <a:solidFill>
                  <a:srgbClr val="FFFFCC"/>
                </a:solidFill>
                <a:latin typeface="Calibri" panose="020F0502020204030204" pitchFamily="34" charset="0"/>
              </a:rPr>
              <a:t>).</a:t>
            </a:r>
            <a:endParaRPr lang="nl-NL" kern="0" dirty="0">
              <a:solidFill>
                <a:srgbClr val="FFFFC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188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M. de Hoon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973C281-613B-4CB2-963B-2937E570DF8D}" type="slidenum">
              <a:rPr lang="nl-NL" smtClean="0">
                <a:latin typeface="Calibri" panose="020F0502020204030204" pitchFamily="34" charset="0"/>
              </a:rPr>
              <a:pPr eaLnBrk="1" hangingPunct="1">
                <a:defRPr/>
              </a:pPr>
              <a:t>9</a:t>
            </a:fld>
            <a:endParaRPr lang="nl-NL" dirty="0" smtClean="0">
              <a:latin typeface="Calibri" panose="020F0502020204030204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642350" cy="70291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3200" dirty="0">
                <a:effectLst/>
              </a:rPr>
              <a:t>W</a:t>
            </a:r>
            <a:r>
              <a:rPr lang="nl-NL" sz="3200" dirty="0" smtClean="0">
                <a:effectLst/>
              </a:rPr>
              <a:t>anneer is een lettergreep </a:t>
            </a:r>
            <a:r>
              <a:rPr lang="nl-NL" sz="3200" dirty="0" smtClean="0">
                <a:solidFill>
                  <a:srgbClr val="FF0000"/>
                </a:solidFill>
                <a:effectLst/>
              </a:rPr>
              <a:t>van nature </a:t>
            </a:r>
            <a:r>
              <a:rPr lang="nl-NL" sz="3200" dirty="0" smtClean="0">
                <a:effectLst/>
              </a:rPr>
              <a:t>lang? 1</a:t>
            </a:r>
            <a:endParaRPr lang="nl-NL" sz="4000" dirty="0" smtClean="0"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5" y="1052736"/>
            <a:ext cx="8748465" cy="5256584"/>
          </a:xfrm>
        </p:spPr>
        <p:txBody>
          <a:bodyPr/>
          <a:lstStyle/>
          <a:p>
            <a:pPr eaLnBrk="1" hangingPunct="1">
              <a:defRPr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 hij een tweeklank bevat: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dare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puell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komen verreweg het vaakst voor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tweeklanken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komen weinig voor. Voorbeeld: 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eh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Pas op: vrijwel alle woorden met 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erin hebben een scheiding van de lettergreep tussen de  e  en de  u. Daar is 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dus geen tweeklank! deus en 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eum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twee lettergrepen! </a:t>
            </a:r>
          </a:p>
          <a:p>
            <a:pPr eaLnBrk="1" hangingPunct="1">
              <a:defRPr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 hij een niet zichtbare tweeklank bevat: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nl-NL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gimus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(eigenlijk c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nl-N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gimus</a:t>
            </a: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vaste uitgangen van naamwoorden (zie volgende dia)</a:t>
            </a:r>
          </a:p>
          <a:p>
            <a:pPr eaLnBrk="1" hangingPunct="1">
              <a:defRPr/>
            </a:pPr>
            <a:endParaRPr lang="nl-NL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an">
  <a:themeElements>
    <a:clrScheme name="Baan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an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an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an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an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an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an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an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an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an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923</TotalTime>
  <Words>1820</Words>
  <Application>Microsoft Office PowerPoint</Application>
  <PresentationFormat>Diavoorstelling (4:3)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Euclid Symbol</vt:lpstr>
      <vt:lpstr>Tahoma</vt:lpstr>
      <vt:lpstr>Wingdings</vt:lpstr>
      <vt:lpstr>Baan</vt:lpstr>
      <vt:lpstr>scanderen nieuwe versie</vt:lpstr>
      <vt:lpstr>PowerPoint-presentatie</vt:lpstr>
      <vt:lpstr>dactylische hexameter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Wanneer is een lettergreep van nature lang? 1</vt:lpstr>
      <vt:lpstr>Wanneer is een lettergreep van nature lang? 2</vt:lpstr>
      <vt:lpstr>Wanneer is een lettergreep van nature kort?</vt:lpstr>
      <vt:lpstr>Wanneer is een lettergreep door positie lang?</vt:lpstr>
      <vt:lpstr>Wanneer is een lettergreep door positie kort? 1</vt:lpstr>
      <vt:lpstr>Wanneer is een lettergreep door positie kort? 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Johan de Witt-gymnasium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scanderen</dc:title>
  <dc:creator>de Hoon</dc:creator>
  <cp:lastModifiedBy>mdh</cp:lastModifiedBy>
  <cp:revision>131</cp:revision>
  <dcterms:created xsi:type="dcterms:W3CDTF">2002-11-25T20:47:28Z</dcterms:created>
  <dcterms:modified xsi:type="dcterms:W3CDTF">2016-05-29T12:58:37Z</dcterms:modified>
</cp:coreProperties>
</file>