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4"/>
  </p:notesMasterIdLst>
  <p:sldIdLst>
    <p:sldId id="256" r:id="rId2"/>
    <p:sldId id="261" r:id="rId3"/>
    <p:sldId id="262" r:id="rId4"/>
    <p:sldId id="511" r:id="rId5"/>
    <p:sldId id="533" r:id="rId6"/>
    <p:sldId id="259" r:id="rId7"/>
    <p:sldId id="260" r:id="rId8"/>
    <p:sldId id="258" r:id="rId9"/>
    <p:sldId id="367" r:id="rId10"/>
    <p:sldId id="359" r:id="rId11"/>
    <p:sldId id="451" r:id="rId12"/>
    <p:sldId id="360" r:id="rId13"/>
    <p:sldId id="361" r:id="rId14"/>
    <p:sldId id="257" r:id="rId15"/>
    <p:sldId id="398" r:id="rId16"/>
    <p:sldId id="399" r:id="rId17"/>
    <p:sldId id="263" r:id="rId18"/>
    <p:sldId id="400" r:id="rId19"/>
    <p:sldId id="401" r:id="rId20"/>
    <p:sldId id="264" r:id="rId21"/>
    <p:sldId id="403" r:id="rId22"/>
    <p:sldId id="402" r:id="rId23"/>
    <p:sldId id="265" r:id="rId24"/>
    <p:sldId id="404" r:id="rId25"/>
    <p:sldId id="266" r:id="rId26"/>
    <p:sldId id="407" r:id="rId27"/>
    <p:sldId id="406" r:id="rId28"/>
    <p:sldId id="267" r:id="rId29"/>
    <p:sldId id="409" r:id="rId30"/>
    <p:sldId id="408" r:id="rId31"/>
    <p:sldId id="268" r:id="rId32"/>
    <p:sldId id="413" r:id="rId33"/>
    <p:sldId id="410" r:id="rId34"/>
    <p:sldId id="269" r:id="rId35"/>
    <p:sldId id="415" r:id="rId36"/>
    <p:sldId id="414" r:id="rId37"/>
    <p:sldId id="270" r:id="rId38"/>
    <p:sldId id="417" r:id="rId39"/>
    <p:sldId id="416" r:id="rId40"/>
    <p:sldId id="271" r:id="rId41"/>
    <p:sldId id="419" r:id="rId42"/>
    <p:sldId id="418" r:id="rId43"/>
    <p:sldId id="272" r:id="rId44"/>
    <p:sldId id="421" r:id="rId45"/>
    <p:sldId id="420" r:id="rId46"/>
    <p:sldId id="273" r:id="rId47"/>
    <p:sldId id="423" r:id="rId48"/>
    <p:sldId id="422" r:id="rId49"/>
    <p:sldId id="377" r:id="rId50"/>
    <p:sldId id="274" r:id="rId51"/>
    <p:sldId id="424" r:id="rId52"/>
    <p:sldId id="275" r:id="rId53"/>
    <p:sldId id="425" r:id="rId54"/>
    <p:sldId id="276" r:id="rId55"/>
    <p:sldId id="427" r:id="rId56"/>
    <p:sldId id="277" r:id="rId57"/>
    <p:sldId id="428" r:id="rId58"/>
    <p:sldId id="278" r:id="rId59"/>
    <p:sldId id="429" r:id="rId60"/>
    <p:sldId id="279" r:id="rId61"/>
    <p:sldId id="430" r:id="rId62"/>
    <p:sldId id="280" r:id="rId63"/>
    <p:sldId id="431" r:id="rId64"/>
    <p:sldId id="281" r:id="rId65"/>
    <p:sldId id="432" r:id="rId66"/>
    <p:sldId id="282" r:id="rId67"/>
    <p:sldId id="435" r:id="rId68"/>
    <p:sldId id="434" r:id="rId69"/>
    <p:sldId id="283" r:id="rId70"/>
    <p:sldId id="436" r:id="rId71"/>
    <p:sldId id="284" r:id="rId72"/>
    <p:sldId id="439" r:id="rId73"/>
    <p:sldId id="438" r:id="rId74"/>
    <p:sldId id="285" r:id="rId75"/>
    <p:sldId id="440" r:id="rId76"/>
    <p:sldId id="286" r:id="rId77"/>
    <p:sldId id="442" r:id="rId78"/>
    <p:sldId id="287" r:id="rId79"/>
    <p:sldId id="444" r:id="rId80"/>
    <p:sldId id="288" r:id="rId81"/>
    <p:sldId id="446" r:id="rId82"/>
    <p:sldId id="289" r:id="rId83"/>
    <p:sldId id="449" r:id="rId84"/>
    <p:sldId id="448" r:id="rId85"/>
    <p:sldId id="290" r:id="rId86"/>
    <p:sldId id="450" r:id="rId87"/>
    <p:sldId id="378" r:id="rId88"/>
    <p:sldId id="291" r:id="rId89"/>
    <p:sldId id="452" r:id="rId90"/>
    <p:sldId id="292" r:id="rId91"/>
    <p:sldId id="453" r:id="rId92"/>
    <p:sldId id="293" r:id="rId93"/>
    <p:sldId id="454" r:id="rId94"/>
    <p:sldId id="294" r:id="rId95"/>
    <p:sldId id="456" r:id="rId96"/>
    <p:sldId id="515" r:id="rId97"/>
    <p:sldId id="514" r:id="rId98"/>
    <p:sldId id="513" r:id="rId99"/>
    <p:sldId id="512" r:id="rId100"/>
    <p:sldId id="295" r:id="rId101"/>
    <p:sldId id="459" r:id="rId102"/>
    <p:sldId id="458" r:id="rId103"/>
    <p:sldId id="457" r:id="rId104"/>
    <p:sldId id="296" r:id="rId105"/>
    <p:sldId id="460" r:id="rId106"/>
    <p:sldId id="297" r:id="rId107"/>
    <p:sldId id="463" r:id="rId108"/>
    <p:sldId id="462" r:id="rId109"/>
    <p:sldId id="298" r:id="rId110"/>
    <p:sldId id="464" r:id="rId111"/>
    <p:sldId id="299" r:id="rId112"/>
    <p:sldId id="465" r:id="rId113"/>
    <p:sldId id="300" r:id="rId114"/>
    <p:sldId id="468" r:id="rId115"/>
    <p:sldId id="467" r:id="rId116"/>
    <p:sldId id="301" r:id="rId117"/>
    <p:sldId id="469" r:id="rId118"/>
    <p:sldId id="302" r:id="rId119"/>
    <p:sldId id="471" r:id="rId120"/>
    <p:sldId id="303" r:id="rId121"/>
    <p:sldId id="472" r:id="rId122"/>
    <p:sldId id="304" r:id="rId123"/>
    <p:sldId id="473" r:id="rId124"/>
    <p:sldId id="379" r:id="rId125"/>
    <p:sldId id="305" r:id="rId126"/>
    <p:sldId id="476" r:id="rId127"/>
    <p:sldId id="475" r:id="rId128"/>
    <p:sldId id="306" r:id="rId129"/>
    <p:sldId id="477" r:id="rId130"/>
    <p:sldId id="307" r:id="rId131"/>
    <p:sldId id="478" r:id="rId132"/>
    <p:sldId id="308" r:id="rId133"/>
    <p:sldId id="481" r:id="rId134"/>
    <p:sldId id="480" r:id="rId135"/>
    <p:sldId id="309" r:id="rId136"/>
    <p:sldId id="483" r:id="rId137"/>
    <p:sldId id="482" r:id="rId138"/>
    <p:sldId id="310" r:id="rId139"/>
    <p:sldId id="311" r:id="rId140"/>
    <p:sldId id="484" r:id="rId141"/>
    <p:sldId id="312" r:id="rId142"/>
    <p:sldId id="485" r:id="rId143"/>
    <p:sldId id="313" r:id="rId144"/>
    <p:sldId id="487" r:id="rId145"/>
    <p:sldId id="486" r:id="rId146"/>
    <p:sldId id="314" r:id="rId147"/>
    <p:sldId id="489" r:id="rId148"/>
    <p:sldId id="315" r:id="rId149"/>
    <p:sldId id="491" r:id="rId150"/>
    <p:sldId id="490" r:id="rId151"/>
    <p:sldId id="316" r:id="rId152"/>
    <p:sldId id="493" r:id="rId153"/>
    <p:sldId id="492" r:id="rId154"/>
    <p:sldId id="380" r:id="rId155"/>
    <p:sldId id="317" r:id="rId156"/>
    <p:sldId id="318" r:id="rId157"/>
    <p:sldId id="494" r:id="rId158"/>
    <p:sldId id="495" r:id="rId159"/>
    <p:sldId id="496" r:id="rId160"/>
    <p:sldId id="320" r:id="rId161"/>
    <p:sldId id="497" r:id="rId162"/>
    <p:sldId id="321" r:id="rId163"/>
    <p:sldId id="322" r:id="rId164"/>
    <p:sldId id="498" r:id="rId165"/>
    <p:sldId id="323" r:id="rId166"/>
    <p:sldId id="499" r:id="rId167"/>
    <p:sldId id="324" r:id="rId168"/>
    <p:sldId id="500" r:id="rId169"/>
    <p:sldId id="381" r:id="rId170"/>
    <p:sldId id="501" r:id="rId171"/>
    <p:sldId id="325" r:id="rId172"/>
    <p:sldId id="326" r:id="rId173"/>
    <p:sldId id="502" r:id="rId174"/>
    <p:sldId id="327" r:id="rId175"/>
    <p:sldId id="503" r:id="rId176"/>
    <p:sldId id="328" r:id="rId177"/>
    <p:sldId id="329" r:id="rId178"/>
    <p:sldId id="330" r:id="rId179"/>
    <p:sldId id="504" r:id="rId180"/>
    <p:sldId id="331" r:id="rId181"/>
    <p:sldId id="505" r:id="rId182"/>
    <p:sldId id="333" r:id="rId183"/>
    <p:sldId id="334" r:id="rId184"/>
    <p:sldId id="335" r:id="rId185"/>
    <p:sldId id="336" r:id="rId186"/>
    <p:sldId id="337" r:id="rId187"/>
    <p:sldId id="506" r:id="rId188"/>
    <p:sldId id="392" r:id="rId189"/>
    <p:sldId id="338" r:id="rId190"/>
    <p:sldId id="507" r:id="rId191"/>
    <p:sldId id="339" r:id="rId192"/>
    <p:sldId id="340" r:id="rId193"/>
    <p:sldId id="508" r:id="rId194"/>
    <p:sldId id="341" r:id="rId195"/>
    <p:sldId id="342" r:id="rId196"/>
    <p:sldId id="509" r:id="rId197"/>
    <p:sldId id="394" r:id="rId198"/>
    <p:sldId id="344" r:id="rId199"/>
    <p:sldId id="345" r:id="rId200"/>
    <p:sldId id="516" r:id="rId201"/>
    <p:sldId id="346" r:id="rId202"/>
    <p:sldId id="347" r:id="rId203"/>
    <p:sldId id="348" r:id="rId204"/>
    <p:sldId id="517" r:id="rId205"/>
    <p:sldId id="349" r:id="rId206"/>
    <p:sldId id="518" r:id="rId207"/>
    <p:sldId id="350" r:id="rId208"/>
    <p:sldId id="351" r:id="rId209"/>
    <p:sldId id="519" r:id="rId210"/>
    <p:sldId id="352" r:id="rId211"/>
    <p:sldId id="520" r:id="rId212"/>
    <p:sldId id="353" r:id="rId213"/>
    <p:sldId id="521" r:id="rId214"/>
    <p:sldId id="354" r:id="rId215"/>
    <p:sldId id="522" r:id="rId216"/>
    <p:sldId id="391" r:id="rId217"/>
    <p:sldId id="390" r:id="rId218"/>
    <p:sldId id="523" r:id="rId219"/>
    <p:sldId id="395" r:id="rId220"/>
    <p:sldId id="389" r:id="rId221"/>
    <p:sldId id="388" r:id="rId222"/>
    <p:sldId id="387" r:id="rId223"/>
    <p:sldId id="524" r:id="rId224"/>
    <p:sldId id="386" r:id="rId225"/>
    <p:sldId id="385" r:id="rId226"/>
    <p:sldId id="525" r:id="rId227"/>
    <p:sldId id="384" r:id="rId228"/>
    <p:sldId id="526" r:id="rId229"/>
    <p:sldId id="383" r:id="rId230"/>
    <p:sldId id="527" r:id="rId231"/>
    <p:sldId id="382" r:id="rId232"/>
    <p:sldId id="528" r:id="rId233"/>
    <p:sldId id="397" r:id="rId234"/>
    <p:sldId id="529" r:id="rId235"/>
    <p:sldId id="396" r:id="rId236"/>
    <p:sldId id="530" r:id="rId237"/>
    <p:sldId id="355" r:id="rId238"/>
    <p:sldId id="531" r:id="rId239"/>
    <p:sldId id="356" r:id="rId240"/>
    <p:sldId id="357" r:id="rId241"/>
    <p:sldId id="532" r:id="rId242"/>
    <p:sldId id="358" r:id="rId2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E2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2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06265-A4F5-40CE-873D-2C5240803BC4}" type="datetimeFigureOut">
              <a:rPr lang="nl-NL" smtClean="0"/>
              <a:pPr/>
              <a:t>26-4-2013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49AD5-541F-4538-9B67-455D44E11144}" type="slidenum">
              <a:rPr lang="nl-NL" smtClean="0"/>
              <a:pPr/>
              <a:t>‹nr.›</a:t>
            </a:fld>
            <a:endParaRPr lang="nl-NL"/>
          </a:p>
        </p:txBody>
      </p:sp>
    </p:spTree>
    <p:extLst>
      <p:ext uri="{BB962C8B-B14F-4D97-AF65-F5344CB8AC3E}">
        <p14:creationId xmlns="" xmlns:p14="http://schemas.microsoft.com/office/powerpoint/2010/main" val="316073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415F7910-6706-4978-8DD2-A8BEC61069C7}" type="datetime1">
              <a:rPr lang="nl-NL" smtClean="0"/>
              <a:pPr/>
              <a:t>26-4-2013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Tijdelijke aanduiding voor dianummer 5"/>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E19256-43B1-468A-82E7-7144E8B08982}" type="datetime1">
              <a:rPr lang="nl-NL" smtClean="0"/>
              <a:pPr/>
              <a:t>26-4-2013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Tijdelijke aanduiding voor dianummer 5"/>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47231CB-ACD5-4759-88F8-9BBEF0CFA510}" type="datetime1">
              <a:rPr lang="nl-NL" smtClean="0"/>
              <a:pPr/>
              <a:t>26-4-2013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Tijdelijke aanduiding voor dianummer 5"/>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2B182CC-97B0-4C23-ABC8-1F7C54792EF1}" type="datetime1">
              <a:rPr lang="nl-NL" smtClean="0"/>
              <a:pPr/>
              <a:t>26-4-2013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Tijdelijke aanduiding voor dianummer 5"/>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3A8D563-81CD-4EC1-B4C8-4D8333860AA9}" type="datetime1">
              <a:rPr lang="nl-NL" smtClean="0"/>
              <a:pPr/>
              <a:t>26-4-2013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Tijdelijke aanduiding voor dianummer 5"/>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0C15F35-FC35-47D1-8F42-0E5E2FC5A75C}" type="datetime1">
              <a:rPr lang="nl-NL" smtClean="0"/>
              <a:pPr/>
              <a:t>26-4-2013</a:t>
            </a:fld>
            <a:endParaRPr lang="nl-NL"/>
          </a:p>
        </p:txBody>
      </p:sp>
      <p:sp>
        <p:nvSpPr>
          <p:cNvPr id="6" name="Tijdelijke aanduiding voor voettekst 5"/>
          <p:cNvSpPr>
            <a:spLocks noGrp="1"/>
          </p:cNvSpPr>
          <p:nvPr>
            <p:ph type="ftr" sz="quarter" idx="11"/>
          </p:nvPr>
        </p:nvSpPr>
        <p:spPr/>
        <p:txBody>
          <a:bodyPr/>
          <a:lstStyle/>
          <a:p>
            <a:r>
              <a:rPr lang="nl-NL" smtClean="0"/>
              <a:t>Seneca, CSE 2013</a:t>
            </a:r>
            <a:endParaRPr lang="nl-NL"/>
          </a:p>
        </p:txBody>
      </p:sp>
      <p:sp>
        <p:nvSpPr>
          <p:cNvPr id="7" name="Tijdelijke aanduiding voor dianummer 6"/>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D3721F1-265D-43BA-8407-6A6903AF81BA}" type="datetime1">
              <a:rPr lang="nl-NL" smtClean="0"/>
              <a:pPr/>
              <a:t>26-4-2013</a:t>
            </a:fld>
            <a:endParaRPr lang="nl-NL"/>
          </a:p>
        </p:txBody>
      </p:sp>
      <p:sp>
        <p:nvSpPr>
          <p:cNvPr id="8" name="Tijdelijke aanduiding voor voettekst 7"/>
          <p:cNvSpPr>
            <a:spLocks noGrp="1"/>
          </p:cNvSpPr>
          <p:nvPr>
            <p:ph type="ftr" sz="quarter" idx="11"/>
          </p:nvPr>
        </p:nvSpPr>
        <p:spPr/>
        <p:txBody>
          <a:bodyPr/>
          <a:lstStyle/>
          <a:p>
            <a:r>
              <a:rPr lang="nl-NL" smtClean="0"/>
              <a:t>Seneca, CSE 2013</a:t>
            </a:r>
            <a:endParaRPr lang="nl-NL"/>
          </a:p>
        </p:txBody>
      </p:sp>
      <p:sp>
        <p:nvSpPr>
          <p:cNvPr id="9" name="Tijdelijke aanduiding voor dianummer 8"/>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B2E0F58-AC49-4496-889F-ED8D95CB5892}" type="datetime1">
              <a:rPr lang="nl-NL" smtClean="0"/>
              <a:pPr/>
              <a:t>26-4-2013</a:t>
            </a:fld>
            <a:endParaRPr lang="nl-NL"/>
          </a:p>
        </p:txBody>
      </p:sp>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2B99FE8-3332-4ADF-87EE-4231509B9400}" type="datetime1">
              <a:rPr lang="nl-NL" smtClean="0"/>
              <a:pPr/>
              <a:t>26-4-2013</a:t>
            </a:fld>
            <a:endParaRPr lang="nl-NL"/>
          </a:p>
        </p:txBody>
      </p:sp>
      <p:sp>
        <p:nvSpPr>
          <p:cNvPr id="3" name="Tijdelijke aanduiding voor voettekst 2"/>
          <p:cNvSpPr>
            <a:spLocks noGrp="1"/>
          </p:cNvSpPr>
          <p:nvPr>
            <p:ph type="ftr" sz="quarter" idx="11"/>
          </p:nvPr>
        </p:nvSpPr>
        <p:spPr/>
        <p:txBody>
          <a:bodyPr/>
          <a:lstStyle/>
          <a:p>
            <a:r>
              <a:rPr lang="nl-NL" smtClean="0"/>
              <a:t>Seneca, CSE 2013</a:t>
            </a:r>
            <a:endParaRPr lang="nl-NL"/>
          </a:p>
        </p:txBody>
      </p:sp>
      <p:sp>
        <p:nvSpPr>
          <p:cNvPr id="4" name="Tijdelijke aanduiding voor dianummer 3"/>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070A718-31A3-45AB-93B0-E4DFE5B6BA00}" type="datetime1">
              <a:rPr lang="nl-NL" smtClean="0"/>
              <a:pPr/>
              <a:t>26-4-2013</a:t>
            </a:fld>
            <a:endParaRPr lang="nl-NL"/>
          </a:p>
        </p:txBody>
      </p:sp>
      <p:sp>
        <p:nvSpPr>
          <p:cNvPr id="6" name="Tijdelijke aanduiding voor voettekst 5"/>
          <p:cNvSpPr>
            <a:spLocks noGrp="1"/>
          </p:cNvSpPr>
          <p:nvPr>
            <p:ph type="ftr" sz="quarter" idx="11"/>
          </p:nvPr>
        </p:nvSpPr>
        <p:spPr/>
        <p:txBody>
          <a:bodyPr/>
          <a:lstStyle/>
          <a:p>
            <a:r>
              <a:rPr lang="nl-NL" smtClean="0"/>
              <a:t>Seneca, CSE 2013</a:t>
            </a:r>
            <a:endParaRPr lang="nl-NL"/>
          </a:p>
        </p:txBody>
      </p:sp>
      <p:sp>
        <p:nvSpPr>
          <p:cNvPr id="7" name="Tijdelijke aanduiding voor dianummer 6"/>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41F5E23-DB5D-4ADA-9FAD-E1D62F06C7D2}" type="datetime1">
              <a:rPr lang="nl-NL" smtClean="0"/>
              <a:pPr/>
              <a:t>26-4-2013</a:t>
            </a:fld>
            <a:endParaRPr lang="nl-NL"/>
          </a:p>
        </p:txBody>
      </p:sp>
      <p:sp>
        <p:nvSpPr>
          <p:cNvPr id="6" name="Tijdelijke aanduiding voor voettekst 5"/>
          <p:cNvSpPr>
            <a:spLocks noGrp="1"/>
          </p:cNvSpPr>
          <p:nvPr>
            <p:ph type="ftr" sz="quarter" idx="11"/>
          </p:nvPr>
        </p:nvSpPr>
        <p:spPr/>
        <p:txBody>
          <a:bodyPr/>
          <a:lstStyle/>
          <a:p>
            <a:r>
              <a:rPr lang="nl-NL" smtClean="0"/>
              <a:t>Seneca, CSE 2013</a:t>
            </a:r>
            <a:endParaRPr lang="nl-NL"/>
          </a:p>
        </p:txBody>
      </p:sp>
      <p:sp>
        <p:nvSpPr>
          <p:cNvPr id="7" name="Tijdelijke aanduiding voor dianummer 6"/>
          <p:cNvSpPr>
            <a:spLocks noGrp="1"/>
          </p:cNvSpPr>
          <p:nvPr>
            <p:ph type="sldNum" sz="quarter" idx="12"/>
          </p:nvPr>
        </p:nvSpPr>
        <p:spPr/>
        <p:txBody>
          <a:bodyPr/>
          <a:lstStyle/>
          <a:p>
            <a:fld id="{15B77239-E0E6-4773-B342-B5997C6BDC3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A"/>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20173-1E4F-4ED8-B0E7-BBD51DC4D60F}" type="datetime1">
              <a:rPr lang="nl-NL" smtClean="0"/>
              <a:pPr/>
              <a:t>26-4-2013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Seneca, CSE 2013</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77239-E0E6-4773-B342-B5997C6BDC3C}"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3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0.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3.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gif"/><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image" Target="../media/image117.jpeg"/></Relationships>
</file>

<file path=ppt/slides/_rels/slide16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3.gi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24.gi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 Id="rId5" Type="http://schemas.openxmlformats.org/officeDocument/2006/relationships/image" Target="../media/image132.jpeg"/><Relationship Id="rId4" Type="http://schemas.openxmlformats.org/officeDocument/2006/relationships/image" Target="../media/image1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gi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44.gif"/><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48.gif"/><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53.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gif"/><Relationship Id="rId1" Type="http://schemas.openxmlformats.org/officeDocument/2006/relationships/slideLayout" Target="../slideLayouts/slideLayout2.xml"/><Relationship Id="rId4" Type="http://schemas.openxmlformats.org/officeDocument/2006/relationships/image" Target="../media/image164.jpe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0"/>
            <a:ext cx="7772400" cy="1470025"/>
          </a:xfrm>
        </p:spPr>
        <p:txBody>
          <a:bodyPr/>
          <a:lstStyle/>
          <a:p>
            <a:r>
              <a:rPr lang="nl-NL" dirty="0" err="1" smtClean="0">
                <a:solidFill>
                  <a:schemeClr val="accent2">
                    <a:lumMod val="60000"/>
                    <a:lumOff val="40000"/>
                  </a:schemeClr>
                </a:solidFill>
              </a:rPr>
              <a:t>Lucius</a:t>
            </a:r>
            <a:r>
              <a:rPr lang="nl-NL" dirty="0" smtClean="0">
                <a:solidFill>
                  <a:schemeClr val="accent2">
                    <a:lumMod val="60000"/>
                    <a:lumOff val="40000"/>
                  </a:schemeClr>
                </a:solidFill>
              </a:rPr>
              <a:t>  </a:t>
            </a:r>
            <a:r>
              <a:rPr lang="nl-NL" dirty="0" err="1" smtClean="0">
                <a:solidFill>
                  <a:schemeClr val="accent2">
                    <a:lumMod val="60000"/>
                    <a:lumOff val="40000"/>
                  </a:schemeClr>
                </a:solidFill>
              </a:rPr>
              <a:t>Annaeus</a:t>
            </a:r>
            <a:r>
              <a:rPr lang="nl-NL" dirty="0" smtClean="0">
                <a:solidFill>
                  <a:schemeClr val="accent2">
                    <a:lumMod val="60000"/>
                    <a:lumOff val="40000"/>
                  </a:schemeClr>
                </a:solidFill>
              </a:rPr>
              <a:t> </a:t>
            </a:r>
            <a:r>
              <a:rPr lang="nl-NL" sz="7200" dirty="0" smtClean="0">
                <a:solidFill>
                  <a:schemeClr val="accent2">
                    <a:lumMod val="60000"/>
                    <a:lumOff val="40000"/>
                  </a:schemeClr>
                </a:solidFill>
              </a:rPr>
              <a:t>SENECA</a:t>
            </a:r>
            <a:endParaRPr lang="nl-NL" dirty="0">
              <a:solidFill>
                <a:schemeClr val="accent2">
                  <a:lumMod val="60000"/>
                  <a:lumOff val="40000"/>
                </a:schemeClr>
              </a:solidFill>
            </a:endParaRPr>
          </a:p>
        </p:txBody>
      </p:sp>
      <p:sp>
        <p:nvSpPr>
          <p:cNvPr id="3" name="Ondertitel 2"/>
          <p:cNvSpPr>
            <a:spLocks noGrp="1"/>
          </p:cNvSpPr>
          <p:nvPr>
            <p:ph type="subTitle" idx="1"/>
          </p:nvPr>
        </p:nvSpPr>
        <p:spPr>
          <a:xfrm>
            <a:off x="539552" y="1700808"/>
            <a:ext cx="8136904" cy="792088"/>
          </a:xfrm>
        </p:spPr>
        <p:txBody>
          <a:bodyPr>
            <a:normAutofit/>
          </a:bodyPr>
          <a:lstStyle/>
          <a:p>
            <a:r>
              <a:rPr lang="nl-NL" sz="4400" dirty="0" smtClean="0">
                <a:solidFill>
                  <a:schemeClr val="accent2">
                    <a:lumMod val="60000"/>
                    <a:lumOff val="40000"/>
                  </a:schemeClr>
                </a:solidFill>
              </a:rPr>
              <a:t>CSE  2013        LATIJNMARATHON</a:t>
            </a:r>
            <a:endParaRPr lang="nl-NL" sz="4400" dirty="0">
              <a:solidFill>
                <a:schemeClr val="accent2">
                  <a:lumMod val="60000"/>
                  <a:lumOff val="40000"/>
                </a:schemeClr>
              </a:solidFill>
            </a:endParaRPr>
          </a:p>
        </p:txBody>
      </p:sp>
      <p:pic>
        <p:nvPicPr>
          <p:cNvPr id="11266" name="Picture 2" descr="http://t3.gstatic.com/images?q=tbn:ANd9GcTBwAd8wTjJNilTKaivMWlF6YeVDSFtKZJDoIMht4LUQpCD1sVL"/>
          <p:cNvPicPr>
            <a:picLocks noChangeAspect="1" noChangeArrowheads="1"/>
          </p:cNvPicPr>
          <p:nvPr/>
        </p:nvPicPr>
        <p:blipFill>
          <a:blip r:embed="rId2" cstate="print"/>
          <a:srcRect/>
          <a:stretch>
            <a:fillRect/>
          </a:stretch>
        </p:blipFill>
        <p:spPr bwMode="auto">
          <a:xfrm>
            <a:off x="7308304" y="3717032"/>
            <a:ext cx="1080120" cy="1412001"/>
          </a:xfrm>
          <a:prstGeom prst="rect">
            <a:avLst/>
          </a:prstGeom>
          <a:noFill/>
        </p:spPr>
      </p:pic>
      <p:sp>
        <p:nvSpPr>
          <p:cNvPr id="5" name="Tijdelijke aanduiding voor voettekst 4"/>
          <p:cNvSpPr>
            <a:spLocks noGrp="1"/>
          </p:cNvSpPr>
          <p:nvPr>
            <p:ph type="ftr" sz="quarter" idx="11"/>
          </p:nvPr>
        </p:nvSpPr>
        <p:spPr/>
        <p:txBody>
          <a:bodyPr/>
          <a:lstStyle/>
          <a:p>
            <a:r>
              <a:rPr lang="nl-NL" dirty="0" smtClean="0">
                <a:solidFill>
                  <a:srgbClr val="000E2A"/>
                </a:solidFill>
              </a:rPr>
              <a:t>M. de Hoon, Johan de </a:t>
            </a:r>
            <a:r>
              <a:rPr lang="nl-NL" dirty="0" err="1" smtClean="0">
                <a:solidFill>
                  <a:srgbClr val="000E2A"/>
                </a:solidFill>
              </a:rPr>
              <a:t>Witt-gymnasium</a:t>
            </a:r>
            <a:endParaRPr lang="nl-NL" dirty="0">
              <a:solidFill>
                <a:srgbClr val="000E2A"/>
              </a:solidFill>
            </a:endParaRPr>
          </a:p>
        </p:txBody>
      </p:sp>
      <p:pic>
        <p:nvPicPr>
          <p:cNvPr id="1026" name="Picture 2"/>
          <p:cNvPicPr>
            <a:picLocks noChangeAspect="1" noChangeArrowheads="1"/>
          </p:cNvPicPr>
          <p:nvPr/>
        </p:nvPicPr>
        <p:blipFill>
          <a:blip r:embed="rId3" cstate="print"/>
          <a:srcRect/>
          <a:stretch>
            <a:fillRect/>
          </a:stretch>
        </p:blipFill>
        <p:spPr bwMode="auto">
          <a:xfrm>
            <a:off x="2915816" y="2564904"/>
            <a:ext cx="3236913" cy="3876675"/>
          </a:xfrm>
          <a:prstGeom prst="rect">
            <a:avLst/>
          </a:prstGeom>
          <a:noFill/>
          <a:ln w="9525">
            <a:noFill/>
            <a:miter lim="800000"/>
            <a:headEnd/>
            <a:tailEnd/>
          </a:ln>
        </p:spPr>
      </p:pic>
      <p:pic>
        <p:nvPicPr>
          <p:cNvPr id="7" name="Picture 2" descr="http://t3.gstatic.com/images?q=tbn:ANd9GcTBwAd8wTjJNilTKaivMWlF6YeVDSFtKZJDoIMht4LUQpCD1sVL"/>
          <p:cNvPicPr>
            <a:picLocks noChangeAspect="1" noChangeArrowheads="1"/>
          </p:cNvPicPr>
          <p:nvPr/>
        </p:nvPicPr>
        <p:blipFill>
          <a:blip r:embed="rId2" cstate="print"/>
          <a:srcRect/>
          <a:stretch>
            <a:fillRect/>
          </a:stretch>
        </p:blipFill>
        <p:spPr bwMode="auto">
          <a:xfrm>
            <a:off x="539552" y="3861048"/>
            <a:ext cx="1080120" cy="1412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10</a:t>
            </a:fld>
            <a:endParaRPr lang="nl-NL"/>
          </a:p>
        </p:txBody>
      </p:sp>
      <p:sp>
        <p:nvSpPr>
          <p:cNvPr id="6" name="Rechthoek 5"/>
          <p:cNvSpPr/>
          <p:nvPr/>
        </p:nvSpPr>
        <p:spPr>
          <a:xfrm>
            <a:off x="179512" y="188639"/>
            <a:ext cx="8784976" cy="5016758"/>
          </a:xfrm>
          <a:prstGeom prst="rect">
            <a:avLst/>
          </a:prstGeom>
        </p:spPr>
        <p:txBody>
          <a:bodyPr wrap="square">
            <a:spAutoFit/>
          </a:bodyPr>
          <a:lstStyle/>
          <a:p>
            <a:pPr>
              <a:spcBef>
                <a:spcPts val="600"/>
              </a:spcBef>
              <a:spcAft>
                <a:spcPts val="600"/>
              </a:spcAft>
              <a:buFont typeface="Wingdings" pitchFamily="2" charset="2"/>
              <a:buChar char="§"/>
            </a:pPr>
            <a:r>
              <a:rPr lang="en-US" sz="2800" dirty="0" smtClean="0"/>
              <a:t>	</a:t>
            </a:r>
            <a:r>
              <a:rPr lang="en-US" sz="2800" dirty="0" err="1" smtClean="0"/>
              <a:t>Omgaan</a:t>
            </a:r>
            <a:r>
              <a:rPr lang="en-US" sz="2800" dirty="0" smtClean="0"/>
              <a:t> met </a:t>
            </a:r>
            <a:r>
              <a:rPr lang="en-US" sz="2800" dirty="0" err="1" smtClean="0"/>
              <a:t>o.a</a:t>
            </a:r>
            <a:r>
              <a:rPr lang="en-US" sz="2800" dirty="0" smtClean="0"/>
              <a:t>. de </a:t>
            </a:r>
            <a:r>
              <a:rPr lang="en-US" sz="2800" dirty="0" err="1" smtClean="0"/>
              <a:t>volgende</a:t>
            </a:r>
            <a:r>
              <a:rPr lang="en-US" sz="2800" dirty="0" smtClean="0"/>
              <a:t> twee dilemma’s:</a:t>
            </a:r>
          </a:p>
          <a:p>
            <a:pPr lvl="1">
              <a:spcBef>
                <a:spcPts val="600"/>
              </a:spcBef>
              <a:spcAft>
                <a:spcPts val="600"/>
              </a:spcAft>
              <a:buFont typeface="Courier New" pitchFamily="49" charset="0"/>
              <a:buChar char="o"/>
            </a:pPr>
            <a:r>
              <a:rPr lang="en-US" sz="2800" dirty="0" smtClean="0"/>
              <a:t>	</a:t>
            </a:r>
            <a:r>
              <a:rPr lang="en-US" sz="2800" dirty="0" err="1" smtClean="0"/>
              <a:t>Stoïcijn</a:t>
            </a:r>
            <a:r>
              <a:rPr lang="en-US" sz="2800" dirty="0" smtClean="0"/>
              <a:t> </a:t>
            </a:r>
            <a:r>
              <a:rPr lang="en-US" sz="2800" dirty="0" err="1" smtClean="0"/>
              <a:t>moet</a:t>
            </a:r>
            <a:r>
              <a:rPr lang="en-US" sz="2800" dirty="0" smtClean="0"/>
              <a:t> </a:t>
            </a:r>
            <a:r>
              <a:rPr lang="en-US" sz="2800" dirty="0" err="1" smtClean="0"/>
              <a:t>bijdrage</a:t>
            </a:r>
            <a:r>
              <a:rPr lang="en-US" sz="2800" dirty="0" smtClean="0"/>
              <a:t> </a:t>
            </a:r>
            <a:r>
              <a:rPr lang="en-US" sz="2800" dirty="0" err="1" smtClean="0"/>
              <a:t>leveren</a:t>
            </a:r>
            <a:r>
              <a:rPr lang="en-US" sz="2800" dirty="0" smtClean="0"/>
              <a:t> </a:t>
            </a:r>
            <a:r>
              <a:rPr lang="en-US" sz="2800" dirty="0" err="1" smtClean="0"/>
              <a:t>aan</a:t>
            </a:r>
            <a:r>
              <a:rPr lang="en-US" sz="2800" dirty="0" smtClean="0"/>
              <a:t> </a:t>
            </a:r>
            <a:r>
              <a:rPr lang="en-US" sz="2800" dirty="0" err="1" smtClean="0"/>
              <a:t>welzijn</a:t>
            </a:r>
            <a:r>
              <a:rPr lang="en-US" sz="2800" dirty="0" smtClean="0"/>
              <a:t> van 		</a:t>
            </a:r>
            <a:r>
              <a:rPr lang="en-US" sz="2800" dirty="0" err="1" smtClean="0"/>
              <a:t>maatschappij</a:t>
            </a:r>
            <a:r>
              <a:rPr lang="en-US" sz="2800" dirty="0" smtClean="0"/>
              <a:t> </a:t>
            </a:r>
            <a:r>
              <a:rPr lang="en-US" sz="2800" b="1" dirty="0" smtClean="0">
                <a:cs typeface="Arial" charset="0"/>
              </a:rPr>
              <a:t>↔</a:t>
            </a:r>
            <a:r>
              <a:rPr lang="en-US" sz="2800" dirty="0" smtClean="0"/>
              <a:t> </a:t>
            </a:r>
            <a:r>
              <a:rPr lang="en-US" sz="2800" dirty="0" err="1" smtClean="0"/>
              <a:t>eigen</a:t>
            </a:r>
            <a:r>
              <a:rPr lang="en-US" sz="2800" dirty="0" smtClean="0"/>
              <a:t> </a:t>
            </a:r>
            <a:r>
              <a:rPr lang="en-US" sz="2800" dirty="0" err="1" smtClean="0"/>
              <a:t>gemoedsrust</a:t>
            </a:r>
            <a:r>
              <a:rPr lang="en-US" sz="2800" dirty="0" smtClean="0"/>
              <a:t> (</a:t>
            </a:r>
            <a:r>
              <a:rPr lang="en-US" sz="2800" dirty="0" err="1" smtClean="0"/>
              <a:t>apatheia</a:t>
            </a:r>
            <a:r>
              <a:rPr lang="en-US" sz="2800" dirty="0" smtClean="0"/>
              <a:t>)</a:t>
            </a:r>
          </a:p>
          <a:p>
            <a:pPr lvl="1">
              <a:spcBef>
                <a:spcPts val="600"/>
              </a:spcBef>
              <a:spcAft>
                <a:spcPts val="600"/>
              </a:spcAft>
            </a:pPr>
            <a:r>
              <a:rPr lang="en-US" sz="2800" dirty="0" smtClean="0"/>
              <a:t>	</a:t>
            </a:r>
          </a:p>
          <a:p>
            <a:pPr lvl="1">
              <a:spcBef>
                <a:spcPts val="600"/>
              </a:spcBef>
              <a:spcAft>
                <a:spcPts val="600"/>
              </a:spcAft>
              <a:buFont typeface="Courier New" pitchFamily="49" charset="0"/>
              <a:buChar char="o"/>
            </a:pPr>
            <a:r>
              <a:rPr lang="en-US" sz="2800" dirty="0" smtClean="0"/>
              <a:t>	</a:t>
            </a:r>
            <a:r>
              <a:rPr lang="en-US" sz="2800" dirty="0" err="1" smtClean="0"/>
              <a:t>Dreigende</a:t>
            </a:r>
            <a:r>
              <a:rPr lang="en-US" sz="2800" dirty="0" smtClean="0"/>
              <a:t> </a:t>
            </a:r>
            <a:r>
              <a:rPr lang="en-US" sz="2800" dirty="0" err="1" smtClean="0"/>
              <a:t>gevaren</a:t>
            </a:r>
            <a:r>
              <a:rPr lang="en-US" sz="2800" dirty="0" smtClean="0"/>
              <a:t> </a:t>
            </a:r>
            <a:r>
              <a:rPr lang="en-US" sz="2800" b="1" dirty="0" smtClean="0">
                <a:cs typeface="Arial" charset="0"/>
              </a:rPr>
              <a:t>↔</a:t>
            </a:r>
            <a:r>
              <a:rPr lang="en-US" sz="2800" dirty="0" smtClean="0"/>
              <a:t> </a:t>
            </a:r>
            <a:r>
              <a:rPr lang="en-US" sz="2800" dirty="0" err="1" smtClean="0"/>
              <a:t>rijkdom</a:t>
            </a:r>
            <a:r>
              <a:rPr lang="en-US" sz="2800" dirty="0" smtClean="0"/>
              <a:t> en </a:t>
            </a:r>
            <a:r>
              <a:rPr lang="en-US" sz="2800" dirty="0" err="1" smtClean="0"/>
              <a:t>macht</a:t>
            </a:r>
            <a:r>
              <a:rPr lang="en-US" sz="2800" dirty="0" smtClean="0"/>
              <a:t> (</a:t>
            </a:r>
            <a:r>
              <a:rPr lang="en-US" sz="2800" dirty="0" err="1" smtClean="0"/>
              <a:t>aan</a:t>
            </a:r>
            <a:r>
              <a:rPr lang="en-US" sz="2800" dirty="0" smtClean="0"/>
              <a:t> 		het </a:t>
            </a:r>
            <a:r>
              <a:rPr lang="en-US" sz="2800" dirty="0" err="1" smtClean="0"/>
              <a:t>hof</a:t>
            </a:r>
            <a:r>
              <a:rPr lang="en-US" sz="2800" dirty="0" smtClean="0"/>
              <a:t> van Nero)</a:t>
            </a:r>
            <a:r>
              <a:rPr lang="en-US" sz="2800" dirty="0" smtClean="0">
                <a:cs typeface="Times New Roman" pitchFamily="18" charset="0"/>
              </a:rPr>
              <a:t>►hoe </a:t>
            </a:r>
            <a:r>
              <a:rPr lang="en-US" sz="2800" dirty="0" err="1" smtClean="0">
                <a:cs typeface="Times New Roman" pitchFamily="18" charset="0"/>
              </a:rPr>
              <a:t>filosofisch</a:t>
            </a:r>
            <a:r>
              <a:rPr lang="en-US" sz="2800" dirty="0" smtClean="0">
                <a:cs typeface="Times New Roman" pitchFamily="18" charset="0"/>
              </a:rPr>
              <a:t> </a:t>
            </a:r>
            <a:r>
              <a:rPr lang="en-US" sz="2800" dirty="0" err="1" smtClean="0">
                <a:cs typeface="Times New Roman" pitchFamily="18" charset="0"/>
              </a:rPr>
              <a:t>verantwoord</a:t>
            </a:r>
            <a:r>
              <a:rPr lang="en-US" sz="2800" dirty="0" smtClean="0">
                <a:cs typeface="Times New Roman" pitchFamily="18" charset="0"/>
              </a:rPr>
              <a:t> </a:t>
            </a:r>
            <a:r>
              <a:rPr lang="en-US" sz="2800" dirty="0" err="1" smtClean="0">
                <a:cs typeface="Times New Roman" pitchFamily="18" charset="0"/>
              </a:rPr>
              <a:t>om</a:t>
            </a:r>
            <a:r>
              <a:rPr lang="en-US" sz="2800" dirty="0" smtClean="0">
                <a:cs typeface="Times New Roman" pitchFamily="18" charset="0"/>
              </a:rPr>
              <a:t> 	</a:t>
            </a:r>
            <a:r>
              <a:rPr lang="en-US" sz="2800" dirty="0" err="1" smtClean="0">
                <a:cs typeface="Times New Roman" pitchFamily="18" charset="0"/>
              </a:rPr>
              <a:t>te</a:t>
            </a:r>
            <a:r>
              <a:rPr lang="en-US" sz="2800" dirty="0" smtClean="0">
                <a:cs typeface="Times New Roman" pitchFamily="18" charset="0"/>
              </a:rPr>
              <a:t> </a:t>
            </a:r>
            <a:r>
              <a:rPr lang="en-US" sz="2800" dirty="0" err="1" smtClean="0">
                <a:cs typeface="Times New Roman" pitchFamily="18" charset="0"/>
              </a:rPr>
              <a:t>gaan</a:t>
            </a:r>
            <a:r>
              <a:rPr lang="en-US" sz="2800" dirty="0" smtClean="0">
                <a:cs typeface="Times New Roman" pitchFamily="18" charset="0"/>
              </a:rPr>
              <a:t> met </a:t>
            </a:r>
            <a:r>
              <a:rPr lang="en-US" sz="2800" dirty="0" err="1" smtClean="0">
                <a:cs typeface="Times New Roman" pitchFamily="18" charset="0"/>
              </a:rPr>
              <a:t>dreigende</a:t>
            </a:r>
            <a:r>
              <a:rPr lang="en-US" sz="2800" dirty="0" smtClean="0">
                <a:cs typeface="Times New Roman" pitchFamily="18" charset="0"/>
              </a:rPr>
              <a:t>  </a:t>
            </a:r>
            <a:r>
              <a:rPr lang="en-US" sz="2800" dirty="0" err="1" smtClean="0">
                <a:cs typeface="Times New Roman" pitchFamily="18" charset="0"/>
              </a:rPr>
              <a:t>gevaren</a:t>
            </a:r>
            <a:r>
              <a:rPr lang="en-US" sz="2800" dirty="0" smtClean="0">
                <a:cs typeface="Times New Roman" pitchFamily="18" charset="0"/>
              </a:rPr>
              <a:t> </a:t>
            </a:r>
            <a:r>
              <a:rPr lang="en-US" sz="2800" dirty="0" err="1" smtClean="0">
                <a:cs typeface="Times New Roman" pitchFamily="18" charset="0"/>
              </a:rPr>
              <a:t>als</a:t>
            </a:r>
            <a:r>
              <a:rPr lang="en-US" sz="2800" dirty="0" smtClean="0">
                <a:cs typeface="Times New Roman" pitchFamily="18" charset="0"/>
              </a:rPr>
              <a:t> je </a:t>
            </a:r>
            <a:r>
              <a:rPr lang="en-US" sz="2800" dirty="0" err="1" smtClean="0">
                <a:cs typeface="Times New Roman" pitchFamily="18" charset="0"/>
              </a:rPr>
              <a:t>daar</a:t>
            </a:r>
            <a:r>
              <a:rPr lang="en-US" sz="2800" dirty="0" smtClean="0">
                <a:cs typeface="Times New Roman" pitchFamily="18" charset="0"/>
              </a:rPr>
              <a:t> door 	</a:t>
            </a:r>
            <a:r>
              <a:rPr lang="en-US" sz="2800" dirty="0" err="1" smtClean="0">
                <a:cs typeface="Times New Roman" pitchFamily="18" charset="0"/>
              </a:rPr>
              <a:t>rijkdom</a:t>
            </a:r>
            <a:r>
              <a:rPr lang="en-US" sz="2800" dirty="0" smtClean="0">
                <a:cs typeface="Times New Roman" pitchFamily="18" charset="0"/>
              </a:rPr>
              <a:t> en </a:t>
            </a:r>
            <a:r>
              <a:rPr lang="en-US" sz="2800" dirty="0" err="1" smtClean="0">
                <a:cs typeface="Times New Roman" pitchFamily="18" charset="0"/>
              </a:rPr>
              <a:t>macht</a:t>
            </a:r>
            <a:r>
              <a:rPr lang="en-US" sz="2800" dirty="0" smtClean="0">
                <a:cs typeface="Times New Roman" pitchFamily="18" charset="0"/>
              </a:rPr>
              <a:t> al “</a:t>
            </a:r>
            <a:r>
              <a:rPr lang="en-US" sz="2800" dirty="0" err="1" smtClean="0">
                <a:cs typeface="Times New Roman" pitchFamily="18" charset="0"/>
              </a:rPr>
              <a:t>automatisch</a:t>
            </a:r>
            <a:r>
              <a:rPr lang="en-US" sz="2800" dirty="0" smtClean="0">
                <a:cs typeface="Times New Roman" pitchFamily="18" charset="0"/>
              </a:rPr>
              <a:t>” </a:t>
            </a:r>
            <a:r>
              <a:rPr lang="en-US" sz="2800" dirty="0" err="1" smtClean="0">
                <a:cs typeface="Times New Roman" pitchFamily="18" charset="0"/>
              </a:rPr>
              <a:t>tegen</a:t>
            </a:r>
            <a:r>
              <a:rPr lang="en-US" sz="2800" dirty="0" smtClean="0">
                <a:cs typeface="Times New Roman" pitchFamily="18" charset="0"/>
              </a:rPr>
              <a:t> </a:t>
            </a:r>
            <a:r>
              <a:rPr lang="en-US" sz="2800" dirty="0" err="1" smtClean="0">
                <a:cs typeface="Times New Roman" pitchFamily="18" charset="0"/>
              </a:rPr>
              <a:t>beschermd</a:t>
            </a:r>
            <a:r>
              <a:rPr lang="en-US" sz="2800" dirty="0" smtClean="0">
                <a:cs typeface="Times New Roman" pitchFamily="18" charset="0"/>
              </a:rPr>
              <a:t> 	</a:t>
            </a:r>
            <a:r>
              <a:rPr lang="en-US" sz="2800" dirty="0" err="1" smtClean="0">
                <a:cs typeface="Times New Roman" pitchFamily="18" charset="0"/>
              </a:rPr>
              <a:t>bént</a:t>
            </a:r>
            <a:r>
              <a:rPr lang="en-US" sz="2800" dirty="0" smtClean="0">
                <a:cs typeface="Times New Roman" pitchFamily="18" charset="0"/>
              </a:rPr>
              <a:t>?</a:t>
            </a:r>
          </a:p>
          <a:p>
            <a:pPr lvl="1">
              <a:spcBef>
                <a:spcPts val="600"/>
              </a:spcBef>
              <a:spcAft>
                <a:spcPts val="600"/>
              </a:spcAft>
            </a:pPr>
            <a:endParaRPr 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smtClean="0"/>
              <a:t>Si </a:t>
            </a:r>
            <a:r>
              <a:rPr lang="en-US" sz="2800" dirty="0" err="1" smtClean="0"/>
              <a:t>quis</a:t>
            </a:r>
            <a:r>
              <a:rPr lang="en-US" sz="2800" dirty="0" smtClean="0"/>
              <a:t> </a:t>
            </a:r>
            <a:r>
              <a:rPr lang="en-US" sz="2800" dirty="0" err="1" smtClean="0"/>
              <a:t>concupiscit</a:t>
            </a:r>
            <a:r>
              <a:rPr lang="en-US" sz="2800" dirty="0" smtClean="0"/>
              <a:t>, </a:t>
            </a:r>
            <a:r>
              <a:rPr lang="en-US" sz="2800" dirty="0" err="1" smtClean="0"/>
              <a:t>illi</a:t>
            </a:r>
            <a:r>
              <a:rPr lang="en-US" sz="2800" dirty="0" smtClean="0"/>
              <a:t> </a:t>
            </a:r>
            <a:r>
              <a:rPr lang="en-US" sz="2800" dirty="0" err="1" smtClean="0"/>
              <a:t>paupertas</a:t>
            </a:r>
            <a:r>
              <a:rPr lang="en-US" sz="2800" dirty="0" smtClean="0"/>
              <a:t> </a:t>
            </a:r>
            <a:r>
              <a:rPr lang="en-US" sz="2800" dirty="0" err="1" smtClean="0"/>
              <a:t>etiam</a:t>
            </a:r>
            <a:r>
              <a:rPr lang="en-US" sz="2800" dirty="0" smtClean="0"/>
              <a:t> </a:t>
            </a:r>
            <a:r>
              <a:rPr lang="en-US" sz="2800" dirty="0" err="1" smtClean="0"/>
              <a:t>prodest</a:t>
            </a:r>
            <a:r>
              <a:rPr lang="en-US" sz="2800" dirty="0" smtClean="0"/>
              <a:t>; </a:t>
            </a:r>
            <a:r>
              <a:rPr lang="en-US" sz="2800" dirty="0" err="1" smtClean="0"/>
              <a:t>invitus</a:t>
            </a:r>
            <a:r>
              <a:rPr lang="en-US" sz="2800" dirty="0" smtClean="0"/>
              <a:t> </a:t>
            </a:r>
            <a:r>
              <a:rPr lang="en-US" sz="2800" dirty="0" err="1" smtClean="0"/>
              <a:t>enim</a:t>
            </a:r>
            <a:r>
              <a:rPr lang="en-US" sz="2800" dirty="0" smtClean="0"/>
              <a:t> </a:t>
            </a:r>
            <a:r>
              <a:rPr lang="en-US" sz="2800" dirty="0" err="1" smtClean="0"/>
              <a:t>sanatur</a:t>
            </a:r>
            <a:r>
              <a:rPr lang="en-US" sz="2800" dirty="0" smtClean="0"/>
              <a:t> et, </a:t>
            </a:r>
            <a:r>
              <a:rPr lang="en-US" sz="2800" dirty="0" err="1" smtClean="0"/>
              <a:t>si</a:t>
            </a:r>
            <a:r>
              <a:rPr lang="en-US" sz="2800" dirty="0" smtClean="0"/>
              <a:t> </a:t>
            </a:r>
            <a:r>
              <a:rPr lang="en-US" sz="2800" dirty="0" err="1" smtClean="0"/>
              <a:t>remedia</a:t>
            </a:r>
            <a:r>
              <a:rPr lang="en-US" sz="2800" dirty="0" smtClean="0"/>
              <a:t> ne </a:t>
            </a:r>
            <a:r>
              <a:rPr lang="en-US" sz="2800" dirty="0" err="1" smtClean="0"/>
              <a:t>coactus</a:t>
            </a:r>
            <a:r>
              <a:rPr lang="en-US" sz="2800" dirty="0" smtClean="0"/>
              <a:t> </a:t>
            </a:r>
            <a:r>
              <a:rPr lang="en-US" sz="2800" dirty="0" err="1" smtClean="0"/>
              <a:t>quidem</a:t>
            </a:r>
            <a:r>
              <a:rPr lang="en-US" sz="2800" dirty="0" smtClean="0"/>
              <a:t> </a:t>
            </a:r>
            <a:r>
              <a:rPr lang="en-US" sz="2800" dirty="0" err="1" smtClean="0"/>
              <a:t>recipit</a:t>
            </a:r>
            <a:r>
              <a:rPr lang="en-US" sz="2800" dirty="0" smtClean="0"/>
              <a:t>, interim </a:t>
            </a:r>
            <a:r>
              <a:rPr lang="en-US" sz="2800" dirty="0" err="1" smtClean="0"/>
              <a:t>certe</a:t>
            </a:r>
            <a:r>
              <a:rPr lang="en-US" sz="2800" dirty="0" smtClean="0"/>
              <a:t>, </a:t>
            </a:r>
            <a:r>
              <a:rPr lang="en-US" sz="2800" dirty="0" err="1" smtClean="0"/>
              <a:t>dum</a:t>
            </a:r>
            <a:r>
              <a:rPr lang="en-US" sz="2800" dirty="0" smtClean="0"/>
              <a:t> non </a:t>
            </a:r>
            <a:r>
              <a:rPr lang="en-US" sz="2800" dirty="0" err="1" smtClean="0"/>
              <a:t>potest</a:t>
            </a:r>
            <a:r>
              <a:rPr lang="en-US" sz="2800" dirty="0" smtClean="0"/>
              <a:t>, </a:t>
            </a:r>
            <a:r>
              <a:rPr lang="en-US" sz="2800" dirty="0" err="1" smtClean="0"/>
              <a:t>illa</a:t>
            </a:r>
            <a:r>
              <a:rPr lang="en-US" sz="2800" dirty="0" smtClean="0"/>
              <a:t> </a:t>
            </a:r>
            <a:r>
              <a:rPr lang="en-US" sz="2800" dirty="0" err="1" smtClean="0"/>
              <a:t>nolenti</a:t>
            </a:r>
            <a:r>
              <a:rPr lang="en-US" sz="2800" dirty="0" smtClean="0"/>
              <a:t> </a:t>
            </a:r>
            <a:r>
              <a:rPr lang="en-US" sz="2800" dirty="0" err="1" smtClean="0"/>
              <a:t>similis</a:t>
            </a:r>
            <a:r>
              <a:rPr lang="en-US" sz="2800" dirty="0" smtClean="0"/>
              <a:t> est.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Als iemand (ze) heel graag wil, is de armoede hem zelfs van nut; want tegen zijn zin wordt hij genezen en, ook al neemt hij zijn medicijnen zelfs niet onder dwang in, ondertussen lijkt hij toch zeker, terwijl hij niet in staat is tot die dingen, op iemand die ze niet wil.</a:t>
            </a:r>
            <a:endParaRPr lang="nl-NL" sz="28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72464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34	</a:t>
            </a:r>
            <a:r>
              <a:rPr lang="nl-NL" sz="2800" dirty="0" smtClean="0"/>
              <a:t>“Want tegen zijn zin wordt hij genezen en, ook al 	neemt hij zijn medicijnen zelfs niet onder dwang in, 	ondertussen lijkt hij toch zeker, terwijl hij niet in staat 	is tot die dingen, op iemand die ze niet wil.”</a:t>
            </a:r>
          </a:p>
          <a:p>
            <a:pPr marL="514350" indent="-514350"/>
            <a:r>
              <a:rPr lang="nl-NL" sz="2800" dirty="0" smtClean="0"/>
              <a:t>		Wat bedoelt Seneca?</a:t>
            </a:r>
          </a:p>
          <a:p>
            <a:r>
              <a:rPr lang="nl-NL" dirty="0" smtClean="0"/>
              <a:t>	</a:t>
            </a:r>
            <a:r>
              <a:rPr lang="nl-NL" sz="2800" dirty="0" smtClean="0">
                <a:solidFill>
                  <a:srgbClr val="00B050"/>
                </a:solidFill>
              </a:rPr>
              <a:t>A. een arm iemand moet wel afscheid nemen van 			zijn dure hobby</a:t>
            </a:r>
          </a:p>
          <a:p>
            <a:r>
              <a:rPr lang="nl-NL" sz="2800" dirty="0">
                <a:solidFill>
                  <a:srgbClr val="00B050"/>
                </a:solidFill>
              </a:rPr>
              <a:t>	</a:t>
            </a:r>
            <a:r>
              <a:rPr lang="nl-NL" sz="2800" dirty="0" smtClean="0">
                <a:solidFill>
                  <a:srgbClr val="00B050"/>
                </a:solidFill>
              </a:rPr>
              <a:t>B. een verwend iemand moet de armoede opzoeken 		en doen alsof hij dat wil</a:t>
            </a:r>
          </a:p>
          <a:p>
            <a:r>
              <a:rPr lang="nl-NL" sz="2800" dirty="0">
                <a:solidFill>
                  <a:srgbClr val="00B050"/>
                </a:solidFill>
              </a:rPr>
              <a:t>	</a:t>
            </a:r>
            <a:r>
              <a:rPr lang="nl-NL" sz="2800" dirty="0" smtClean="0">
                <a:solidFill>
                  <a:srgbClr val="00B050"/>
                </a:solidFill>
              </a:rPr>
              <a:t>C. armoe geneest een verwend iemand van duur 			eten, maar men denkt dat hij dat zelf wilde</a:t>
            </a:r>
          </a:p>
          <a:p>
            <a:r>
              <a:rPr lang="nl-NL" sz="2800" dirty="0">
                <a:solidFill>
                  <a:srgbClr val="00B050"/>
                </a:solidFill>
              </a:rPr>
              <a:t>	</a:t>
            </a:r>
            <a:r>
              <a:rPr lang="nl-NL" sz="2800" dirty="0" smtClean="0">
                <a:solidFill>
                  <a:srgbClr val="00B050"/>
                </a:solidFill>
              </a:rPr>
              <a:t>D. een arme heeft het beter dan een rijke stinkerd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C. Caesar [Augustus], </a:t>
            </a:r>
            <a:r>
              <a:rPr lang="en-US" sz="2800" dirty="0" err="1" smtClean="0"/>
              <a:t>quem</a:t>
            </a:r>
            <a:r>
              <a:rPr lang="en-US" sz="2800" dirty="0" smtClean="0"/>
              <a:t> </a:t>
            </a:r>
            <a:r>
              <a:rPr lang="en-US" sz="2800" dirty="0" err="1" smtClean="0"/>
              <a:t>mihi</a:t>
            </a:r>
            <a:r>
              <a:rPr lang="en-US" sz="2800" dirty="0" smtClean="0"/>
              <a:t> </a:t>
            </a:r>
            <a:r>
              <a:rPr lang="en-US" sz="2800" dirty="0" err="1" smtClean="0"/>
              <a:t>videtur</a:t>
            </a:r>
            <a:r>
              <a:rPr lang="en-US" sz="2800" dirty="0" smtClean="0"/>
              <a:t> </a:t>
            </a:r>
            <a:r>
              <a:rPr lang="en-US" sz="2800" dirty="0" err="1" smtClean="0"/>
              <a:t>rerum</a:t>
            </a:r>
            <a:r>
              <a:rPr lang="en-US" sz="2800" dirty="0" smtClean="0"/>
              <a:t> </a:t>
            </a:r>
            <a:r>
              <a:rPr lang="en-US" sz="2800" dirty="0" err="1" smtClean="0"/>
              <a:t>natura</a:t>
            </a:r>
            <a:r>
              <a:rPr lang="en-US" sz="2800" dirty="0" smtClean="0"/>
              <a:t> </a:t>
            </a:r>
            <a:r>
              <a:rPr lang="en-US" sz="2800" dirty="0" err="1" smtClean="0"/>
              <a:t>edidisse</a:t>
            </a:r>
            <a:r>
              <a:rPr lang="en-US" sz="2800" dirty="0" smtClean="0"/>
              <a:t> </a:t>
            </a:r>
            <a:r>
              <a:rPr lang="en-US" sz="2800" dirty="0" err="1" smtClean="0"/>
              <a:t>ut</a:t>
            </a:r>
            <a:r>
              <a:rPr lang="en-US" sz="2800" dirty="0" smtClean="0"/>
              <a:t> </a:t>
            </a:r>
            <a:r>
              <a:rPr lang="en-US" sz="2800" dirty="0" err="1" smtClean="0"/>
              <a:t>ostenderet</a:t>
            </a:r>
            <a:r>
              <a:rPr lang="en-US" sz="2800" dirty="0" smtClean="0"/>
              <a:t> quid summa </a:t>
            </a:r>
            <a:r>
              <a:rPr lang="en-US" sz="2800" dirty="0" err="1" smtClean="0"/>
              <a:t>vitia</a:t>
            </a:r>
            <a:r>
              <a:rPr lang="en-US" sz="2800" dirty="0" smtClean="0"/>
              <a:t> in summa </a:t>
            </a:r>
            <a:r>
              <a:rPr lang="en-US" sz="2800" dirty="0" err="1" smtClean="0"/>
              <a:t>fortuna</a:t>
            </a:r>
            <a:r>
              <a:rPr lang="en-US" sz="2800" dirty="0" smtClean="0"/>
              <a:t> </a:t>
            </a:r>
            <a:r>
              <a:rPr lang="en-US" sz="2800" dirty="0" err="1" smtClean="0"/>
              <a:t>possent</a:t>
            </a:r>
            <a:r>
              <a:rPr lang="en-US" sz="2800" dirty="0" smtClean="0"/>
              <a:t>, </a:t>
            </a:r>
            <a:r>
              <a:rPr lang="en-US" sz="2800" dirty="0" err="1" smtClean="0"/>
              <a:t>centiens</a:t>
            </a:r>
            <a:r>
              <a:rPr lang="en-US" sz="2800" dirty="0" smtClean="0"/>
              <a:t> </a:t>
            </a:r>
            <a:r>
              <a:rPr lang="en-US" sz="2800" dirty="0" err="1" smtClean="0"/>
              <a:t>sestertio</a:t>
            </a:r>
            <a:r>
              <a:rPr lang="en-US" sz="2800" dirty="0" smtClean="0"/>
              <a:t> </a:t>
            </a:r>
            <a:r>
              <a:rPr lang="en-US" sz="2800" dirty="0" err="1" smtClean="0"/>
              <a:t>cenavit</a:t>
            </a:r>
            <a:r>
              <a:rPr lang="en-US" sz="2800" dirty="0" smtClean="0"/>
              <a:t> </a:t>
            </a:r>
            <a:r>
              <a:rPr lang="en-US" sz="2800" dirty="0" err="1" smtClean="0"/>
              <a:t>uno</a:t>
            </a:r>
            <a:r>
              <a:rPr lang="en-US" sz="2800" dirty="0" smtClean="0"/>
              <a:t> die; et in hoc </a:t>
            </a:r>
            <a:r>
              <a:rPr lang="en-US" sz="2800" dirty="0" err="1" smtClean="0"/>
              <a:t>omnium</a:t>
            </a:r>
            <a:r>
              <a:rPr lang="en-US" sz="2800" dirty="0" smtClean="0"/>
              <a:t> </a:t>
            </a:r>
            <a:r>
              <a:rPr lang="en-US" sz="2800" dirty="0" err="1" smtClean="0"/>
              <a:t>adiutus</a:t>
            </a:r>
            <a:r>
              <a:rPr lang="en-US" sz="2800" dirty="0" smtClean="0"/>
              <a:t> </a:t>
            </a:r>
            <a:r>
              <a:rPr lang="en-US" sz="2800" dirty="0" err="1" smtClean="0"/>
              <a:t>ingenio</a:t>
            </a:r>
            <a:r>
              <a:rPr lang="en-US" sz="2800" dirty="0" smtClean="0"/>
              <a:t> </a:t>
            </a:r>
            <a:r>
              <a:rPr lang="en-US" sz="2800" dirty="0" err="1" smtClean="0"/>
              <a:t>vix</a:t>
            </a:r>
            <a:r>
              <a:rPr lang="en-US" sz="2800" dirty="0" smtClean="0"/>
              <a:t> </a:t>
            </a:r>
            <a:r>
              <a:rPr lang="en-US" sz="2800" dirty="0" err="1" smtClean="0"/>
              <a:t>tamen</a:t>
            </a:r>
            <a:r>
              <a:rPr lang="en-US" sz="2800" dirty="0" smtClean="0"/>
              <a:t> </a:t>
            </a:r>
            <a:r>
              <a:rPr lang="en-US" sz="2800" dirty="0" err="1" smtClean="0"/>
              <a:t>invenit</a:t>
            </a:r>
            <a:r>
              <a:rPr lang="en-US" sz="2800" dirty="0" smtClean="0"/>
              <a:t> </a:t>
            </a:r>
            <a:r>
              <a:rPr lang="en-US" sz="2800" dirty="0" err="1" smtClean="0"/>
              <a:t>quomodo</a:t>
            </a:r>
            <a:r>
              <a:rPr lang="en-US" sz="2800" dirty="0" smtClean="0"/>
              <a:t> </a:t>
            </a:r>
            <a:r>
              <a:rPr lang="en-US" sz="2800" dirty="0" err="1" smtClean="0"/>
              <a:t>trium</a:t>
            </a:r>
            <a:r>
              <a:rPr lang="en-US" sz="2800" dirty="0" smtClean="0"/>
              <a:t> </a:t>
            </a:r>
            <a:r>
              <a:rPr lang="en-US" sz="2800" dirty="0" err="1" smtClean="0"/>
              <a:t>provinciarum</a:t>
            </a:r>
            <a:r>
              <a:rPr lang="en-US" sz="2800" dirty="0" smtClean="0"/>
              <a:t> </a:t>
            </a:r>
            <a:r>
              <a:rPr lang="en-US" sz="2800" dirty="0" err="1" smtClean="0"/>
              <a:t>tributum</a:t>
            </a:r>
            <a:r>
              <a:rPr lang="en-US" sz="2800" dirty="0" smtClean="0"/>
              <a:t> </a:t>
            </a:r>
            <a:r>
              <a:rPr lang="en-US" sz="2800" dirty="0" err="1" smtClean="0"/>
              <a:t>una</a:t>
            </a:r>
            <a:r>
              <a:rPr lang="en-US" sz="2800" dirty="0" smtClean="0"/>
              <a:t> </a:t>
            </a:r>
            <a:r>
              <a:rPr lang="en-US" sz="2800" dirty="0" err="1" smtClean="0"/>
              <a:t>cena</a:t>
            </a:r>
            <a:r>
              <a:rPr lang="en-US" sz="2800" dirty="0" smtClean="0"/>
              <a:t> </a:t>
            </a:r>
            <a:r>
              <a:rPr lang="en-US" sz="2800" dirty="0" err="1" smtClean="0"/>
              <a:t>fieret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C. Caesar, die de natuur volgens mij gebaard heeft, om te laten zien, waartoe het toppunt van verdorvenheid op het toppunt van macht in staat is, dineerde op één dag voor tien miljoen sestertiën; en hoewel hij hierbij door het vernuft van allen geholpen was, kon hij toch met moeite uitvogelen, hoe de belastingopbrengst van drie provincies één diner kon worden.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35</a:t>
            </a:r>
            <a:r>
              <a:rPr lang="nl-NL" sz="4000" dirty="0" smtClean="0"/>
              <a:t>	</a:t>
            </a:r>
            <a:r>
              <a:rPr lang="nl-NL" sz="2800" dirty="0" smtClean="0"/>
              <a:t>Waaruit bleek de “gekte” van C. Caesar?</a:t>
            </a:r>
          </a:p>
          <a:p>
            <a:r>
              <a:rPr lang="nl-NL" dirty="0" smtClean="0"/>
              <a:t>	</a:t>
            </a:r>
            <a:r>
              <a:rPr lang="nl-NL" sz="2800" dirty="0" smtClean="0">
                <a:solidFill>
                  <a:srgbClr val="00B050"/>
                </a:solidFill>
              </a:rPr>
              <a:t>A. hij gaf aan een etentje onevenredig veel geld uit, 		puur omdat hij dat kon</a:t>
            </a:r>
          </a:p>
          <a:p>
            <a:r>
              <a:rPr lang="nl-NL" sz="2800" dirty="0">
                <a:solidFill>
                  <a:srgbClr val="00B050"/>
                </a:solidFill>
              </a:rPr>
              <a:t>	</a:t>
            </a:r>
            <a:r>
              <a:rPr lang="nl-NL" sz="2800" dirty="0" smtClean="0">
                <a:solidFill>
                  <a:srgbClr val="00B050"/>
                </a:solidFill>
              </a:rPr>
              <a:t>B. hij was zoveel eten gewend dat het op een 			gegeven moment niet meer te betalen was</a:t>
            </a:r>
          </a:p>
          <a:p>
            <a:r>
              <a:rPr lang="nl-NL" sz="2800" dirty="0">
                <a:solidFill>
                  <a:srgbClr val="00B050"/>
                </a:solidFill>
              </a:rPr>
              <a:t>	</a:t>
            </a:r>
            <a:r>
              <a:rPr lang="nl-NL" sz="2800" dirty="0" smtClean="0">
                <a:solidFill>
                  <a:srgbClr val="00B050"/>
                </a:solidFill>
              </a:rPr>
              <a:t>C. hij besteedde heel veel zorg aan zijn staatsdiners 		en behaalde daarmee politiek gewin</a:t>
            </a:r>
          </a:p>
          <a:p>
            <a:r>
              <a:rPr lang="nl-NL" sz="2800" dirty="0">
                <a:solidFill>
                  <a:srgbClr val="00B050"/>
                </a:solidFill>
              </a:rPr>
              <a:t>	</a:t>
            </a:r>
            <a:r>
              <a:rPr lang="nl-NL" sz="2800" dirty="0" smtClean="0">
                <a:solidFill>
                  <a:srgbClr val="00B050"/>
                </a:solidFill>
              </a:rPr>
              <a:t>D. hij gaf zo graag geld uit dat de verhoudingen een 		beetje zoek waren</a:t>
            </a:r>
          </a:p>
        </p:txBody>
      </p:sp>
      <p:sp>
        <p:nvSpPr>
          <p:cNvPr id="129026" name="AutoShape 2" descr="data:image/jpeg;base64,/9j/4AAQSkZJRgABAQAAAQABAAD/2wCEAAkGBxQQERQUExQWFBQWFBQVFRQYFBQVFRgWFRcWGBYXGBUYHSggGBwlHRUUITEhJSkrLi4uFx8zODMsNygtLisBCgoKDg0OGxAQGywmHyQsLCwsLCwsLCwsLCwsLCwsLCwsLCwsLCwsLCwsLCwsLCwsLCwsLCwsLCwsLCwsLCwsLP/AABEIAMkA+wMBEQACEQEDEQH/xAAcAAAABwEBAAAAAAAAAAAAAAAAAQIDBAUGBwj/xABGEAACAQMBBQUFBAgDBwQDAAABAgMABBESBQYhMUETUWFxkQciMoGhFCNCsTNSYnKSwdHwsuHxFTRDU3OCoiRjwsMWFyX/xAAbAQEAAgMBAQAAAAAAAAAAAAAAAQIDBAUGB//EADIRAAICAgEEAAUCBQQDAQAAAAABAgMEESEFEjFBEyJRYXEUMiNCkaGxUoHB0WLh8DP/2gAMAwEAAhEDEQA/AO40AVAA0AdAAUAKAKgDoAs0A0t0hOkOpbu1DPpmgGr7aMUC6pXVB4nHoOZrFO2EF8z0WjFy8GWvfaBFkrBE8x7/AIV/mfpWhd1OEPC2bMMST/c9FXNvFtCb4RHCPLJ+ufyrmW9afp/0NiOJBfciPBdyfpLuTyUsB9MVoT6tN+2ZVVBekNHYWr4ppW82/rmtd9Qm/RdLXhBf/jydJJB8x/Sq/r5fQcC12VInwXMq/wDc38jWSPUpxKuMX6JCXd/DxW47QDjhxn8wfzrdp6xNvW2Y5UVv0ch3o9oe0NoyaO0dEzpWGHUmrGeLafeYnu5eFeti9RTkzmNc6Qe625NzcOG+1RWj54GSSRZD5FAR6sDWGOVU3pMu6ZpbaOu7C2ftzZ2NUkO0oOGU7RlnA/Yd1APkWOfCs6afgxHQtmbQWeMOoZejI6lZEbqrKeRHoehIqQTKAFACgBQAFAEKAFAA0AdAFQB0AVAA0AdAAUAKAKgK7eDbUVjbvcTtpjQZPeSeSqOrE8AKA88b0737V2vqeJZYbPOFRMojcxhpeHat3rnHDl1qk7IwW5MtGEpeDKW26t6TqjhkJBzqUjIPeDnnWD9dj/60XdFi9HXt3diyNDG96zyT6RqDOWI7gWzxOMda8n1HO3dL4fj6nRpXbBbNFDAqjCgAeAxXInNy8sytjumqbIDAqNgPTTYBppsA002AsUT0Cus9h28DtJHCiO5JZgvEk8+PT5VuWZ99kFCUnooq4xe0hd3s2KX4lGe8cD6iqV5E4ezIMWv2qzObeUun/KfiPIA8vliuri9VlHzx/gxzphPyjUbC3zinOiUdhLyw3wk9wY8vI16PHz67OHwzQsxpQ5XKNUDW+ns1wVIDoAUABQBCgBQANAHQBUAdAFQANAHQAFACgCNAcq9oVwl1eLHKO1ht8aLbjiW4YZLykf8ADRSqheZJbkOejlZsaeF5NirHlPn0NRbPedg9wc4GFjACoo7go4AeArymV1CVj4Z0oQjBaRcRxgDAGB3Vy5Sbe2SxwCqbIFhajZAYWq7AoCmxsGmo2Nh6abGwaabGwsU2NhaakbENHmrKRI3pIq20yeCNfbNSYYYcehHMVmqyJVvgcBbL29Ps8hJczW+cBvxoPD+h+VejweqbWpGtbjqfMfJ0KwvUnRZI2DK3Ij8j3Hwr0VdkZx7ovg58ouL0yRmshUFAGKAIUAKABoA6AKgDoAqABoA6AKgBmgMbvfvUY2Nvbe9MeDOOUfeB+1+VcvOzlUtRf+/0NvHx+75peDPbM2YI/eb3pDxLHicnnXj8jJlY/sdHwWgFajZAsCqtkCgtV2QLAqNkCgtRsB6ajYD01GyA9NNgLTTYCK1OwFpqUSV1xtm3jOHniU9xkUH86268K+fiDMfxoL2SYJlkUMjBlPJlIIPzFYp1yg+yS0y6mmtoz82+sKsQkc02CQWjQaeHPixGa6cej2tbckvz/wCjUnmwi/qWWydrwXwZVDKyj345F0uAe8cQR5GtXIxbcRqT8fVGanIVngjwyS7MkMkWWiJ+8izw8/8AOur07qTT/wCDJZVGxHRtk7TjuYhJG2VPTqD1BHQ16yq2Nse6Jy5wcHpk2spUAoACgBQAoA6AKgDoAqABoA6AKgMpvpvGbcCGHjO//gp/F5np61zs7MVMdR8/4NnGo73uXgy+ytniMZPFzxZjzJNeMych2Pg6fgs1FajIHFFVbIFgVVsgcC1D2V2KAqmwKAqNgPTUbAemmyA9NRsBaanYAVpsFXvKSLS4IOkiF8HOMe731u4C3kR49mO56gzldvCoRMIvFFJ90E5I8a9fKT7nycNclzsDa8tmJESFZEaTWpMqoq5ABGOfQVqZOLXkSjKUta+xsVZLqTjoro4ykaqSMguTg5A1NnGetbEnFvZr+eSz3c2gltdxyzNojaKSMvgkatQKhscuFa2ZTK/HlCHnfBnx5qE+WdCgvbe6GIpo5D3K6sfmvOvMSovoe5Ra/wBjrQui3wymtrh9mT9ogJgY4kj7vEeI6H5V6DpvUHF6/qXtqVkeDplndLKiuh1IwBBHdXrYTU13I5TTi9MkCrkBCgBQAoA6AKgDoAqABoA6Aq94drLaQNK3EgYVf1mPIf30rXvuVUG2Xrrc5JHOdmQNIzTynVI5ySemenh/SvF5uS5yOwoqEdIuFFc0kze828MsEywwqmox9oXfJABYqAAP3T611sDCrtrdln10c/JyZVvtRVW29VyjoZGjeMuquoQqQGOMg+HCtufTKJwagmma0Myfcu7Wi431v2+4iim065CJNDDXgLkcRxArV6Xj6cpTj48bM2Zc1H5WZONmUlo5JkcAkN2pbiBnDAjBFdbUZcSitfg5ysnH5tnT937w3FtDK3BnjVmxyzjjjwzmvI51SqvlBeEztVT7oJlkBWo2XDxUbAeKjYDxTYBimwM3c6xI0jnCopZj3ADJrLTW7ZqEfLIlJJbZyna+1pL5tUmVhz93ADgY6M+PiJr2OPjV4sO2P7vbORbdKx8+BtY81dyZhHeyAGSQB3kgD1NV234RDaXkca3x+dR3BNMSoK5wcZ59x8xTuDQxJCGyQoRwGZJEHZurKCQcrjIrLGT/AGvlP6kJuPKZ0eyb7XZQyuMmSFC/jkcfrXlr/wCBlShHwnwd3HnuCbE7nbTNnP8AZZD91IcxMejHp8+Xn516npWamu1+yMqrfzI6KK9Cc4AoAUADQB0AVAHQBUADQANAcx3mv/tt5oHGGA48Gf8AEfUY8ge+vMdVy9vS8I6mLV2x2/LJUa4rzTZsMb2jfx28ZklbSo9SegA6mrUUTul2wRismoRbZgNp35up+2KdmoiEaKTliNRbU3dz5V6aiiOPX8NPfOziX3fFnsY7EMCGAYHmDVu9p7RiYuG2VOKIinvA94eROcVMrJPyyNCljwc4z4d46iq9xPom7O2pPbqqQ3AEa8Fjli1ADu1rxxWG/HoufdOPP2MkL7ILSNduvvI1y5hmRUlC61KHVHImcEr1GD0NcTqHTVTD4lb3H+6N/HyficNGm01xtm0HpqNgPTQBYpsGR9pkxFqkY4dtMiN+6PeI+grudDgnc5v0jUy5ahowszFQNIyzMqIvezHCivRRj3Pk5nvRL2WTJGrN8XEHAxxUkcqxXfLLSIJ2zrGOW/gSVA6GKXCsMjUMdPSsN9s4Y0pwfO0Z8aKdmmN7MgwkkfSK4mjH7obK/nWS2W+2X1SMFi7ZtCp431wxoVVpZCmtkDgBV1fCeHGohKKhKcvQhHvmoj1zsC8bMfZwjUCv2hWIAU8CeyPHVjPLvrFHqGKvnTfHo2v0Nm9ejo1jbLFDHGnwIiovkoxxryl9rstlN+Wzpxh2pL6Gd3h2frUgfEvvKetdHDv7JJ/U2U+5aZsNzttfa7YFj94nuSDxHI/McfWveYd/xK9+0cq+vsm0XwrbMIKABoA6AKgDoAqABoCk3v2r9ltZHHBz7ifvN1+QyflWrl3fDqbMtMO+aRhdh2uiMZ5nifM14bKs7pHY40WqitQqzA70XhnumX/hwYVR0MhHvE+XL5V6TBqVVCfuX+DjZlndZr0iDGy6whYayMgdf74Gtjtfb3ejU2TUirEnuWirYi3Eui3lkWMRXDFE0l9aMc6dWTg5x/pVv4bnKuLfdHll51yjFSJLQViUimyG8sOop2qBwSuGyoyOYDkaSfnWdVz1vRCl7Zc7mQlr9dOCIYJO0IIIDSN7q5HDOBn1rR6pPsxGpeW+DawluezpAFeRZ1Q8VABpoAEUJMh7TrUtaLIBnsZkkP7vFSfqK7nQrErnB+0amXHcDEyQl1VoyA6ssiHpqU5FeijLtl83g5ieuSXsGBwh1rpYu7Y7tRzw8KxZM02tFZP2TbwPDNbTpG0gjdwyoMtpdccPnWOCjZXOtvW/BNNqhPbHtgwM/byMjIJJ3kVWGGwQOYqLtRjGKe9Ix3WKU20N7cHZdjL/AMq5iY/usSjfmKmn5lOH1TLUWasTNwwry74Z6VeNj9nJwK/MVhsj7KyX0GL9eR+VZKWWgyp3euvsd+Byjnwp7g2fdPqcf91es6Rlakk/wY8mvuhv6HTBXqTlgoAGgDoAqAOgCoAGgOd7/XPbXcUA+GMa282/yA/irgdXv18q9HRw4aXd9Qol4CvJSNtjyiqFWcy0nt7kHn9pmz82OPpXrN/woa/0r/B5+3ib2RY9ImXP6X7RjziZAF+oNbHmH20U47fuaeKDNc1S0zHvgiq+dk2mecV6qeWJJMfQisijrMm/rH/g3JveOi3lt8Nnxz9awb0zQUuCZuRaxy208MqK4S6mBVlDDi2oc/OtLq1tlV0bIPW0jq4cVKvk1OztmxW66IY1jXOSFAGT3nvriX5Nlz3Y9m5GMY+ETAK12WDxVdgPFNgIigG54Q6lWAZWBVgeRBGCDWSqxwkpR8ohpNaZzXa+7E9ixaFTPbZzpHGWPwx+JfLjXrMXqFOVFKb7Z/2ZzLsZxe4+BvZO0IpThW97qp4MPMGs9tU48vwaU0aizUVqs1pE6RBjgc1Tn2Y+Sk2pbpIrI4DKwwV7+II49DkA58KzVTlF7RmiVVrtKay5lri2HMH9PEP/ALFH94q12LVlcx+Wf9mdOjMlD5ZGvsrxJVWSNgyNxBHUVwLqZ1ycJrk7EZqce5Em5ORWCC0yUZ3eKDMeoc0OoGuph2dkzL5R0fYN/wDaLeKXqyAn97kw9Qa95RZ31qRxrI9smifWYoCgDoAqAOgCoAGoYOTRTdvdXE360hVf3QcD6Ba8X1O3um/ydqmPbBIt1rjssOLVNlTE727Oa3mNyoJikx2uBnQw4Bsdxr0HTslW1fCb+ZePujk5dDUu+Pj2RobeOUrJgMRxVh/lzrZlKVacTns0FnFWo3rkxSehEO6EBfX7/wAevTrbRqznOnzrK8uaWjG7pa0Wtzb4rWT2VUin2dtP/Z9xM8isbecoxkQauycLpbWo44PPNZMvF/V1RUX80fX1OjiXxhtS9m8s7lJUDxsHRhkMpyD868rdTOqXbNaZ11NS5QvixPQCr8Vx2/JAvsvE1j+MvohoHY+Jp8b/AMUToBi8TUq5e4oaCjOefMUtglyvYTDIrGm0SYb2kWSILe4VFDi4VWYAAlXDcyOfED1r0nRb5z7q5Pa1waOZWuzZXbx3RFlNpODo5jgeYzXRx4fxls5Sjtjm0NitY24ubWV9KojyQudaMpxqKk8VPHNa9Gcr7nTbFb9M6F2HHs7kSpbkOoI/EAR8xkVZw1LRzorRTpdq+WjcMUOGxnKnyIBx48qz/ClHmRkXPDFbBvfs1wqjhBOdJXok3Qr3Bh0/pWPMo/UU9380f7o3sO5wn2vwbotwrzWuTsEK8A0Nq5YOa28eMpTSj5LuSS2xO5t7cBRaxskZy7q7gnKnB0qvU5yf9K93hVzrr7ZnLyJxlLcTX7L2nJ2pguAolA1Ky50SL3jPIjurdMBc0AdAFQB0AVAQ9sXPZ28r/qxuR5hTisV0u2DZaC3JI5hu7HiNfEk/yrweY25nbXCLpa0mQOLVGVHNIIwRkHgRzFQpOL2mVa2Zq+3LXUXtZDbseJTGqIn938Py9K61HVnrtuW19fZoW4cXyiJu7es4dZAA8btG2M4ypxkZroXwitOPhrZxrY9r0TJ94JlnaKC3M3ZoryYYBsNywOtVVNagpTlrfCKwxpWb0SLPbcd0pK5DKcOjDDKe4j++VUsodb0/BT4bi9MhXUmOVImWK2V9lfNYs00OezPGe3HwkDnJGPwsBxI8PTPZRHJhqzz6Zs1Wyq8+Dpuz50ljWSM6kdQyt3g14/KjKFjhJco60WpLaHJJccBVaqu7lktiBMayumLXBXY+rZGa1Jx7Xosht4+o4Gs1dm/lkGij3q3hFlAHC6pXOiJOhbvPgOBP+ddHC6f+ot1/KuX/ANGO23sic32pfXtwmiSQSqzozLpVQhVsgoR06da9NRTjVPdcdPX9TmzulJal4Ju0zrt5F742x5gcKx0vVqaMGl6NTLL2ux9XfZ/UR4/MVx1W4dS1r+Y7G18Hz6MxYTfcw/8ASi/wiuxYv4j/ACcZLWyrsOzUWunHbdrcxygfEY8kjUO7jwJ/lWzJS3LfjSa/Jmmo/DTXkbv5cRsRzXQ6/vK64+hI+dVqXorHhpnT2bgD34ryso6saX1PRR8BWOxXvIpJA+nDFY0xwYrg+8fE17bpuBVVWp6+b6nOtulJ6L4oNoWoYDRMnwkcCkqdPL+RFdYwELaQN7YrMMieHJOOBDJwkHDlnGfSgJW7+2HzHFMdXaLqhm5ax1Vv2hQGloAUAdAExxQGXcfb5JSzkWsXu4VsCRgMuzEfhFQ0mtMIoLfZUpSSaAAQKWKByQ7IOeMDwPOuZldKqve/DNiGRKK0JtbxX5HjjOOteUy+n3Y7fcuDehbGXgmLXNZkHVqj8FXwV22d4oLPAkYljxCINT478dBz51uY2BbkcxXH1ZgtujW+TH7MvUe5umjOY3kDqeXxgE8OlegsrlGmEZeUji36lNtFvuvL/wD0pv27ZD/A2P51o9Ti3iRa9M2MDiTQnbo7LajkcO1tUZvFkcrn0Aq+DNzw1v0ymdD50ytv5JXlgihYI0sjLlgCp0pqCngeB5Vt1dkYSnPwjXjDulojpdFkV8aWDMrLzAdDhgPD+tZZRS8ePKJ01wzV+zO6wtxb/hidXj8I5gWx8iD61wevVr5LV7Wn/sdDElw0ayU8TXMh+02WJ1Vf7kEm25GtXI8lkLNYI+S3o557S7R8W9wATHEZFkx+HXpw3lwx6V6vpFsdyq9tJr7mllRbSZmYZ8jIOR310pRa8miyQs1U1pkNEP8A2fFjGG05zo7RtH8Oay/FkT82tbJTS4GBwAAAA5ADkBWPTZCRHMgBJVVDHmwUBjnvPOsvza0ye1A2fZG6mWFeI1K8x6KinOknvY44eFVutVFbm/wvuZqa3Oa14Oly15SD3LbO8i63GP3Ei/qzuP8ADX0bFfdTF/Y5Fi+ZjmzR2V9cR/hkVZ1HjnS/qa2SgNir2d1dxfhJSYD99fe+tAVQsj9nuYR8VtKZIT1A+NcfLPrQGr2bddtDHJ+uit8yOI9c0BJoA6Ax29N803bIpKwwr96R+OQ/DGD3ZIz/AKUA5fWxgsIbdeDzMkZ83Op/6eVATN5ExFDbR+6JXWLh0jXi30AoCLvjZJHFC6KF7ORFGBj3TkY+grUzYKdEk/oXqepIrFr51JaejrjmcCogtyS+pWTa8HKrK4MrvO/F5GJOegBwFHcBivXyj8OKhHwkefsbm22T7REjzpAXJycd9Ypty4ZRodhvHguEuI0EmlHRk1aSQ3EYPgarKqN1Lqk9GSqx1y2hd7tCS5ue3eMRAQ9kF1hyctqzkcqrVjwx6vhxe+di+12S2R5pGDRvGyrJFIJELAleRBBxWWHbpxkuGY1uL2iLnSmnVqYu7swGAWc5OB3VmfK48InlvZrfZjETLdSfhAhiB6FkBLemR61xOvS/hwh75Zu4a8s3UyBuoB+VedrlOPo3WiFd276D2bIX4Y1Hh4k1uVWRcvnT0RpEZdjzYyLuTtOmAvZ57tGOVXeXXvTr4/uXTXgl7FvmmjOsAOjNG4HLUpwSPA861sqmNVi7fD5Qa0PRoGQhgCDkEEZBB6EVE5uFicXpohLZhdv7hhA8to+jAZmhbJQ44nSea+Vd/B6x8Rqu5c/X/s07cVcyiY+3udSq3eM4rsSgkzRJ2y9mXF0kskRiCxsykNq1HSM9OHWsN99NMoxlvbMsKXNbRBin1orctSg48etZ5w02jCWO7+xzeySqZTEkejIQDW2sZ+M/D1rVy8pYsU0ttmzj0K1vZvdm7MitU0RLpXrzJJ7yTxJrzt+TZfLumzrV1RrWkPvWJGUtNxz/ALwP/dB9Vr6H017xofg5N372Tr6JhfW7hSQY5UYgHA4ahk9ONbxjJK7OIujPqGDEIyuOOQ2c58qAmzICreIOfSgKnc1s2cXhqHozCgLqgEXEmlWbuBPoM0BilizZWynncXSM579Tk/kF9KAutvcbmyXp2kjfwqMfnQB7R97aFqP1Y5m+ZGmgEb8D/wBL5SR/4qw5C3XL8FofuRRLXzef7mdhDi1i3rlEMw28O68kTtNbLrjY6nhHxKx5lO8Hu/seixOoV2RVdr1JeGcu/Fa24lHb3gbOOBHNSMMPMVvyr0aOvqPtchRkkAd5OKqobIER3qvnSyseeAeNS6nH0BMs4AJJwBxJqYw9EkvZeyJ7v9EjInWd1IA8UU8WP98KpdlU461Npv6GWumUzpWybJbWBYYkYKvMnmxPNj4k15bJu+Pa7Jv8fY6UIKK0kSBq7j6Vj7o/UnQeG7j6U7ov2RpiXZwCVUlgDgHOCematFwb1J8EoZ2PE0MWllJdmZ3PTUxyfTgPlTJcLLE0+F4LORYwKVXB51pWy3IJBTrqUr3gj1GKmuXbJS+hLW0cmbc+9iOhYlkUE6XEirkZyODcRXso9SxbF3OWvyc141ifCNfuTsWS1hkE2A8shcqDnSNIXGe/hXG6nmwusj8PxH2bmPS4Rfd7MzNuRdRkrE0LxgnQWZ1YKTkAgA11I9Xx5R3Lafvg1ZYdm+DRbqbvtaCRpHDSSFc6QQqhRgAZ58zxrmdRzo5GowXCN3Hode9l41c1G0NNWSK5JLjcVfupW/Wnb6BcfnX0bCj20RX2ORY9yZpa2igKAZvZQkbseSox9ATQFdujHps4c9V1fxEn+dAW9AM365ikHejD6GgKnduBJbO2LKG0AFc9GUkZoCyu7BZJIpGzqiLFcHh7wwc+goBiawLXUcwI0pG6EccktjBFAR974C9nLjmoD/wEE/QGqTXdFolPTMvC+QD3gGvnGRW4WSi/qdeL2tofU1rEscWq/cgwntGiCT20mANSyqzYxn4SuT15mvR9Hm5VSi/TWjmZ0PmTM0zgtEODffxe7wOfeHDHWupqSjL8P/Bpx/cl9zV+0W0WGS2lVFRPvY2KqFALAac4Hn6GuV0m6VsZwk9v0bWXXrTRkLiQOuhCGdioVV94k6h0FdeK7X3PwaiTb4O2JIwKqeqD1x3+Yrw9kYScpfc7C8ByyugySp8OtUhCEvBLHXZ88GUDoDzrGow+hAybxtOeGQ2M9KyfBj3DYqS4aMjWVwTjuqY0xmn2IciVnZydJXAPnR0xj+5EjmXwOR78YqmqyUOE1i0WQgmpROhsmrAbY1dFhtqsiRtquiRpjWSH7iS93F/3Y/8AVk/lX0nH/wDyj+Djz8mhFZioKApd7ZiLfs1+OZliUfvHifTNAW1tCI0VByVVUeSjAoBygAaAod0joSWA84ZnUfusdSn55NAXxoAUAzeJqjcHqrD1GKA53stvuwDzGR6GvCdYr7Ml/c6lD3BE5TXJZmHAao0VEXllHOuiVFdeeGGRnv8ACslV86nuD0ykoRkvmItlu5awuHSBFYcQ2CSD3jPI1ks6hkWLtlLgxqiEXtItpI1cFWAZTzBAI9DWnCcoPcXoyOO1yN2uzYYjmOKND3qig+oFZLMq6a1KT/qUVcVyC5fEgP7J/nSpfL/uGNQSJzfJb54q81L0QSbiaPPvA5HnWKEJ64YIxP3Z7tfD0/0rL/MQR9s2cCsjz8UXI94nGT4DmazYtlsk41+Sy2iLuxaBjM2lkiZwYkJOQOOTx5ZrJn29qjHzL2yWjRIoUYHKuS5dz2yQiaEiSalIDbGrkjbGrIkbJqyJG2NXRI2xq8Sxc7iy/dSJ1WZ/QgV9HxHumL+xx7FqTNMK2CgDQGX2hbT3Nyzxns/s/CLWuVd2GW59MYGaAuNh7R+0xB8aWBKuv6rrwYf330BYUAdAZ6/P2a8SblHOBFIegcfo2P5UBoKAOgI942F86A57bjDyr3TP+deO6/H+OmdHF/YyWprgM2WOKao0QOA1VkDgNVZAtTVWQxYNVIFA1BArNRtjQeaDRA21tdLWMu578DOM4/IeNbWLizvnqJMVvg5Hd73Pe3SAn7vJwOXQ8h0H1r18OnQx6HpcmdQ0jtEZGkY5YGPLHCvFW77nswBk1jIEk1OiRBNWRIgmrIkbY1dIkbY1ZIkbY1ZEjTGrokk7r3OieVM8W0uvjjg38q930m1WYy+xy8iGps2kVwG64PdXTMA7mgARQFDurxN0w+E3UuPXiaAvqAOgM1tSNr2d7YMUhiVTKQBlnYZRR4Dn8qAl7vXb4eCYHtYcAtxw6H4WB+VAXNAV91LqPgKAwyt99P8A9Vq8l1/m1I6OJ+1khTXnWbTHVNVIFg1UgcBqrIFg1VkCwarogUGqNAPNQBQNRog497WNps0/Z590cMeAx/Mn0r2vQ6Ixp7jYrRhLeYoysOakH0rtyipLTMh3/c/awubZCDkqAp8vw/Th8jXgepYzquf3NaS0y6JrnpFRJNSBJNSkSNsasiRBNXJG2NSiRtjV0SNSNgVZeSUiBsyCS5vAkLaTGpYvjgD/AJnA9a9P0RTi+PZq5ij27ZoRtO4DND2CmVANRDjRx5Nx6eFemOaXW7ts8at2jl3Y6m/VH7KjoKAr9997YrGF/fHaY6cdOe/9ruFAc89kPtFL3LWdwQFldmtjw91jx7Jj1yBkHvyOooDteaANqAx+6G3YLq8vOxcOpcAN0JiAV8d4yeB6jjQGwoCtnvgXaMEal4lc+9jvPhQEO+u1hjZ25D6noB41DegYm3zgsfiZix8yc14jql6uvbXrg7GNX2wROikzXLaMrQ8pqmio4pquiBYNVZAsGq6IFg1XRAoGo0BWqo0QGGpoHGPanalbrV0JP1AP9fSvbdFsUsfRsV+DFV2DIdP9kN0ffTphvoVP/wAjXm+v1cKRhsR0omvLa5MQRNToCC1W0SIJqdEiCatokbJqyRIgmrokrdqXgRC3dwHia2KK++Wiy48mt3D2ObeDW4+9mOts8wv4R9SfnXtsDH+HXt+WcnIs75cE3auxmkkE0L9nKBpORlGXoGH863zXIybHun4SXIRTwIhTBI/ebiKA5D7at3zZ3EEis7QTIy6WOdMqYJOf2gQfMHyoDljytG6spKsrBlYcwQcgjxBAoD1rufvCl7Y29wxCtJGC4zycZVx/EDQGO9ue+Js7ZbWJsTXAOog8Uh5MfAsfdHgGoDjm4+8b7OmEgJ0ZBbwxwzjrw4EdRQHpPYe9UNwiavunZVYB8qGDDIZSeYNADbGzI5n15KuOUiHB9eooDPJsQ3guVEryGMKsMjNw14yw8umfGsORFzrcV5MlclGSkyk2dcEgo4xIh0sDz4cK8PlUOuTO1FpraJoNajLNEmKXNUaKND6mqFRYNVaIFhqrogUDUaIFBqjQD1VGgHqqNAz+9+7wvY8fjAwPEcxx7wSfWup07OePLT8ExejlNzudco2nTnxww+mK9XDqNMo72Zu5HRPZ9u61ohaTgzZ4cuZGTg9OA+ted6vmxufbAxyZsC1cT2UEk1OgJJqdEiGNTokQxq2iRBNW0CPNL/mayRi/CLpHO9+N4NI0qeJyF8B+J/5CvS9Lwt/NLwauTd2rS8kXc32hXmzgEUi4gHKCQkFR3Ryc18jkeFelOWdX2N7YNnzYExe1fqJV935SJkEeeKAvG9oGzAM/brfHhICf4RxoDj/td37h2mYobYEwwu0jTMNOt8aQEB46QCeJ5/LiByu6bjQGo2Htm8igRIQxjGrTjOOLMT9SaAT7TdsG82rcvnKrIYk8Ei90Y+YY/OgF7ibGF9f2tuwyjSapB3xxjWy/PGPnQHqe62fHKoWSNWUcACBw8u75UBVHdG26K4H6okfH55oCVe3lts63LyMkEKDmeHyA5sx7hkmgOG7U3+S7vzIkfYxnCox+JyPxSDkNXAfIfLk9QwlZFyiufZuYt+n2y8Gvs7oSrkfMdxryNtTrejppj9YiR6OfHOquJVxJKPmqNFNCw1V0QLDVXQDDVGiBQNRoB5poA1U0QJklCjLEADqeAq8YSk9JE6KzZN20zyvk9lkLGCO7mRW1kVxrhGPv2Giz1Vp6AktU6AktU6JEk1ZIkbJqxIxJL0FXSLJFckL3kot4fOR+iqOef74nhXWwMOVkv/uDHbaoR2zLe0H2T3cUj3FsTdRniUA++QAcgg+MD9nj4GvY1QVcO1HHnNzltnN45CjFWBVgcFSCCD3EHiKuVJqXPCgEPIvcPQUBDubigJO7G7NxtKcRQIWOfefB0Rj9Z25AfU8hQHqjdvdaCytYrdVDiNcFyBlmJLMx8ySaA8h3ZPatq+LU2rzyc/XNAX26m3JLC5iuYgGaMnKHgHRhh1z0yM8eh76A7jZ+2qwZQZEuIm6p2Wv0ZTg0BVbY9tJYFbO0YnpJOQiDx7NTlvUUBzLb+2J72TtLqYysPhX4Y08EQcB586Azl49AdQ3D2Xfmy+1NGTGuNGc65I+raMcVH63Xn0zXF6jgKS7or8m/j5P8sjUWd2sq5X5jqK8rbU4Pk6KH6xaAYOKgDyXHfVXEq4j6SA9aq4sppjgNVaIDDVGhoPVTQGbyESIVJIzjipweFZKpuEtgr12FHnLM7+DNw+lbDy564SRJZoAoAAwByArVk3J7ZAZNRoCS1SToSWqdDQ08wHjVkiyQw7k1dItrRBXtLqTsLcZJ+J/wqOpz0866eHhSnJbRjttUFtnRt3dhx2cWhOLHi7ngWPf4DuFeux6I0w0jkW2ux7ZbYrYMZT7d3Vs74f8AqbeOQ4wGK4ceTjDD1oDDX/sPsXOYpbiHwDrIv/kM/WgK3/8AQ8eeN7Lju7JM+uaAuNlexPZ8RBlM1wR0dwq/NUAJ9aA6Bs3ZkNtGI4I0iQclRQo+nM+NASsUB569sHs2lhnku7VDJBIxeRUBZonbix0jiUJ45HLjnpQHLoJcUBYw3VAOte8OdAS9j7GutoNptYHl44LgYjH70h90etAdf3G9jkVuVmvis8o4rCM9ip/az+kPmMeB50B1YLgYFQwYzebc7UxntcJLzaPkr9+OgJ9D4Vy8vp0ZrcUbdOS48SMvBfe8Y5VMcg4FWGOPzry1+JOt+DpRmpLaJlahcFQAUAtZSOtNIjSHFuD3VXtI7RYuR407SO0PtxUdpHaH2476do0wjOKdo0xJuBU9pPaIM5qdE9o2zE1OiUkNTzKgyxwKyQhKT1EliNm7Nn2g2IwY4M4aQjn3gd58B867WF02UuWa12Qocezo2xdjxWkYSJcDmzfiY97HrXpqaI1R1E5c5ub2ywrMUBQBigCFACgAaAOgCoAYoDN7b3C2feEtNaxljzdcxv8ANoyCfnQFEfY1svP6OXy7eT+tAWmzPZrsy3IZLRGYfikLynzxISB8qA1UMKoAqqFUcgAAB5AUAugBQAIqGCo27u9DeLiRfeHwyLwcfPqPA1r3Y0LV8yMldsq3wYfaO793ZZKj7RCOoB1geK8/zFcDK6U1yl/Q6NeVGXnhkO22lG/DOk9x4GuNZjTibKeyXWu1osCgBUAFACgBUgFACgESyqgyxAHjVowcvCBFhupJ20W0bSN34OkeJPT54rfowJ2MxTsjFcmm2NuLkiS8btG5iMZ0DzPXyGB516HG6ZGHM/6GhbluXETaRRBQAoAAGAAMADwFdWKSWkabexdWAdACgAKAIUAKAFAHQBUAdAFQANAHQAFACgCoA6AFAFioBT7X3ZtrrjJGNX66+63qOfzrXtxarOZIyQunDwzL3W4k0fG3uMjokgx9RkH0Fcy7pCl+3T/JtwzF/MiquLK9h/SWxYd6e9/hz+Vcu3pM4+mbMcmD8Mhna6r8aOh8R/WtOWDNGVTTFrteI/i+hrF+lmTtB/7Wi/W+h/pT9LYTwIO2YuhJ8hVlh2MdyQuG6ll/RW8j+Ok4+g/nWeHTpt+yjuivZY227d/N8QSBfE5b0Gf5V0aujy9r+przy4L7l3s7cCFTqndp28fdT0BJPrXVp6bXD93Jqzy5Pxwau1tUiUKiqijkFAA+lb8YKPCRquXd5HhVwHQAoAUAKAAoAhQAoAUAdAFQB0AVAA0AdAAUAKAKgDoAUAVACo9BhVE/BCDp6JKvbnwVo3+zLX5OY7e+I1yLPJ1IFPa/EK115LSN9u10ro4xp3G7TkPKu1DwaL8gq3sBGp9kR8hrT2SwxUkB0AKAFACgAKAIUAKABoA6AK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29028" name="Picture 4" descr="http://us.123rf.com/400wm/400/400/lenm/lenm1204/lenm120400032/13131962-illustratie-van-een-geld-gek-smiley-zien-van-dollars.jpg"/>
          <p:cNvPicPr>
            <a:picLocks noChangeAspect="1" noChangeArrowheads="1"/>
          </p:cNvPicPr>
          <p:nvPr/>
        </p:nvPicPr>
        <p:blipFill>
          <a:blip r:embed="rId2" cstate="print"/>
          <a:srcRect/>
          <a:stretch>
            <a:fillRect/>
          </a:stretch>
        </p:blipFill>
        <p:spPr bwMode="auto">
          <a:xfrm>
            <a:off x="5004048" y="4293096"/>
            <a:ext cx="1870169" cy="1496135"/>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86090"/>
          </a:xfrm>
          <a:prstGeom prst="rect">
            <a:avLst/>
          </a:prstGeom>
          <a:noFill/>
        </p:spPr>
        <p:txBody>
          <a:bodyPr wrap="square" rtlCol="0">
            <a:spAutoFit/>
          </a:bodyPr>
          <a:lstStyle/>
          <a:p>
            <a:r>
              <a:rPr lang="en-US" sz="2800" dirty="0" smtClean="0"/>
              <a:t>O </a:t>
            </a:r>
            <a:r>
              <a:rPr lang="en-US" sz="2800" dirty="0" err="1" smtClean="0"/>
              <a:t>miserabiles</a:t>
            </a:r>
            <a:r>
              <a:rPr lang="en-US" sz="2800" dirty="0" smtClean="0"/>
              <a:t>, quorum </a:t>
            </a:r>
            <a:r>
              <a:rPr lang="en-US" sz="2800" dirty="0" err="1" smtClean="0"/>
              <a:t>palatum</a:t>
            </a:r>
            <a:r>
              <a:rPr lang="en-US" sz="2800" dirty="0" smtClean="0"/>
              <a:t> nisi ad </a:t>
            </a:r>
            <a:r>
              <a:rPr lang="en-US" sz="2800" dirty="0" err="1" smtClean="0"/>
              <a:t>pretiosos</a:t>
            </a:r>
            <a:r>
              <a:rPr lang="en-US" sz="2800" dirty="0" smtClean="0"/>
              <a:t> </a:t>
            </a:r>
            <a:r>
              <a:rPr lang="en-US" sz="2800" dirty="0" err="1" smtClean="0"/>
              <a:t>cibos</a:t>
            </a:r>
            <a:r>
              <a:rPr lang="en-US" sz="2800" dirty="0" smtClean="0"/>
              <a:t> non </a:t>
            </a:r>
            <a:r>
              <a:rPr lang="en-US" sz="2800" dirty="0" err="1" smtClean="0"/>
              <a:t>excitatur</a:t>
            </a:r>
            <a:r>
              <a:rPr lang="en-US" sz="2800" dirty="0" smtClean="0"/>
              <a:t>! </a:t>
            </a:r>
            <a:r>
              <a:rPr lang="en-US" sz="2800" dirty="0" err="1" smtClean="0"/>
              <a:t>Pretiosos</a:t>
            </a:r>
            <a:r>
              <a:rPr lang="en-US" sz="2800" dirty="0" smtClean="0"/>
              <a:t> </a:t>
            </a:r>
            <a:r>
              <a:rPr lang="en-US" sz="2800" dirty="0" err="1" smtClean="0"/>
              <a:t>autem</a:t>
            </a:r>
            <a:r>
              <a:rPr lang="en-US" sz="2800" dirty="0" smtClean="0"/>
              <a:t> non </a:t>
            </a:r>
            <a:r>
              <a:rPr lang="en-US" sz="2800" dirty="0" err="1" smtClean="0"/>
              <a:t>eximius</a:t>
            </a:r>
            <a:r>
              <a:rPr lang="en-US" sz="2800" dirty="0" smtClean="0"/>
              <a:t> </a:t>
            </a:r>
            <a:r>
              <a:rPr lang="en-US" sz="2800" dirty="0" err="1" smtClean="0"/>
              <a:t>sapor</a:t>
            </a:r>
            <a:r>
              <a:rPr lang="en-US" sz="2800" dirty="0" smtClean="0"/>
              <a:t> </a:t>
            </a:r>
            <a:r>
              <a:rPr lang="en-US" sz="2800" dirty="0" err="1" smtClean="0"/>
              <a:t>aut</a:t>
            </a:r>
            <a:r>
              <a:rPr lang="en-US" sz="2800" dirty="0" smtClean="0"/>
              <a:t> </a:t>
            </a:r>
            <a:r>
              <a:rPr lang="en-US" sz="2800" dirty="0" err="1" smtClean="0"/>
              <a:t>aliqua</a:t>
            </a:r>
            <a:r>
              <a:rPr lang="en-US" sz="2800" dirty="0" smtClean="0"/>
              <a:t> </a:t>
            </a:r>
            <a:r>
              <a:rPr lang="en-US" sz="2800" dirty="0" err="1" smtClean="0"/>
              <a:t>faucium</a:t>
            </a:r>
            <a:r>
              <a:rPr lang="en-US" sz="2800" dirty="0" smtClean="0"/>
              <a:t> </a:t>
            </a:r>
            <a:r>
              <a:rPr lang="en-US" sz="2800" dirty="0" err="1" smtClean="0"/>
              <a:t>dulcedo</a:t>
            </a:r>
            <a:r>
              <a:rPr lang="en-US" sz="2800" dirty="0" smtClean="0"/>
              <a:t> </a:t>
            </a:r>
            <a:r>
              <a:rPr lang="en-US" sz="2800" dirty="0" err="1" smtClean="0"/>
              <a:t>sed</a:t>
            </a:r>
            <a:r>
              <a:rPr lang="en-US" sz="2800" dirty="0" smtClean="0"/>
              <a:t> </a:t>
            </a:r>
            <a:r>
              <a:rPr lang="en-US" sz="2800" dirty="0" err="1" smtClean="0"/>
              <a:t>raritas</a:t>
            </a:r>
            <a:r>
              <a:rPr lang="en-US" sz="2800" dirty="0" smtClean="0"/>
              <a:t> et </a:t>
            </a:r>
            <a:r>
              <a:rPr lang="en-US" sz="2800" dirty="0" err="1" smtClean="0"/>
              <a:t>difficultas</a:t>
            </a:r>
            <a:r>
              <a:rPr lang="en-US" sz="2800" dirty="0" smtClean="0"/>
              <a:t> </a:t>
            </a:r>
            <a:r>
              <a:rPr lang="en-US" sz="2800" dirty="0" err="1" smtClean="0"/>
              <a:t>parandi</a:t>
            </a:r>
            <a:r>
              <a:rPr lang="en-US" sz="2800" dirty="0" smtClean="0"/>
              <a:t> </a:t>
            </a:r>
            <a:r>
              <a:rPr lang="en-US" sz="2800" dirty="0" err="1" smtClean="0"/>
              <a:t>facit</a:t>
            </a:r>
            <a:r>
              <a:rPr lang="en-US" sz="2800" dirty="0" smtClean="0"/>
              <a:t>. </a:t>
            </a:r>
            <a:r>
              <a:rPr lang="en-US" sz="2800" dirty="0" err="1" smtClean="0"/>
              <a:t>Alioqui</a:t>
            </a:r>
            <a:r>
              <a:rPr lang="en-US" sz="2800" dirty="0" smtClean="0"/>
              <a:t>, </a:t>
            </a:r>
            <a:r>
              <a:rPr lang="en-US" sz="2800" dirty="0" err="1" smtClean="0"/>
              <a:t>si</a:t>
            </a:r>
            <a:r>
              <a:rPr lang="en-US" sz="2800" dirty="0" smtClean="0"/>
              <a:t> ad </a:t>
            </a:r>
            <a:r>
              <a:rPr lang="en-US" sz="2800" dirty="0" err="1" smtClean="0"/>
              <a:t>sanam</a:t>
            </a:r>
            <a:r>
              <a:rPr lang="en-US" sz="2800" dirty="0" smtClean="0"/>
              <a:t> </a:t>
            </a:r>
            <a:r>
              <a:rPr lang="en-US" sz="2800" dirty="0" err="1" smtClean="0"/>
              <a:t>illis</a:t>
            </a:r>
            <a:r>
              <a:rPr lang="en-US" sz="2800" dirty="0" smtClean="0"/>
              <a:t> </a:t>
            </a:r>
            <a:r>
              <a:rPr lang="en-US" sz="2800" dirty="0" err="1" smtClean="0"/>
              <a:t>mentem</a:t>
            </a:r>
            <a:r>
              <a:rPr lang="en-US" sz="2800" dirty="0" smtClean="0"/>
              <a:t> </a:t>
            </a:r>
            <a:r>
              <a:rPr lang="en-US" sz="2800" dirty="0" err="1" smtClean="0"/>
              <a:t>placeat</a:t>
            </a:r>
            <a:r>
              <a:rPr lang="en-US" sz="2800" dirty="0" smtClean="0"/>
              <a:t> </a:t>
            </a:r>
            <a:r>
              <a:rPr lang="en-US" sz="2800" dirty="0" err="1" smtClean="0"/>
              <a:t>reverti</a:t>
            </a:r>
            <a:r>
              <a:rPr lang="en-US" sz="2800" dirty="0" smtClean="0"/>
              <a:t>, quid opus </a:t>
            </a:r>
            <a:r>
              <a:rPr lang="en-US" sz="2800" dirty="0" err="1" smtClean="0"/>
              <a:t>est</a:t>
            </a:r>
            <a:r>
              <a:rPr lang="en-US" sz="2800" dirty="0" smtClean="0"/>
              <a:t> tot </a:t>
            </a:r>
            <a:r>
              <a:rPr lang="en-US" sz="2800" dirty="0" err="1" smtClean="0"/>
              <a:t>artibus</a:t>
            </a:r>
            <a:r>
              <a:rPr lang="en-US" sz="2800" dirty="0" smtClean="0"/>
              <a:t> </a:t>
            </a:r>
            <a:r>
              <a:rPr lang="en-US" sz="2800" dirty="0" err="1" smtClean="0"/>
              <a:t>ventri</a:t>
            </a:r>
            <a:r>
              <a:rPr lang="en-US" sz="2800" dirty="0" smtClean="0"/>
              <a:t> </a:t>
            </a:r>
            <a:r>
              <a:rPr lang="en-US" sz="2800" dirty="0" err="1" smtClean="0"/>
              <a:t>servientibus</a:t>
            </a:r>
            <a:r>
              <a:rPr lang="en-US" sz="2800" dirty="0" smtClean="0"/>
              <a:t>? Quid </a:t>
            </a:r>
            <a:r>
              <a:rPr lang="en-US" sz="2800" dirty="0" err="1" smtClean="0"/>
              <a:t>mercaturis</a:t>
            </a:r>
            <a:r>
              <a:rPr lang="en-US" sz="2800" dirty="0" smtClean="0"/>
              <a:t>? Quid </a:t>
            </a:r>
            <a:r>
              <a:rPr lang="en-US" sz="2800" dirty="0" err="1" smtClean="0"/>
              <a:t>vastatione</a:t>
            </a:r>
            <a:r>
              <a:rPr lang="en-US" sz="2800" dirty="0" smtClean="0"/>
              <a:t> </a:t>
            </a:r>
            <a:r>
              <a:rPr lang="en-US" sz="2800" dirty="0" err="1" smtClean="0"/>
              <a:t>silvarum</a:t>
            </a:r>
            <a:r>
              <a:rPr lang="en-US" sz="2800" dirty="0" smtClean="0"/>
              <a:t>? Quid </a:t>
            </a:r>
            <a:r>
              <a:rPr lang="en-US" sz="2800" dirty="0" err="1" smtClean="0"/>
              <a:t>profundi</a:t>
            </a:r>
            <a:r>
              <a:rPr lang="en-US" sz="2800" dirty="0" smtClean="0"/>
              <a:t> </a:t>
            </a:r>
            <a:r>
              <a:rPr lang="en-US" sz="2800" dirty="0" err="1" smtClean="0"/>
              <a:t>perscrutatione</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Het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trieste</a:t>
            </a:r>
            <a:r>
              <a:rPr lang="en-US" sz="2400" dirty="0" smtClean="0">
                <a:solidFill>
                  <a:srgbClr val="00B0F0"/>
                </a:solidFill>
              </a:rPr>
              <a:t> </a:t>
            </a:r>
            <a:r>
              <a:rPr lang="en-US" sz="2400" dirty="0" err="1" smtClean="0">
                <a:solidFill>
                  <a:srgbClr val="00B0F0"/>
                </a:solidFill>
              </a:rPr>
              <a:t>figuren</a:t>
            </a:r>
            <a:r>
              <a:rPr lang="en-US" sz="2400" dirty="0" smtClean="0">
                <a:solidFill>
                  <a:srgbClr val="00B0F0"/>
                </a:solidFill>
              </a:rPr>
              <a:t> die </a:t>
            </a:r>
            <a:r>
              <a:rPr lang="en-US" sz="2400" dirty="0" err="1" smtClean="0">
                <a:solidFill>
                  <a:srgbClr val="00B0F0"/>
                </a:solidFill>
              </a:rPr>
              <a:t>alleen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duur</a:t>
            </a:r>
            <a:r>
              <a:rPr lang="en-US" sz="2400" dirty="0" smtClean="0">
                <a:solidFill>
                  <a:srgbClr val="00B0F0"/>
                </a:solidFill>
              </a:rPr>
              <a:t> </a:t>
            </a:r>
            <a:r>
              <a:rPr lang="en-US" sz="2400" dirty="0" err="1" smtClean="0">
                <a:solidFill>
                  <a:srgbClr val="00B0F0"/>
                </a:solidFill>
              </a:rPr>
              <a:t>eten</a:t>
            </a:r>
            <a:r>
              <a:rPr lang="en-US" sz="2400" dirty="0" smtClean="0">
                <a:solidFill>
                  <a:srgbClr val="00B0F0"/>
                </a:solidFill>
              </a:rPr>
              <a:t>  </a:t>
            </a:r>
            <a:r>
              <a:rPr lang="en-US" sz="2400" dirty="0" err="1" smtClean="0">
                <a:solidFill>
                  <a:srgbClr val="00B0F0"/>
                </a:solidFill>
              </a:rPr>
              <a:t>lekker</a:t>
            </a:r>
            <a:r>
              <a:rPr lang="en-US" sz="2400" dirty="0" smtClean="0">
                <a:solidFill>
                  <a:srgbClr val="00B0F0"/>
                </a:solidFill>
              </a:rPr>
              <a:t> </a:t>
            </a:r>
            <a:r>
              <a:rPr lang="en-US" sz="2400" dirty="0" err="1" smtClean="0">
                <a:solidFill>
                  <a:srgbClr val="00B0F0"/>
                </a:solidFill>
              </a:rPr>
              <a:t>vinden</a:t>
            </a:r>
            <a:r>
              <a:rPr lang="en-US" sz="2400" dirty="0" smtClean="0">
                <a:solidFill>
                  <a:srgbClr val="00B0F0"/>
                </a:solidFill>
              </a:rPr>
              <a:t>. Het </a:t>
            </a:r>
            <a:r>
              <a:rPr lang="en-US" sz="2400" dirty="0" err="1" smtClean="0">
                <a:solidFill>
                  <a:srgbClr val="00B0F0"/>
                </a:solidFill>
              </a:rPr>
              <a:t>gaat</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nog</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eens</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de </a:t>
            </a:r>
            <a:r>
              <a:rPr lang="en-US" sz="2400" dirty="0" err="1" smtClean="0">
                <a:solidFill>
                  <a:srgbClr val="00B0F0"/>
                </a:solidFill>
              </a:rPr>
              <a:t>smaak</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puur</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het </a:t>
            </a:r>
            <a:r>
              <a:rPr lang="en-US" sz="2400" dirty="0" err="1" smtClean="0">
                <a:solidFill>
                  <a:srgbClr val="00B0F0"/>
                </a:solidFill>
              </a:rPr>
              <a:t>feit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men </a:t>
            </a:r>
            <a:r>
              <a:rPr lang="en-US" sz="2400" dirty="0" err="1" smtClean="0">
                <a:solidFill>
                  <a:srgbClr val="00B0F0"/>
                </a:solidFill>
              </a:rPr>
              <a:t>dat</a:t>
            </a:r>
            <a:r>
              <a:rPr lang="en-US" sz="2400" dirty="0" smtClean="0">
                <a:solidFill>
                  <a:srgbClr val="00B0F0"/>
                </a:solidFill>
              </a:rPr>
              <a:t> van </a:t>
            </a:r>
            <a:r>
              <a:rPr lang="en-US" sz="2400" dirty="0" err="1" smtClean="0">
                <a:solidFill>
                  <a:srgbClr val="00B0F0"/>
                </a:solidFill>
              </a:rPr>
              <a:t>verre</a:t>
            </a:r>
            <a:r>
              <a:rPr lang="en-US" sz="2400" dirty="0" smtClean="0">
                <a:solidFill>
                  <a:srgbClr val="00B0F0"/>
                </a:solidFill>
              </a:rPr>
              <a:t> voor hen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moeten</a:t>
            </a:r>
            <a:r>
              <a:rPr lang="en-US" sz="2400" dirty="0" smtClean="0">
                <a:solidFill>
                  <a:srgbClr val="00B0F0"/>
                </a:solidFill>
              </a:rPr>
              <a:t> </a:t>
            </a:r>
            <a:r>
              <a:rPr lang="en-US" sz="2400" dirty="0" err="1" smtClean="0">
                <a:solidFill>
                  <a:srgbClr val="00B0F0"/>
                </a:solidFill>
              </a:rPr>
              <a:t>halen</a:t>
            </a:r>
            <a:r>
              <a:rPr lang="en-US" sz="2400" dirty="0" smtClean="0">
                <a:solidFill>
                  <a:srgbClr val="00B0F0"/>
                </a:solidFill>
              </a:rPr>
              <a:t>. Dan </a:t>
            </a:r>
            <a:r>
              <a:rPr lang="en-US" sz="2400" dirty="0" err="1" smtClean="0">
                <a:solidFill>
                  <a:srgbClr val="00B0F0"/>
                </a:solidFill>
              </a:rPr>
              <a:t>ben</a:t>
            </a:r>
            <a:r>
              <a:rPr lang="en-US" sz="2400" dirty="0" smtClean="0">
                <a:solidFill>
                  <a:srgbClr val="00B0F0"/>
                </a:solidFill>
              </a:rPr>
              <a:t> je </a:t>
            </a:r>
            <a:r>
              <a:rPr lang="en-US" sz="2400" dirty="0" err="1" smtClean="0">
                <a:solidFill>
                  <a:srgbClr val="00B0F0"/>
                </a:solidFill>
              </a:rPr>
              <a:t>echt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wijs</a:t>
            </a:r>
            <a:r>
              <a:rPr lang="en-US" sz="2400" dirty="0" smtClean="0">
                <a:solidFill>
                  <a:srgbClr val="00B0F0"/>
                </a:solidFill>
              </a:rPr>
              <a:t>, </a:t>
            </a:r>
            <a:r>
              <a:rPr lang="en-US" sz="2400" dirty="0" err="1" smtClean="0">
                <a:solidFill>
                  <a:srgbClr val="00B0F0"/>
                </a:solidFill>
              </a:rPr>
              <a:t>aldus</a:t>
            </a:r>
            <a:r>
              <a:rPr lang="en-US" sz="2400" dirty="0" smtClean="0">
                <a:solidFill>
                  <a:srgbClr val="00B0F0"/>
                </a:solidFill>
              </a:rPr>
              <a:t> Seneca. En </a:t>
            </a:r>
            <a:r>
              <a:rPr lang="en-US" sz="2400" dirty="0" err="1" smtClean="0">
                <a:solidFill>
                  <a:srgbClr val="00B0F0"/>
                </a:solidFill>
              </a:rPr>
              <a:t>erger</a:t>
            </a:r>
            <a:r>
              <a:rPr lang="en-US" sz="2400" dirty="0" smtClean="0">
                <a:solidFill>
                  <a:srgbClr val="00B0F0"/>
                </a:solidFill>
              </a:rPr>
              <a:t> </a:t>
            </a:r>
            <a:r>
              <a:rPr lang="en-US" sz="2400" dirty="0" err="1" smtClean="0">
                <a:solidFill>
                  <a:srgbClr val="00B0F0"/>
                </a:solidFill>
              </a:rPr>
              <a:t>nog</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is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iets</a:t>
            </a:r>
            <a:r>
              <a:rPr lang="en-US" sz="2400" dirty="0" smtClean="0">
                <a:solidFill>
                  <a:srgbClr val="00B0F0"/>
                </a:solidFill>
              </a:rPr>
              <a:t> </a:t>
            </a:r>
            <a:r>
              <a:rPr lang="en-US" sz="2400" dirty="0" err="1" smtClean="0">
                <a:solidFill>
                  <a:srgbClr val="00B0F0"/>
                </a:solidFill>
              </a:rPr>
              <a:t>mis</a:t>
            </a:r>
            <a:r>
              <a:rPr lang="en-US" sz="2400" dirty="0" smtClean="0">
                <a:solidFill>
                  <a:srgbClr val="00B0F0"/>
                </a:solidFill>
              </a:rPr>
              <a:t> met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mentaliteit</a:t>
            </a:r>
            <a:r>
              <a:rPr lang="en-US" sz="2400" dirty="0" smtClean="0">
                <a:solidFill>
                  <a:srgbClr val="00B0F0"/>
                </a:solidFill>
              </a:rPr>
              <a:t>.</a:t>
            </a:r>
            <a:endParaRPr lang="en-US" sz="3200"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36</a:t>
            </a:r>
            <a:r>
              <a:rPr lang="nl-NL" sz="4000" dirty="0" smtClean="0"/>
              <a:t>	</a:t>
            </a:r>
            <a:r>
              <a:rPr lang="nl-NL" sz="2800" dirty="0" smtClean="0"/>
              <a:t>Waarom noemt Seneca degenen die alleen kostbaar 	voedsel willen </a:t>
            </a:r>
            <a:r>
              <a:rPr lang="nl-NL" sz="2800" dirty="0" err="1" smtClean="0"/>
              <a:t>miserabiles</a:t>
            </a:r>
            <a:r>
              <a:rPr lang="nl-NL" sz="2800" dirty="0" smtClean="0"/>
              <a:t>/trieste figuren?</a:t>
            </a:r>
          </a:p>
          <a:p>
            <a:r>
              <a:rPr lang="nl-NL" dirty="0" smtClean="0"/>
              <a:t>	</a:t>
            </a:r>
            <a:r>
              <a:rPr lang="nl-NL" sz="2800" dirty="0" smtClean="0">
                <a:solidFill>
                  <a:srgbClr val="00B050"/>
                </a:solidFill>
              </a:rPr>
              <a:t>A. omdat ze natuurlijk best wel eens trek in een 			gewone zak patat hebben</a:t>
            </a:r>
          </a:p>
          <a:p>
            <a:r>
              <a:rPr lang="nl-NL" sz="2800" dirty="0">
                <a:solidFill>
                  <a:srgbClr val="00B050"/>
                </a:solidFill>
              </a:rPr>
              <a:t>	</a:t>
            </a:r>
            <a:r>
              <a:rPr lang="nl-NL" sz="2800" dirty="0" smtClean="0">
                <a:solidFill>
                  <a:srgbClr val="00B050"/>
                </a:solidFill>
              </a:rPr>
              <a:t>B. omdat ze een ongezonde instelling hebben</a:t>
            </a:r>
          </a:p>
          <a:p>
            <a:r>
              <a:rPr lang="nl-NL" sz="2800" dirty="0">
                <a:solidFill>
                  <a:srgbClr val="00B050"/>
                </a:solidFill>
              </a:rPr>
              <a:t>	</a:t>
            </a:r>
            <a:r>
              <a:rPr lang="nl-NL" sz="2800" dirty="0" smtClean="0">
                <a:solidFill>
                  <a:srgbClr val="00B050"/>
                </a:solidFill>
              </a:rPr>
              <a:t>C. omdat ze zielig zijn, doordat ze niet kunnen wat 			Seneca kan</a:t>
            </a:r>
          </a:p>
          <a:p>
            <a:r>
              <a:rPr lang="nl-NL" sz="2800" dirty="0">
                <a:solidFill>
                  <a:srgbClr val="00B050"/>
                </a:solidFill>
              </a:rPr>
              <a:t>	</a:t>
            </a:r>
            <a:r>
              <a:rPr lang="nl-NL" sz="2800" dirty="0" smtClean="0">
                <a:solidFill>
                  <a:srgbClr val="00B050"/>
                </a:solidFill>
              </a:rPr>
              <a:t>D. omdat ze wel erg eenzijdig eten</a:t>
            </a:r>
          </a:p>
        </p:txBody>
      </p:sp>
      <p:pic>
        <p:nvPicPr>
          <p:cNvPr id="125954" name="Picture 2" descr="http://data.boomerang.nl/s/smillenaar/image/triest/s600/triest.jpg"/>
          <p:cNvPicPr>
            <a:picLocks noChangeAspect="1" noChangeArrowheads="1"/>
          </p:cNvPicPr>
          <p:nvPr/>
        </p:nvPicPr>
        <p:blipFill>
          <a:blip r:embed="rId2" cstate="print"/>
          <a:srcRect/>
          <a:stretch>
            <a:fillRect/>
          </a:stretch>
        </p:blipFill>
        <p:spPr bwMode="auto">
          <a:xfrm>
            <a:off x="5148064" y="4005064"/>
            <a:ext cx="3672408" cy="2625772"/>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Passim </a:t>
            </a:r>
            <a:r>
              <a:rPr lang="en-US" sz="2800" dirty="0" err="1" smtClean="0"/>
              <a:t>iacent</a:t>
            </a:r>
            <a:r>
              <a:rPr lang="en-US" sz="2800" dirty="0" smtClean="0"/>
              <a:t> </a:t>
            </a:r>
            <a:r>
              <a:rPr lang="en-US" sz="2800" dirty="0" err="1" smtClean="0"/>
              <a:t>alimenta</a:t>
            </a:r>
            <a:r>
              <a:rPr lang="en-US" sz="2800" dirty="0" smtClean="0"/>
              <a:t> quae </a:t>
            </a:r>
            <a:r>
              <a:rPr lang="en-US" sz="2800" dirty="0" err="1" smtClean="0"/>
              <a:t>rerum</a:t>
            </a:r>
            <a:r>
              <a:rPr lang="en-US" sz="2800" dirty="0" smtClean="0"/>
              <a:t> </a:t>
            </a:r>
            <a:r>
              <a:rPr lang="en-US" sz="2800" dirty="0" err="1" smtClean="0"/>
              <a:t>natura</a:t>
            </a:r>
            <a:r>
              <a:rPr lang="en-US" sz="2800" dirty="0" smtClean="0"/>
              <a:t> omnibus </a:t>
            </a:r>
            <a:r>
              <a:rPr lang="en-US" sz="2800" dirty="0" err="1" smtClean="0"/>
              <a:t>locis</a:t>
            </a:r>
            <a:r>
              <a:rPr lang="en-US" sz="2800" dirty="0" smtClean="0"/>
              <a:t> </a:t>
            </a:r>
            <a:r>
              <a:rPr lang="en-US" sz="2800" dirty="0" err="1" smtClean="0"/>
              <a:t>disposuit</a:t>
            </a:r>
            <a:r>
              <a:rPr lang="en-US" sz="2800" dirty="0" smtClean="0"/>
              <a:t>; </a:t>
            </a:r>
            <a:r>
              <a:rPr lang="en-US" sz="2800" dirty="0" err="1" smtClean="0"/>
              <a:t>sed</a:t>
            </a:r>
            <a:r>
              <a:rPr lang="en-US" sz="2800" dirty="0" smtClean="0"/>
              <a:t> </a:t>
            </a:r>
            <a:r>
              <a:rPr lang="en-US" sz="2800" dirty="0" err="1" smtClean="0"/>
              <a:t>haec</a:t>
            </a:r>
            <a:r>
              <a:rPr lang="en-US" sz="2800" dirty="0" smtClean="0"/>
              <a:t> </a:t>
            </a:r>
            <a:r>
              <a:rPr lang="en-US" sz="2800" dirty="0" err="1" smtClean="0"/>
              <a:t>velut</a:t>
            </a:r>
            <a:r>
              <a:rPr lang="en-US" sz="2800" dirty="0" smtClean="0"/>
              <a:t> </a:t>
            </a:r>
            <a:r>
              <a:rPr lang="en-US" sz="2800" dirty="0" err="1" smtClean="0"/>
              <a:t>caeci</a:t>
            </a:r>
            <a:r>
              <a:rPr lang="en-US" sz="2800" dirty="0" smtClean="0"/>
              <a:t> </a:t>
            </a:r>
            <a:r>
              <a:rPr lang="en-US" sz="2800" dirty="0" err="1" smtClean="0"/>
              <a:t>transeunt</a:t>
            </a:r>
            <a:r>
              <a:rPr lang="en-US" sz="2800" dirty="0" smtClean="0"/>
              <a:t> et </a:t>
            </a:r>
            <a:r>
              <a:rPr lang="en-US" sz="2800" dirty="0" err="1" smtClean="0"/>
              <a:t>omnes</a:t>
            </a:r>
            <a:r>
              <a:rPr lang="en-US" sz="2800" dirty="0" smtClean="0"/>
              <a:t> </a:t>
            </a:r>
            <a:r>
              <a:rPr lang="en-US" sz="2800" dirty="0" err="1" smtClean="0"/>
              <a:t>regiones</a:t>
            </a:r>
            <a:r>
              <a:rPr lang="en-US" sz="2800" dirty="0" smtClean="0"/>
              <a:t> </a:t>
            </a:r>
            <a:r>
              <a:rPr lang="en-US" sz="2800" dirty="0" err="1" smtClean="0"/>
              <a:t>pervagantur</a:t>
            </a:r>
            <a:r>
              <a:rPr lang="en-US" sz="2800" dirty="0" smtClean="0"/>
              <a:t>, maria </a:t>
            </a:r>
            <a:r>
              <a:rPr lang="en-US" sz="2800" dirty="0" err="1" smtClean="0"/>
              <a:t>traiciunt</a:t>
            </a:r>
            <a:r>
              <a:rPr lang="en-US" sz="2800" dirty="0" smtClean="0"/>
              <a:t> et, cum </a:t>
            </a:r>
            <a:r>
              <a:rPr lang="en-US" sz="2800" dirty="0" err="1" smtClean="0"/>
              <a:t>famem</a:t>
            </a:r>
            <a:r>
              <a:rPr lang="en-US" sz="2800" dirty="0" smtClean="0"/>
              <a:t> </a:t>
            </a:r>
            <a:r>
              <a:rPr lang="en-US" sz="2800" dirty="0" err="1" smtClean="0"/>
              <a:t>exiguo</a:t>
            </a:r>
            <a:r>
              <a:rPr lang="en-US" sz="2800" dirty="0" smtClean="0"/>
              <a:t> </a:t>
            </a:r>
            <a:r>
              <a:rPr lang="en-US" sz="2800" dirty="0" err="1" smtClean="0"/>
              <a:t>possint</a:t>
            </a:r>
            <a:r>
              <a:rPr lang="en-US" sz="2800" dirty="0" smtClean="0"/>
              <a:t> </a:t>
            </a:r>
            <a:r>
              <a:rPr lang="en-US" sz="2800" dirty="0" err="1" smtClean="0"/>
              <a:t>sedare</a:t>
            </a:r>
            <a:r>
              <a:rPr lang="en-US" sz="2800" dirty="0" smtClean="0"/>
              <a:t>, </a:t>
            </a:r>
            <a:r>
              <a:rPr lang="en-US" sz="2800" dirty="0" err="1" smtClean="0"/>
              <a:t>magno</a:t>
            </a:r>
            <a:r>
              <a:rPr lang="en-US" sz="2800" dirty="0" smtClean="0"/>
              <a:t> </a:t>
            </a:r>
            <a:r>
              <a:rPr lang="en-US" sz="2800" dirty="0" err="1" smtClean="0"/>
              <a:t>inritant</a:t>
            </a:r>
            <a:r>
              <a:rPr lang="en-US" sz="2800" dirty="0" smtClean="0"/>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Overal liggen voedingsmiddelen, die de natuur op alle plaatsen aan allen beschikbaar heeft gesteld; maar als blinden gaan ze hieraan voorbij en doorkruisen ze alle streken, steken ze de zeeën over en, hoewel ze hun honger voor weinig kunnen stillen, wekken ze die op voor veel.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Libet</a:t>
            </a:r>
            <a:r>
              <a:rPr lang="en-US" sz="2800" dirty="0" smtClean="0"/>
              <a:t> </a:t>
            </a:r>
            <a:r>
              <a:rPr lang="en-US" sz="2800" dirty="0" err="1" smtClean="0"/>
              <a:t>dicere</a:t>
            </a:r>
            <a:r>
              <a:rPr lang="en-US" sz="2800" dirty="0" smtClean="0"/>
              <a:t>: </a:t>
            </a:r>
            <a:r>
              <a:rPr lang="en-US" sz="2800" dirty="0" smtClean="0">
                <a:solidFill>
                  <a:srgbClr val="FFFF00"/>
                </a:solidFill>
              </a:rPr>
              <a:t>'Quid </a:t>
            </a:r>
            <a:r>
              <a:rPr lang="en-US" sz="2800" dirty="0" err="1" smtClean="0">
                <a:solidFill>
                  <a:srgbClr val="FFFF00"/>
                </a:solidFill>
              </a:rPr>
              <a:t>deducitis</a:t>
            </a:r>
            <a:r>
              <a:rPr lang="en-US" sz="2800" dirty="0" smtClean="0">
                <a:solidFill>
                  <a:srgbClr val="FFFF00"/>
                </a:solidFill>
              </a:rPr>
              <a:t> naves? Quid </a:t>
            </a:r>
            <a:r>
              <a:rPr lang="en-US" sz="2800" dirty="0" err="1" smtClean="0">
                <a:solidFill>
                  <a:srgbClr val="FFFF00"/>
                </a:solidFill>
              </a:rPr>
              <a:t>manus</a:t>
            </a:r>
            <a:r>
              <a:rPr lang="en-US" sz="2800" dirty="0" smtClean="0">
                <a:solidFill>
                  <a:srgbClr val="FFFF00"/>
                </a:solidFill>
              </a:rPr>
              <a:t> et </a:t>
            </a:r>
            <a:r>
              <a:rPr lang="en-US" sz="2800" dirty="0" err="1" smtClean="0">
                <a:solidFill>
                  <a:srgbClr val="FFFF00"/>
                </a:solidFill>
              </a:rPr>
              <a:t>adversus</a:t>
            </a:r>
            <a:r>
              <a:rPr lang="en-US" sz="2800" dirty="0" smtClean="0">
                <a:solidFill>
                  <a:srgbClr val="FFFF00"/>
                </a:solidFill>
              </a:rPr>
              <a:t> </a:t>
            </a:r>
            <a:r>
              <a:rPr lang="en-US" sz="2800" dirty="0" err="1" smtClean="0">
                <a:solidFill>
                  <a:srgbClr val="FFFF00"/>
                </a:solidFill>
              </a:rPr>
              <a:t>feras</a:t>
            </a:r>
            <a:r>
              <a:rPr lang="en-US" sz="2800" dirty="0" smtClean="0">
                <a:solidFill>
                  <a:srgbClr val="FFFF00"/>
                </a:solidFill>
              </a:rPr>
              <a:t> et </a:t>
            </a:r>
            <a:r>
              <a:rPr lang="en-US" sz="2800" dirty="0" err="1" smtClean="0">
                <a:solidFill>
                  <a:srgbClr val="FFFF00"/>
                </a:solidFill>
              </a:rPr>
              <a:t>adversus</a:t>
            </a:r>
            <a:r>
              <a:rPr lang="en-US" sz="2800" dirty="0" smtClean="0">
                <a:solidFill>
                  <a:srgbClr val="FFFF00"/>
                </a:solidFill>
              </a:rPr>
              <a:t> </a:t>
            </a:r>
            <a:r>
              <a:rPr lang="en-US" sz="2800" dirty="0" err="1" smtClean="0">
                <a:solidFill>
                  <a:srgbClr val="FFFF00"/>
                </a:solidFill>
              </a:rPr>
              <a:t>homines</a:t>
            </a:r>
            <a:r>
              <a:rPr lang="en-US" sz="2800" dirty="0" smtClean="0">
                <a:solidFill>
                  <a:srgbClr val="FFFF00"/>
                </a:solidFill>
              </a:rPr>
              <a:t> </a:t>
            </a:r>
            <a:r>
              <a:rPr lang="en-US" sz="2800" dirty="0" err="1" smtClean="0">
                <a:solidFill>
                  <a:srgbClr val="FFFF00"/>
                </a:solidFill>
              </a:rPr>
              <a:t>armatis</a:t>
            </a:r>
            <a:r>
              <a:rPr lang="en-US" sz="2800" dirty="0" smtClean="0">
                <a:solidFill>
                  <a:srgbClr val="FFFF00"/>
                </a:solidFill>
              </a:rPr>
              <a:t>? Quid </a:t>
            </a:r>
            <a:r>
              <a:rPr lang="en-US" sz="2800" dirty="0" err="1" smtClean="0">
                <a:solidFill>
                  <a:srgbClr val="FFFF00"/>
                </a:solidFill>
              </a:rPr>
              <a:t>tanto</a:t>
            </a:r>
            <a:r>
              <a:rPr lang="en-US" sz="2800" dirty="0" smtClean="0">
                <a:solidFill>
                  <a:srgbClr val="FFFF00"/>
                </a:solidFill>
              </a:rPr>
              <a:t> </a:t>
            </a:r>
            <a:r>
              <a:rPr lang="en-US" sz="2800" dirty="0" err="1" smtClean="0">
                <a:solidFill>
                  <a:srgbClr val="FFFF00"/>
                </a:solidFill>
              </a:rPr>
              <a:t>tumultu</a:t>
            </a:r>
            <a:r>
              <a:rPr lang="en-US" sz="2800" dirty="0" smtClean="0">
                <a:solidFill>
                  <a:srgbClr val="FFFF00"/>
                </a:solidFill>
              </a:rPr>
              <a:t> </a:t>
            </a:r>
            <a:r>
              <a:rPr lang="en-US" sz="2800" dirty="0" err="1" smtClean="0">
                <a:solidFill>
                  <a:srgbClr val="FFFF00"/>
                </a:solidFill>
              </a:rPr>
              <a:t>discurritis</a:t>
            </a:r>
            <a:r>
              <a:rPr lang="en-US" sz="2800" dirty="0" smtClean="0">
                <a:solidFill>
                  <a:srgbClr val="FFFF00"/>
                </a:solidFill>
              </a:rPr>
              <a:t>? Quid </a:t>
            </a:r>
            <a:r>
              <a:rPr lang="en-US" sz="2800" dirty="0" err="1" smtClean="0">
                <a:solidFill>
                  <a:srgbClr val="FFFF00"/>
                </a:solidFill>
              </a:rPr>
              <a:t>opes</a:t>
            </a:r>
            <a:r>
              <a:rPr lang="en-US" sz="2800" dirty="0" smtClean="0">
                <a:solidFill>
                  <a:srgbClr val="FFFF00"/>
                </a:solidFill>
              </a:rPr>
              <a:t> </a:t>
            </a:r>
            <a:r>
              <a:rPr lang="en-US" sz="2800" dirty="0" err="1" smtClean="0">
                <a:solidFill>
                  <a:srgbClr val="FFFF00"/>
                </a:solidFill>
              </a:rPr>
              <a:t>opibus</a:t>
            </a:r>
            <a:r>
              <a:rPr lang="en-US" sz="2800" dirty="0" smtClean="0">
                <a:solidFill>
                  <a:srgbClr val="FFFF00"/>
                </a:solidFill>
              </a:rPr>
              <a:t> </a:t>
            </a:r>
            <a:r>
              <a:rPr lang="en-US" sz="2800" dirty="0" err="1" smtClean="0">
                <a:solidFill>
                  <a:srgbClr val="FFFF00"/>
                </a:solidFill>
              </a:rPr>
              <a:t>adgeritis</a:t>
            </a:r>
            <a:r>
              <a:rPr lang="en-US" sz="2800" dirty="0" smtClean="0">
                <a:solidFill>
                  <a:srgbClr val="FFFF00"/>
                </a:solidFill>
              </a:rPr>
              <a:t>? Non </a:t>
            </a:r>
            <a:r>
              <a:rPr lang="en-US" sz="2800" dirty="0" err="1" smtClean="0">
                <a:solidFill>
                  <a:srgbClr val="FFFF00"/>
                </a:solidFill>
              </a:rPr>
              <a:t>vultis</a:t>
            </a:r>
            <a:r>
              <a:rPr lang="en-US" sz="2800" dirty="0" smtClean="0">
                <a:solidFill>
                  <a:srgbClr val="FFFF00"/>
                </a:solidFill>
              </a:rPr>
              <a:t> </a:t>
            </a:r>
            <a:r>
              <a:rPr lang="en-US" sz="2800" dirty="0" err="1" smtClean="0">
                <a:solidFill>
                  <a:srgbClr val="FFFF00"/>
                </a:solidFill>
              </a:rPr>
              <a:t>cogitare</a:t>
            </a:r>
            <a:r>
              <a:rPr lang="en-US" sz="2800" dirty="0" smtClean="0">
                <a:solidFill>
                  <a:srgbClr val="FFFF00"/>
                </a:solidFill>
              </a:rPr>
              <a:t> quam </a:t>
            </a:r>
            <a:r>
              <a:rPr lang="en-US" sz="2800" dirty="0" err="1" smtClean="0">
                <a:solidFill>
                  <a:srgbClr val="FFFF00"/>
                </a:solidFill>
              </a:rPr>
              <a:t>parva</a:t>
            </a:r>
            <a:r>
              <a:rPr lang="en-US" sz="2800" dirty="0" smtClean="0">
                <a:solidFill>
                  <a:srgbClr val="FFFF00"/>
                </a:solidFill>
              </a:rPr>
              <a:t> </a:t>
            </a:r>
            <a:r>
              <a:rPr lang="en-US" sz="2800" dirty="0" err="1" smtClean="0">
                <a:solidFill>
                  <a:srgbClr val="FFFF00"/>
                </a:solidFill>
              </a:rPr>
              <a:t>vobis</a:t>
            </a:r>
            <a:r>
              <a:rPr lang="en-US" sz="2800" dirty="0" smtClean="0">
                <a:solidFill>
                  <a:srgbClr val="FFFF00"/>
                </a:solidFill>
              </a:rPr>
              <a:t> corpora </a:t>
            </a:r>
            <a:r>
              <a:rPr lang="en-US" sz="2800" dirty="0" err="1" smtClean="0">
                <a:solidFill>
                  <a:srgbClr val="FFFF00"/>
                </a:solidFill>
              </a:rPr>
              <a:t>sint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Ik zou willen zeggen: “Waarom laten jullie schepen uitvaren? Waarom bewapenen jullie je handen tegen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dieren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tegen mensen? Waarom rennen jullie met zo’n grote onrust uiteen? Waarom stapelen jullie rijkdom op rijkdom? Willen jullie niet bedenken, hoe klein (voor) jullie lichamen zijn?</a:t>
            </a:r>
          </a:p>
        </p:txBody>
      </p:sp>
      <p:pic>
        <p:nvPicPr>
          <p:cNvPr id="141314" name="Picture 2" descr="http://astro-phone.com/img/RIJKDOM.jpg"/>
          <p:cNvPicPr>
            <a:picLocks noChangeAspect="1" noChangeArrowheads="1"/>
          </p:cNvPicPr>
          <p:nvPr/>
        </p:nvPicPr>
        <p:blipFill>
          <a:blip r:embed="rId2" cstate="print"/>
          <a:srcRect/>
          <a:stretch>
            <a:fillRect/>
          </a:stretch>
        </p:blipFill>
        <p:spPr bwMode="auto">
          <a:xfrm>
            <a:off x="5868144" y="4365104"/>
            <a:ext cx="2232248" cy="2232248"/>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72464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37</a:t>
            </a:r>
            <a:r>
              <a:rPr lang="nl-NL" sz="4000" dirty="0" smtClean="0"/>
              <a:t>	</a:t>
            </a:r>
            <a:r>
              <a:rPr lang="nl-NL" sz="2800" dirty="0" smtClean="0"/>
              <a:t>Vele retorisch en licht geïrriteerde vragen van Seneca. 	Hij vraagt onder andere: “Waarom stapelen jullie 	rijkdom op rijkdom?” Waarom is dit uit de mond van 	Seneca een opvallende opmerking?</a:t>
            </a:r>
            <a:endParaRPr lang="nl-NL" dirty="0" smtClean="0"/>
          </a:p>
          <a:p>
            <a:r>
              <a:rPr lang="nl-NL" dirty="0" smtClean="0"/>
              <a:t>	</a:t>
            </a:r>
            <a:r>
              <a:rPr lang="nl-NL" sz="2800" dirty="0" smtClean="0">
                <a:solidFill>
                  <a:srgbClr val="00B050"/>
                </a:solidFill>
              </a:rPr>
              <a:t>A. het is op zich een prima retorische vraag en daar 		ging het even om</a:t>
            </a:r>
          </a:p>
          <a:p>
            <a:r>
              <a:rPr lang="nl-NL" sz="2800" dirty="0">
                <a:solidFill>
                  <a:srgbClr val="00B050"/>
                </a:solidFill>
              </a:rPr>
              <a:t>	</a:t>
            </a:r>
            <a:r>
              <a:rPr lang="nl-NL" sz="2800" dirty="0" smtClean="0">
                <a:solidFill>
                  <a:srgbClr val="00B050"/>
                </a:solidFill>
              </a:rPr>
              <a:t>B. hij vraagt het wel, maar hij weet het antwoord zelf 		wel, namelijk: om steeds rijker te worden</a:t>
            </a:r>
          </a:p>
          <a:p>
            <a:r>
              <a:rPr lang="nl-NL" sz="2800" dirty="0">
                <a:solidFill>
                  <a:srgbClr val="00B050"/>
                </a:solidFill>
              </a:rPr>
              <a:t>	</a:t>
            </a:r>
            <a:r>
              <a:rPr lang="nl-NL" sz="2800" dirty="0" smtClean="0">
                <a:solidFill>
                  <a:srgbClr val="00B050"/>
                </a:solidFill>
              </a:rPr>
              <a:t>C. kijk, hij zegt dat wel, maar hij meent het natuurlijk 		niet zo</a:t>
            </a:r>
          </a:p>
          <a:p>
            <a:r>
              <a:rPr lang="nl-NL" sz="2800" dirty="0">
                <a:solidFill>
                  <a:srgbClr val="00B050"/>
                </a:solidFill>
              </a:rPr>
              <a:t>	</a:t>
            </a:r>
            <a:r>
              <a:rPr lang="nl-NL" sz="2800" dirty="0" smtClean="0">
                <a:solidFill>
                  <a:srgbClr val="00B050"/>
                </a:solidFill>
              </a:rPr>
              <a:t>D. nou, hij was zelf hartstikke rijk. Dit klinkt toch als 		kritiek op de rijken, op zichzelf dus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109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err="1" smtClean="0">
                <a:solidFill>
                  <a:srgbClr val="FFFF00"/>
                </a:solidFill>
              </a:rPr>
              <a:t>Nonne</a:t>
            </a:r>
            <a:r>
              <a:rPr lang="en-US" sz="2800" dirty="0" smtClean="0">
                <a:solidFill>
                  <a:srgbClr val="FFFF00"/>
                </a:solidFill>
              </a:rPr>
              <a:t> furor et </a:t>
            </a:r>
            <a:r>
              <a:rPr lang="en-US" sz="2800" dirty="0" err="1" smtClean="0">
                <a:solidFill>
                  <a:srgbClr val="FFFF00"/>
                </a:solidFill>
              </a:rPr>
              <a:t>ultimus</a:t>
            </a:r>
            <a:r>
              <a:rPr lang="en-US" sz="2800" dirty="0" smtClean="0">
                <a:solidFill>
                  <a:srgbClr val="FFFF00"/>
                </a:solidFill>
              </a:rPr>
              <a:t> </a:t>
            </a:r>
            <a:r>
              <a:rPr lang="en-US" sz="2800" dirty="0" err="1" smtClean="0">
                <a:solidFill>
                  <a:srgbClr val="FFFF00"/>
                </a:solidFill>
              </a:rPr>
              <a:t>mentium</a:t>
            </a:r>
            <a:r>
              <a:rPr lang="en-US" sz="2800" dirty="0" smtClean="0">
                <a:solidFill>
                  <a:srgbClr val="FFFF00"/>
                </a:solidFill>
              </a:rPr>
              <a:t> error </a:t>
            </a:r>
            <a:r>
              <a:rPr lang="en-US" sz="2800" dirty="0" err="1" smtClean="0">
                <a:solidFill>
                  <a:srgbClr val="FFFF00"/>
                </a:solidFill>
              </a:rPr>
              <a:t>est</a:t>
            </a:r>
            <a:r>
              <a:rPr lang="en-US" sz="2800" dirty="0" smtClean="0">
                <a:solidFill>
                  <a:srgbClr val="FFFF00"/>
                </a:solidFill>
              </a:rPr>
              <a:t>, cum tam </a:t>
            </a:r>
            <a:r>
              <a:rPr lang="en-US" sz="2800" dirty="0" err="1" smtClean="0">
                <a:solidFill>
                  <a:srgbClr val="FFFF00"/>
                </a:solidFill>
              </a:rPr>
              <a:t>exiguum</a:t>
            </a:r>
            <a:r>
              <a:rPr lang="en-US" sz="2800" dirty="0" smtClean="0">
                <a:solidFill>
                  <a:srgbClr val="FFFF00"/>
                </a:solidFill>
              </a:rPr>
              <a:t> </a:t>
            </a:r>
            <a:r>
              <a:rPr lang="en-US" sz="2800" dirty="0" err="1" smtClean="0">
                <a:solidFill>
                  <a:srgbClr val="FFFF00"/>
                </a:solidFill>
              </a:rPr>
              <a:t>capias</a:t>
            </a:r>
            <a:r>
              <a:rPr lang="en-US" sz="2800" dirty="0" smtClean="0">
                <a:solidFill>
                  <a:srgbClr val="FFFF00"/>
                </a:solidFill>
              </a:rPr>
              <a:t>, </a:t>
            </a:r>
            <a:r>
              <a:rPr lang="en-US" sz="2800" dirty="0" err="1" smtClean="0">
                <a:solidFill>
                  <a:srgbClr val="FFFF00"/>
                </a:solidFill>
              </a:rPr>
              <a:t>cupere</a:t>
            </a:r>
            <a:r>
              <a:rPr lang="en-US" sz="2800" dirty="0" smtClean="0">
                <a:solidFill>
                  <a:srgbClr val="FFFF00"/>
                </a:solidFill>
              </a:rPr>
              <a:t> </a:t>
            </a:r>
            <a:r>
              <a:rPr lang="en-US" sz="2800" dirty="0" err="1" smtClean="0">
                <a:solidFill>
                  <a:srgbClr val="FFFF00"/>
                </a:solidFill>
              </a:rPr>
              <a:t>multum</a:t>
            </a:r>
            <a:r>
              <a:rPr lang="en-US" sz="2800" dirty="0" smtClean="0">
                <a:solidFill>
                  <a:srgbClr val="FFFF00"/>
                </a:solidFill>
              </a:rPr>
              <a:t>? Licet </a:t>
            </a:r>
            <a:r>
              <a:rPr lang="en-US" sz="2800" dirty="0" err="1" smtClean="0">
                <a:solidFill>
                  <a:srgbClr val="FFFF00"/>
                </a:solidFill>
              </a:rPr>
              <a:t>itaque</a:t>
            </a:r>
            <a:r>
              <a:rPr lang="en-US" sz="2800" dirty="0" smtClean="0">
                <a:solidFill>
                  <a:srgbClr val="FFFF00"/>
                </a:solidFill>
              </a:rPr>
              <a:t> </a:t>
            </a:r>
            <a:r>
              <a:rPr lang="en-US" sz="2800" dirty="0" err="1" smtClean="0">
                <a:solidFill>
                  <a:srgbClr val="FFFF00"/>
                </a:solidFill>
              </a:rPr>
              <a:t>augeatis</a:t>
            </a:r>
            <a:r>
              <a:rPr lang="en-US" sz="2800" dirty="0" smtClean="0">
                <a:solidFill>
                  <a:srgbClr val="FFFF00"/>
                </a:solidFill>
              </a:rPr>
              <a:t> census, </a:t>
            </a:r>
            <a:r>
              <a:rPr lang="en-US" sz="2800" dirty="0" err="1" smtClean="0">
                <a:solidFill>
                  <a:srgbClr val="FFFF00"/>
                </a:solidFill>
              </a:rPr>
              <a:t>promoveatis</a:t>
            </a:r>
            <a:r>
              <a:rPr lang="en-US" sz="2800" dirty="0" smtClean="0">
                <a:solidFill>
                  <a:srgbClr val="FFFF00"/>
                </a:solidFill>
              </a:rPr>
              <a:t> fines, </a:t>
            </a:r>
            <a:r>
              <a:rPr lang="en-US" sz="2800" dirty="0" err="1" smtClean="0">
                <a:solidFill>
                  <a:srgbClr val="FFFF00"/>
                </a:solidFill>
              </a:rPr>
              <a:t>numquam</a:t>
            </a:r>
            <a:r>
              <a:rPr lang="en-US" sz="2800" dirty="0" smtClean="0">
                <a:solidFill>
                  <a:srgbClr val="FFFF00"/>
                </a:solidFill>
              </a:rPr>
              <a:t> </a:t>
            </a:r>
            <a:r>
              <a:rPr lang="en-US" sz="2800" dirty="0" err="1" smtClean="0">
                <a:solidFill>
                  <a:srgbClr val="FFFF00"/>
                </a:solidFill>
              </a:rPr>
              <a:t>tamen</a:t>
            </a:r>
            <a:r>
              <a:rPr lang="en-US" sz="2800" dirty="0" smtClean="0">
                <a:solidFill>
                  <a:srgbClr val="FFFF00"/>
                </a:solidFill>
              </a:rPr>
              <a:t> corpora </a:t>
            </a:r>
            <a:r>
              <a:rPr lang="en-US" sz="2800" dirty="0" err="1" smtClean="0">
                <a:solidFill>
                  <a:srgbClr val="FFFF00"/>
                </a:solidFill>
              </a:rPr>
              <a:t>vestra</a:t>
            </a:r>
            <a:r>
              <a:rPr lang="en-US" sz="2800" dirty="0" smtClean="0">
                <a:solidFill>
                  <a:srgbClr val="FFFF00"/>
                </a:solidFill>
              </a:rPr>
              <a:t> </a:t>
            </a:r>
            <a:r>
              <a:rPr lang="en-US" sz="2800" dirty="0" err="1" smtClean="0">
                <a:solidFill>
                  <a:srgbClr val="FFFF00"/>
                </a:solidFill>
              </a:rPr>
              <a:t>laxabitis</a:t>
            </a:r>
            <a:r>
              <a:rPr lang="en-US" sz="2800" dirty="0" smtClean="0">
                <a:solidFill>
                  <a:srgbClr val="FFFF00"/>
                </a:solidFill>
              </a:rPr>
              <a:t>. Cum </a:t>
            </a:r>
            <a:r>
              <a:rPr lang="en-US" sz="2800" dirty="0" err="1" smtClean="0">
                <a:solidFill>
                  <a:srgbClr val="FFFF00"/>
                </a:solidFill>
              </a:rPr>
              <a:t>bene</a:t>
            </a:r>
            <a:r>
              <a:rPr lang="en-US" sz="2800" dirty="0" smtClean="0">
                <a:solidFill>
                  <a:srgbClr val="FFFF00"/>
                </a:solidFill>
              </a:rPr>
              <a:t> </a:t>
            </a:r>
            <a:r>
              <a:rPr lang="en-US" sz="2800" dirty="0" err="1" smtClean="0">
                <a:solidFill>
                  <a:srgbClr val="FFFF00"/>
                </a:solidFill>
              </a:rPr>
              <a:t>cesserit</a:t>
            </a:r>
            <a:r>
              <a:rPr lang="en-US" sz="2800" dirty="0" smtClean="0">
                <a:solidFill>
                  <a:srgbClr val="FFFF00"/>
                </a:solidFill>
              </a:rPr>
              <a:t> </a:t>
            </a:r>
            <a:r>
              <a:rPr lang="en-US" sz="2800" dirty="0" err="1" smtClean="0">
                <a:solidFill>
                  <a:srgbClr val="FFFF00"/>
                </a:solidFill>
              </a:rPr>
              <a:t>negotiatio</a:t>
            </a:r>
            <a:r>
              <a:rPr lang="en-US" sz="2800" dirty="0" smtClean="0">
                <a:solidFill>
                  <a:srgbClr val="FFFF00"/>
                </a:solidFill>
              </a:rPr>
              <a:t>, </a:t>
            </a:r>
            <a:r>
              <a:rPr lang="en-US" sz="2800" dirty="0" err="1" smtClean="0">
                <a:solidFill>
                  <a:srgbClr val="FFFF00"/>
                </a:solidFill>
              </a:rPr>
              <a:t>multum</a:t>
            </a:r>
            <a:r>
              <a:rPr lang="en-US" sz="2800" dirty="0" smtClean="0">
                <a:solidFill>
                  <a:srgbClr val="FFFF00"/>
                </a:solidFill>
              </a:rPr>
              <a:t> militia </a:t>
            </a:r>
            <a:r>
              <a:rPr lang="en-US" sz="2800" dirty="0" err="1" smtClean="0">
                <a:solidFill>
                  <a:srgbClr val="FFFF00"/>
                </a:solidFill>
              </a:rPr>
              <a:t>rettulerit</a:t>
            </a:r>
            <a:r>
              <a:rPr lang="en-US" sz="2800" dirty="0" smtClean="0">
                <a:solidFill>
                  <a:srgbClr val="FFFF00"/>
                </a:solidFill>
              </a:rPr>
              <a:t>, cum </a:t>
            </a:r>
            <a:r>
              <a:rPr lang="en-US" sz="2800" dirty="0" err="1" smtClean="0">
                <a:solidFill>
                  <a:srgbClr val="FFFF00"/>
                </a:solidFill>
              </a:rPr>
              <a:t>indagati</a:t>
            </a:r>
            <a:r>
              <a:rPr lang="en-US" sz="2800" dirty="0" smtClean="0">
                <a:solidFill>
                  <a:srgbClr val="FFFF00"/>
                </a:solidFill>
              </a:rPr>
              <a:t> </a:t>
            </a:r>
            <a:r>
              <a:rPr lang="en-US" sz="2800" dirty="0" err="1" smtClean="0">
                <a:solidFill>
                  <a:srgbClr val="FFFF00"/>
                </a:solidFill>
              </a:rPr>
              <a:t>undique</a:t>
            </a:r>
            <a:r>
              <a:rPr lang="en-US" sz="2800" dirty="0" smtClean="0">
                <a:solidFill>
                  <a:srgbClr val="FFFF00"/>
                </a:solidFill>
              </a:rPr>
              <a:t> </a:t>
            </a:r>
            <a:r>
              <a:rPr lang="en-US" sz="2800" dirty="0" err="1" smtClean="0">
                <a:solidFill>
                  <a:srgbClr val="FFFF00"/>
                </a:solidFill>
              </a:rPr>
              <a:t>cibi</a:t>
            </a:r>
            <a:r>
              <a:rPr lang="en-US" sz="2800" dirty="0" smtClean="0">
                <a:solidFill>
                  <a:srgbClr val="FFFF00"/>
                </a:solidFill>
              </a:rPr>
              <a:t> </a:t>
            </a:r>
            <a:r>
              <a:rPr lang="en-US" sz="2800" dirty="0" err="1" smtClean="0">
                <a:solidFill>
                  <a:srgbClr val="FFFF00"/>
                </a:solidFill>
              </a:rPr>
              <a:t>coierint</a:t>
            </a:r>
            <a:r>
              <a:rPr lang="en-US" sz="2800" dirty="0" smtClean="0">
                <a:solidFill>
                  <a:srgbClr val="FFFF00"/>
                </a:solidFill>
              </a:rPr>
              <a:t>, non </a:t>
            </a:r>
            <a:r>
              <a:rPr lang="en-US" sz="2800" dirty="0" err="1" smtClean="0">
                <a:solidFill>
                  <a:srgbClr val="FFFF00"/>
                </a:solidFill>
              </a:rPr>
              <a:t>habebitis</a:t>
            </a:r>
            <a:r>
              <a:rPr lang="en-US" sz="2800" dirty="0" smtClean="0">
                <a:solidFill>
                  <a:srgbClr val="FFFF00"/>
                </a:solidFill>
              </a:rPr>
              <a:t> </a:t>
            </a:r>
            <a:r>
              <a:rPr lang="en-US" sz="2800" dirty="0" err="1" smtClean="0">
                <a:solidFill>
                  <a:srgbClr val="FFFF00"/>
                </a:solidFill>
              </a:rPr>
              <a:t>ubi</a:t>
            </a:r>
            <a:r>
              <a:rPr lang="en-US" sz="2800" dirty="0" smtClean="0">
                <a:solidFill>
                  <a:srgbClr val="FFFF00"/>
                </a:solidFill>
              </a:rPr>
              <a:t> </a:t>
            </a:r>
            <a:r>
              <a:rPr lang="en-US" sz="2800" dirty="0" err="1" smtClean="0">
                <a:solidFill>
                  <a:srgbClr val="FFFF00"/>
                </a:solidFill>
              </a:rPr>
              <a:t>istos</a:t>
            </a:r>
            <a:r>
              <a:rPr lang="en-US" sz="2800" dirty="0" smtClean="0">
                <a:solidFill>
                  <a:srgbClr val="FFFF00"/>
                </a:solidFill>
              </a:rPr>
              <a:t> apparatus </a:t>
            </a:r>
            <a:r>
              <a:rPr lang="en-US" sz="2800" dirty="0" err="1" smtClean="0">
                <a:solidFill>
                  <a:srgbClr val="FFFF00"/>
                </a:solidFill>
              </a:rPr>
              <a:t>vestros</a:t>
            </a:r>
            <a:r>
              <a:rPr lang="en-US" sz="2800" dirty="0" smtClean="0">
                <a:solidFill>
                  <a:srgbClr val="FFFF00"/>
                </a:solidFill>
              </a:rPr>
              <a:t> </a:t>
            </a:r>
            <a:r>
              <a:rPr lang="en-US" sz="2800" dirty="0" err="1" smtClean="0">
                <a:solidFill>
                  <a:srgbClr val="FFFF00"/>
                </a:solidFill>
              </a:rPr>
              <a:t>conlocetis</a:t>
            </a:r>
            <a:r>
              <a:rPr lang="en-US" sz="2800" dirty="0" smtClean="0">
                <a:solidFill>
                  <a:srgbClr val="FFFF00"/>
                </a:solidFill>
              </a:rPr>
              <a:t>.</a:t>
            </a:r>
          </a:p>
          <a:p>
            <a:endParaRPr lang="en-US" sz="2800" dirty="0" smtClean="0">
              <a:solidFill>
                <a:srgbClr val="FF00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Is het niet waanzin en het toppunt van verdwazing om, wanneer je zo weinig kunt bevatten, veel te willen? Dus ook al vergroten jullie je vermogen, breiden jullie je gebied/grenzen uit, toch zullen jullie nooit je lichamen verruimen. Wanneer de handel goed is gegaan, de militaire dienst veel opgeleverd heeft, wanneer van alle kanten opgezocht voedsel bijeen is gekomen, zullen jullie niets hebben waar jullie die weelde van jullie kunnen bergen.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11</a:t>
            </a:fld>
            <a:endParaRPr lang="nl-NL"/>
          </a:p>
        </p:txBody>
      </p:sp>
      <p:sp>
        <p:nvSpPr>
          <p:cNvPr id="6" name="Rechthoek 5"/>
          <p:cNvSpPr/>
          <p:nvPr/>
        </p:nvSpPr>
        <p:spPr>
          <a:xfrm>
            <a:off x="179512" y="188639"/>
            <a:ext cx="8784976" cy="3447098"/>
          </a:xfrm>
          <a:prstGeom prst="rect">
            <a:avLst/>
          </a:prstGeom>
        </p:spPr>
        <p:txBody>
          <a:bodyPr wrap="square">
            <a:spAutoFit/>
          </a:bodyPr>
          <a:lstStyle/>
          <a:p>
            <a:pPr>
              <a:spcBef>
                <a:spcPts val="600"/>
              </a:spcBef>
              <a:spcAft>
                <a:spcPts val="600"/>
              </a:spcAft>
            </a:pPr>
            <a:r>
              <a:rPr lang="en-US" sz="2800" dirty="0" err="1" smtClean="0">
                <a:solidFill>
                  <a:schemeClr val="bg2">
                    <a:lumMod val="60000"/>
                    <a:lumOff val="40000"/>
                  </a:schemeClr>
                </a:solidFill>
              </a:rPr>
              <a:t>Kenmerkende</a:t>
            </a:r>
            <a:r>
              <a:rPr lang="en-US" sz="2800" dirty="0" smtClean="0">
                <a:solidFill>
                  <a:schemeClr val="bg2">
                    <a:lumMod val="60000"/>
                    <a:lumOff val="40000"/>
                  </a:schemeClr>
                </a:solidFill>
              </a:rPr>
              <a:t> </a:t>
            </a:r>
            <a:r>
              <a:rPr lang="en-US" sz="2800" dirty="0" err="1" smtClean="0">
                <a:solidFill>
                  <a:schemeClr val="bg2">
                    <a:lumMod val="60000"/>
                    <a:lumOff val="40000"/>
                  </a:schemeClr>
                </a:solidFill>
              </a:rPr>
              <a:t>dingen</a:t>
            </a:r>
            <a:r>
              <a:rPr lang="en-US" sz="2800" dirty="0" smtClean="0">
                <a:solidFill>
                  <a:schemeClr val="bg2">
                    <a:lumMod val="60000"/>
                    <a:lumOff val="40000"/>
                  </a:schemeClr>
                </a:solidFill>
              </a:rPr>
              <a:t> in de </a:t>
            </a:r>
            <a:r>
              <a:rPr lang="en-US" sz="2800" dirty="0" err="1" smtClean="0">
                <a:solidFill>
                  <a:schemeClr val="bg2">
                    <a:lumMod val="60000"/>
                    <a:lumOff val="40000"/>
                  </a:schemeClr>
                </a:solidFill>
              </a:rPr>
              <a:t>teksten</a:t>
            </a:r>
            <a:r>
              <a:rPr lang="en-US" sz="2800" dirty="0" smtClean="0">
                <a:solidFill>
                  <a:schemeClr val="bg2">
                    <a:lumMod val="60000"/>
                    <a:lumOff val="40000"/>
                  </a:schemeClr>
                </a:solidFill>
              </a:rPr>
              <a:t> van Seneca</a:t>
            </a:r>
            <a:endParaRPr lang="en-US" sz="2800" dirty="0" smtClean="0">
              <a:solidFill>
                <a:schemeClr val="bg2">
                  <a:lumMod val="60000"/>
                  <a:lumOff val="40000"/>
                </a:schemeClr>
              </a:solidFill>
              <a:cs typeface="Times New Roman" pitchFamily="18" charset="0"/>
            </a:endParaRPr>
          </a:p>
          <a:p>
            <a:pPr>
              <a:spcBef>
                <a:spcPts val="600"/>
              </a:spcBef>
              <a:spcAft>
                <a:spcPts val="600"/>
              </a:spcAft>
              <a:buFont typeface="Wingdings" pitchFamily="2" charset="2"/>
              <a:buChar char="§"/>
            </a:pPr>
            <a:r>
              <a:rPr lang="en-US" sz="2800" dirty="0" smtClean="0">
                <a:cs typeface="Times New Roman" pitchFamily="18" charset="0"/>
              </a:rPr>
              <a:t>	</a:t>
            </a:r>
            <a:r>
              <a:rPr lang="en-US" sz="2800" dirty="0" err="1" smtClean="0">
                <a:solidFill>
                  <a:schemeClr val="accent6">
                    <a:lumMod val="75000"/>
                  </a:schemeClr>
                </a:solidFill>
                <a:cs typeface="Times New Roman" pitchFamily="18" charset="0"/>
              </a:rPr>
              <a:t>imperatief</a:t>
            </a:r>
            <a:r>
              <a:rPr lang="en-US" sz="2800" dirty="0" smtClean="0">
                <a:solidFill>
                  <a:schemeClr val="accent6">
                    <a:lumMod val="75000"/>
                  </a:schemeClr>
                </a:solidFill>
                <a:cs typeface="Times New Roman" pitchFamily="18" charset="0"/>
              </a:rPr>
              <a:t> </a:t>
            </a:r>
            <a:r>
              <a:rPr lang="en-US" sz="2800" dirty="0" err="1" smtClean="0">
                <a:solidFill>
                  <a:schemeClr val="accent6">
                    <a:lumMod val="75000"/>
                  </a:schemeClr>
                </a:solidFill>
                <a:cs typeface="Times New Roman" pitchFamily="18" charset="0"/>
              </a:rPr>
              <a:t>taalgebruik</a:t>
            </a:r>
            <a:endParaRPr lang="en-US" sz="2800" dirty="0" smtClean="0">
              <a:solidFill>
                <a:schemeClr val="accent6">
                  <a:lumMod val="75000"/>
                </a:schemeClr>
              </a:solidFill>
            </a:endParaRPr>
          </a:p>
          <a:p>
            <a:pPr lvl="2">
              <a:spcBef>
                <a:spcPts val="600"/>
              </a:spcBef>
              <a:spcAft>
                <a:spcPts val="600"/>
              </a:spcAft>
              <a:buFont typeface="Courier New" pitchFamily="49" charset="0"/>
              <a:buChar char="o"/>
            </a:pPr>
            <a:r>
              <a:rPr lang="en-US" sz="2800" dirty="0" smtClean="0">
                <a:cs typeface="Times New Roman" pitchFamily="18" charset="0"/>
              </a:rPr>
              <a:t> </a:t>
            </a:r>
            <a:r>
              <a:rPr lang="en-US" sz="2800" dirty="0" err="1" smtClean="0">
                <a:cs typeface="Times New Roman" pitchFamily="18" charset="0"/>
              </a:rPr>
              <a:t>imperativus</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coniunctivus </a:t>
            </a:r>
            <a:r>
              <a:rPr lang="en-US" sz="2800" dirty="0" err="1" smtClean="0">
                <a:cs typeface="Times New Roman" pitchFamily="18" charset="0"/>
              </a:rPr>
              <a:t>adhortativus</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a:t>
            </a:r>
            <a:r>
              <a:rPr lang="en-US" sz="2800" dirty="0" err="1" smtClean="0">
                <a:cs typeface="Times New Roman" pitchFamily="18" charset="0"/>
              </a:rPr>
              <a:t>gerundivumconstructies</a:t>
            </a:r>
            <a:r>
              <a:rPr lang="en-US" sz="2800" dirty="0" smtClean="0">
                <a:cs typeface="Times New Roman" pitchFamily="18" charset="0"/>
              </a:rPr>
              <a:t> (met </a:t>
            </a:r>
            <a:r>
              <a:rPr lang="en-US" sz="2800" dirty="0" err="1" smtClean="0">
                <a:cs typeface="Times New Roman" pitchFamily="18" charset="0"/>
              </a:rPr>
              <a:t>esse</a:t>
            </a:r>
            <a:r>
              <a:rPr lang="en-US" sz="2800" dirty="0" smtClean="0">
                <a:cs typeface="Times New Roman" pitchFamily="18" charset="0"/>
              </a:rPr>
              <a:t>&gt;</a:t>
            </a:r>
            <a:r>
              <a:rPr lang="en-US" sz="2800" dirty="0" err="1" smtClean="0">
                <a:cs typeface="Times New Roman" pitchFamily="18" charset="0"/>
              </a:rPr>
              <a:t>verplichting</a:t>
            </a:r>
            <a:r>
              <a:rPr lang="en-US" sz="2800" dirty="0" smtClean="0">
                <a:cs typeface="Times New Roman" pitchFamily="18" charset="0"/>
              </a:rPr>
              <a:t>)</a:t>
            </a:r>
          </a:p>
          <a:p>
            <a:pPr lvl="2">
              <a:spcBef>
                <a:spcPts val="600"/>
              </a:spcBef>
              <a:spcAft>
                <a:spcPts val="600"/>
              </a:spcAft>
              <a:buFont typeface="Courier New" pitchFamily="49" charset="0"/>
              <a:buChar char="o"/>
            </a:pPr>
            <a:r>
              <a:rPr lang="en-US" sz="2800" dirty="0" smtClean="0">
                <a:cs typeface="Times New Roman" pitchFamily="18" charset="0"/>
              </a:rPr>
              <a:t> </a:t>
            </a:r>
            <a:r>
              <a:rPr lang="en-US" sz="2800" dirty="0" err="1" smtClean="0">
                <a:cs typeface="Times New Roman" pitchFamily="18" charset="0"/>
              </a:rPr>
              <a:t>omschrijvingen</a:t>
            </a:r>
            <a:r>
              <a:rPr lang="en-US" sz="2800" dirty="0" smtClean="0">
                <a:cs typeface="Times New Roman" pitchFamily="18" charset="0"/>
              </a:rPr>
              <a:t> met </a:t>
            </a:r>
            <a:r>
              <a:rPr lang="en-US" sz="2800" dirty="0" err="1" smtClean="0">
                <a:cs typeface="Times New Roman" pitchFamily="18" charset="0"/>
              </a:rPr>
              <a:t>oportet</a:t>
            </a:r>
            <a:r>
              <a:rPr lang="en-US" sz="2800" dirty="0" smtClean="0">
                <a:cs typeface="Times New Roman" pitchFamily="18" charset="0"/>
              </a:rPr>
              <a:t>, </a:t>
            </a:r>
            <a:r>
              <a:rPr lang="en-US" sz="2800" dirty="0" err="1" smtClean="0">
                <a:cs typeface="Times New Roman" pitchFamily="18" charset="0"/>
              </a:rPr>
              <a:t>necesse</a:t>
            </a:r>
            <a:r>
              <a:rPr lang="en-US" sz="2800" dirty="0" smtClean="0">
                <a:cs typeface="Times New Roman" pitchFamily="18" charset="0"/>
              </a:rPr>
              <a:t> </a:t>
            </a:r>
            <a:r>
              <a:rPr lang="en-US" sz="2800" dirty="0" err="1" smtClean="0">
                <a:cs typeface="Times New Roman" pitchFamily="18" charset="0"/>
              </a:rPr>
              <a:t>est</a:t>
            </a:r>
            <a:r>
              <a:rPr lang="en-US" sz="2800" dirty="0" smtClean="0">
                <a:cs typeface="Times New Roman" pitchFamily="18" charset="0"/>
              </a:rPr>
              <a:t>, </a:t>
            </a:r>
            <a:r>
              <a:rPr lang="en-US" sz="2800" dirty="0" err="1" smtClean="0">
                <a:cs typeface="Times New Roman" pitchFamily="18" charset="0"/>
              </a:rPr>
              <a:t>debere</a:t>
            </a:r>
            <a:endParaRPr 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38</a:t>
            </a:r>
            <a:r>
              <a:rPr lang="nl-NL" sz="4000" dirty="0" smtClean="0"/>
              <a:t>	</a:t>
            </a:r>
            <a:r>
              <a:rPr lang="nl-NL" sz="2800" dirty="0" smtClean="0"/>
              <a:t>Seneca heeft een geweldig argument tegen het 	graaien en zich volvreten door mensen die hun 	verstand kennelijk niet gebruiken. Welk argument?</a:t>
            </a:r>
          </a:p>
          <a:p>
            <a:r>
              <a:rPr lang="nl-NL" dirty="0" smtClean="0"/>
              <a:t>	</a:t>
            </a:r>
            <a:r>
              <a:rPr lang="nl-NL" sz="2800" dirty="0" smtClean="0">
                <a:solidFill>
                  <a:srgbClr val="00B050"/>
                </a:solidFill>
              </a:rPr>
              <a:t>A. veel eten is slecht voor je gezondheid, knurft</a:t>
            </a:r>
          </a:p>
          <a:p>
            <a:r>
              <a:rPr lang="nl-NL" sz="2800" dirty="0">
                <a:solidFill>
                  <a:srgbClr val="00B050"/>
                </a:solidFill>
              </a:rPr>
              <a:t>	</a:t>
            </a:r>
            <a:r>
              <a:rPr lang="nl-NL" sz="2800" dirty="0" smtClean="0">
                <a:solidFill>
                  <a:srgbClr val="00B050"/>
                </a:solidFill>
              </a:rPr>
              <a:t>B. je bent niet echt verantwoord bezig, hoor!</a:t>
            </a:r>
          </a:p>
          <a:p>
            <a:r>
              <a:rPr lang="nl-NL" sz="2800" dirty="0">
                <a:solidFill>
                  <a:srgbClr val="00B050"/>
                </a:solidFill>
              </a:rPr>
              <a:t>	</a:t>
            </a:r>
            <a:r>
              <a:rPr lang="nl-NL" sz="2800" dirty="0" smtClean="0">
                <a:solidFill>
                  <a:srgbClr val="00B050"/>
                </a:solidFill>
              </a:rPr>
              <a:t>C. waar laat je het allemaal, oelewapper?</a:t>
            </a:r>
          </a:p>
          <a:p>
            <a:r>
              <a:rPr lang="nl-NL" sz="2800" dirty="0">
                <a:solidFill>
                  <a:srgbClr val="00B050"/>
                </a:solidFill>
              </a:rPr>
              <a:t>	</a:t>
            </a:r>
            <a:r>
              <a:rPr lang="nl-NL" sz="2800" dirty="0" smtClean="0">
                <a:solidFill>
                  <a:srgbClr val="00B050"/>
                </a:solidFill>
              </a:rPr>
              <a:t>D. heb je echt zo’n honger?</a:t>
            </a:r>
          </a:p>
        </p:txBody>
      </p:sp>
      <p:pic>
        <p:nvPicPr>
          <p:cNvPr id="120834" name="Picture 2" descr="http://i.marktplaats.com/00/s/NTg3WDkwOA==/$(KGrHqR,!oIFD8m3td8PBREKl,w5sg~~60_84.JPG"/>
          <p:cNvPicPr>
            <a:picLocks noChangeAspect="1" noChangeArrowheads="1"/>
          </p:cNvPicPr>
          <p:nvPr/>
        </p:nvPicPr>
        <p:blipFill>
          <a:blip r:embed="rId2" cstate="print"/>
          <a:srcRect l="3036" t="41210" r="3795" b="5887"/>
          <a:stretch>
            <a:fillRect/>
          </a:stretch>
        </p:blipFill>
        <p:spPr bwMode="auto">
          <a:xfrm>
            <a:off x="2483768" y="4365104"/>
            <a:ext cx="4419495" cy="1617491"/>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78532"/>
          </a:xfrm>
          <a:prstGeom prst="rect">
            <a:avLst/>
          </a:prstGeom>
          <a:noFill/>
        </p:spPr>
        <p:txBody>
          <a:bodyPr wrap="square" rtlCol="0">
            <a:spAutoFit/>
          </a:bodyPr>
          <a:lstStyle/>
          <a:p>
            <a:r>
              <a:rPr lang="en-US" sz="2800" dirty="0" smtClean="0">
                <a:solidFill>
                  <a:srgbClr val="FFFF00"/>
                </a:solidFill>
              </a:rPr>
              <a:t>Quid tam </a:t>
            </a:r>
            <a:r>
              <a:rPr lang="en-US" sz="2800" dirty="0" err="1" smtClean="0">
                <a:solidFill>
                  <a:srgbClr val="FFFF00"/>
                </a:solidFill>
              </a:rPr>
              <a:t>multa</a:t>
            </a:r>
            <a:r>
              <a:rPr lang="en-US" sz="2800" dirty="0" smtClean="0">
                <a:solidFill>
                  <a:srgbClr val="FFFF00"/>
                </a:solidFill>
              </a:rPr>
              <a:t> </a:t>
            </a:r>
            <a:r>
              <a:rPr lang="en-US" sz="2800" dirty="0" err="1" smtClean="0">
                <a:solidFill>
                  <a:srgbClr val="FFFF00"/>
                </a:solidFill>
              </a:rPr>
              <a:t>conquiritis</a:t>
            </a:r>
            <a:r>
              <a:rPr lang="en-US" sz="2800" dirty="0" smtClean="0">
                <a:solidFill>
                  <a:srgbClr val="FFFF00"/>
                </a:solidFill>
              </a:rPr>
              <a:t>? Scilicet </a:t>
            </a:r>
            <a:r>
              <a:rPr lang="en-US" sz="2800" dirty="0" err="1" smtClean="0">
                <a:solidFill>
                  <a:srgbClr val="FFFF00"/>
                </a:solidFill>
              </a:rPr>
              <a:t>maiores</a:t>
            </a:r>
            <a:r>
              <a:rPr lang="en-US" sz="2800" dirty="0" smtClean="0">
                <a:solidFill>
                  <a:srgbClr val="FFFF00"/>
                </a:solidFill>
              </a:rPr>
              <a:t> </a:t>
            </a:r>
            <a:r>
              <a:rPr lang="en-US" sz="2800" dirty="0" err="1" smtClean="0">
                <a:solidFill>
                  <a:srgbClr val="FFFF00"/>
                </a:solidFill>
              </a:rPr>
              <a:t>nostri</a:t>
            </a:r>
            <a:r>
              <a:rPr lang="en-US" sz="2800" dirty="0" smtClean="0">
                <a:solidFill>
                  <a:srgbClr val="FFFF00"/>
                </a:solidFill>
              </a:rPr>
              <a:t>, quorum </a:t>
            </a:r>
            <a:r>
              <a:rPr lang="en-US" sz="2800" dirty="0" err="1" smtClean="0">
                <a:solidFill>
                  <a:srgbClr val="FFFF00"/>
                </a:solidFill>
              </a:rPr>
              <a:t>virtus</a:t>
            </a:r>
            <a:r>
              <a:rPr lang="en-US" sz="2800" dirty="0" smtClean="0">
                <a:solidFill>
                  <a:srgbClr val="FFFF00"/>
                </a:solidFill>
              </a:rPr>
              <a:t> </a:t>
            </a:r>
            <a:r>
              <a:rPr lang="en-US" sz="2800" dirty="0" err="1" smtClean="0">
                <a:solidFill>
                  <a:srgbClr val="FFFF00"/>
                </a:solidFill>
              </a:rPr>
              <a:t>etiamnunc</a:t>
            </a:r>
            <a:r>
              <a:rPr lang="en-US" sz="2800" dirty="0" smtClean="0">
                <a:solidFill>
                  <a:srgbClr val="FFFF00"/>
                </a:solidFill>
              </a:rPr>
              <a:t> </a:t>
            </a:r>
            <a:r>
              <a:rPr lang="en-US" sz="2800" dirty="0" err="1" smtClean="0">
                <a:solidFill>
                  <a:srgbClr val="FFFF00"/>
                </a:solidFill>
              </a:rPr>
              <a:t>vitia</a:t>
            </a:r>
            <a:r>
              <a:rPr lang="en-US" sz="2800" dirty="0" smtClean="0">
                <a:solidFill>
                  <a:srgbClr val="FFFF00"/>
                </a:solidFill>
              </a:rPr>
              <a:t> nostra </a:t>
            </a:r>
            <a:r>
              <a:rPr lang="en-US" sz="2800" dirty="0" err="1" smtClean="0">
                <a:solidFill>
                  <a:srgbClr val="FFFF00"/>
                </a:solidFill>
              </a:rPr>
              <a:t>sustentat</a:t>
            </a:r>
            <a:r>
              <a:rPr lang="en-US" sz="2800" dirty="0" smtClean="0">
                <a:solidFill>
                  <a:srgbClr val="FFFF00"/>
                </a:solidFill>
              </a:rPr>
              <a:t>, </a:t>
            </a:r>
            <a:r>
              <a:rPr lang="en-US" sz="2800" dirty="0" err="1" smtClean="0">
                <a:solidFill>
                  <a:srgbClr val="FFFF00"/>
                </a:solidFill>
              </a:rPr>
              <a:t>infelices</a:t>
            </a:r>
            <a:r>
              <a:rPr lang="en-US" sz="2800" dirty="0" smtClean="0">
                <a:solidFill>
                  <a:srgbClr val="FFFF00"/>
                </a:solidFill>
              </a:rPr>
              <a:t> </a:t>
            </a:r>
            <a:r>
              <a:rPr lang="en-US" sz="2800" dirty="0" err="1" smtClean="0">
                <a:solidFill>
                  <a:srgbClr val="FFFF00"/>
                </a:solidFill>
              </a:rPr>
              <a:t>erant</a:t>
            </a:r>
            <a:r>
              <a:rPr lang="en-US" sz="2800" dirty="0" smtClean="0">
                <a:solidFill>
                  <a:srgbClr val="FFFF00"/>
                </a:solidFill>
              </a:rPr>
              <a:t>, qui </a:t>
            </a:r>
            <a:r>
              <a:rPr lang="en-US" sz="2800" dirty="0" err="1" smtClean="0">
                <a:solidFill>
                  <a:srgbClr val="FFFF00"/>
                </a:solidFill>
              </a:rPr>
              <a:t>sibi</a:t>
            </a:r>
            <a:r>
              <a:rPr lang="en-US" sz="2800" dirty="0" smtClean="0">
                <a:solidFill>
                  <a:srgbClr val="FFFF00"/>
                </a:solidFill>
              </a:rPr>
              <a:t> </a:t>
            </a:r>
            <a:r>
              <a:rPr lang="en-US" sz="2800" dirty="0" err="1" smtClean="0">
                <a:solidFill>
                  <a:srgbClr val="FFFF00"/>
                </a:solidFill>
              </a:rPr>
              <a:t>manu</a:t>
            </a:r>
            <a:r>
              <a:rPr lang="en-US" sz="2800" dirty="0" smtClean="0">
                <a:solidFill>
                  <a:srgbClr val="FFFF00"/>
                </a:solidFill>
              </a:rPr>
              <a:t> </a:t>
            </a:r>
            <a:r>
              <a:rPr lang="en-US" sz="2800" dirty="0" err="1" smtClean="0">
                <a:solidFill>
                  <a:srgbClr val="FFFF00"/>
                </a:solidFill>
              </a:rPr>
              <a:t>sua</a:t>
            </a:r>
            <a:r>
              <a:rPr lang="en-US" sz="2800" dirty="0" smtClean="0">
                <a:solidFill>
                  <a:srgbClr val="FFFF00"/>
                </a:solidFill>
              </a:rPr>
              <a:t> </a:t>
            </a:r>
            <a:r>
              <a:rPr lang="en-US" sz="2800" dirty="0" err="1" smtClean="0">
                <a:solidFill>
                  <a:srgbClr val="FFFF00"/>
                </a:solidFill>
              </a:rPr>
              <a:t>parabant</a:t>
            </a:r>
            <a:r>
              <a:rPr lang="en-US" sz="2800" dirty="0" smtClean="0">
                <a:solidFill>
                  <a:srgbClr val="FFFF00"/>
                </a:solidFill>
              </a:rPr>
              <a:t> </a:t>
            </a:r>
            <a:r>
              <a:rPr lang="en-US" sz="2800" dirty="0" err="1" smtClean="0">
                <a:solidFill>
                  <a:srgbClr val="FFFF00"/>
                </a:solidFill>
              </a:rPr>
              <a:t>cibum</a:t>
            </a:r>
            <a:r>
              <a:rPr lang="en-US" sz="2800" dirty="0" smtClean="0">
                <a:solidFill>
                  <a:srgbClr val="FFFF00"/>
                </a:solidFill>
              </a:rPr>
              <a:t>, </a:t>
            </a:r>
            <a:r>
              <a:rPr lang="en-US" sz="2800" dirty="0" err="1" smtClean="0">
                <a:solidFill>
                  <a:srgbClr val="FFFF00"/>
                </a:solidFill>
              </a:rPr>
              <a:t>quibus</a:t>
            </a:r>
            <a:r>
              <a:rPr lang="en-US" sz="2800" dirty="0" smtClean="0">
                <a:solidFill>
                  <a:srgbClr val="FFFF00"/>
                </a:solidFill>
              </a:rPr>
              <a:t> terra </a:t>
            </a:r>
            <a:r>
              <a:rPr lang="en-US" sz="2800" dirty="0" err="1" smtClean="0">
                <a:solidFill>
                  <a:srgbClr val="FFFF00"/>
                </a:solidFill>
              </a:rPr>
              <a:t>cubile</a:t>
            </a:r>
            <a:r>
              <a:rPr lang="en-US" sz="2800" dirty="0" smtClean="0">
                <a:solidFill>
                  <a:srgbClr val="FFFF00"/>
                </a:solidFill>
              </a:rPr>
              <a:t> </a:t>
            </a:r>
            <a:r>
              <a:rPr lang="en-US" sz="2800" dirty="0" err="1" smtClean="0">
                <a:solidFill>
                  <a:srgbClr val="FFFF00"/>
                </a:solidFill>
              </a:rPr>
              <a:t>erat</a:t>
            </a:r>
            <a:r>
              <a:rPr lang="en-US" sz="2800" dirty="0" smtClean="0">
                <a:solidFill>
                  <a:srgbClr val="FFFF00"/>
                </a:solidFill>
              </a:rPr>
              <a:t>, quorum </a:t>
            </a:r>
            <a:r>
              <a:rPr lang="en-US" sz="2800" dirty="0" err="1" smtClean="0">
                <a:solidFill>
                  <a:srgbClr val="FFFF00"/>
                </a:solidFill>
              </a:rPr>
              <a:t>tecta</a:t>
            </a:r>
            <a:r>
              <a:rPr lang="en-US" sz="2800" dirty="0" smtClean="0">
                <a:solidFill>
                  <a:srgbClr val="FFFF00"/>
                </a:solidFill>
              </a:rPr>
              <a:t> </a:t>
            </a:r>
            <a:r>
              <a:rPr lang="en-US" sz="2800" dirty="0" err="1" smtClean="0">
                <a:solidFill>
                  <a:srgbClr val="FFFF00"/>
                </a:solidFill>
              </a:rPr>
              <a:t>nondum</a:t>
            </a:r>
            <a:r>
              <a:rPr lang="en-US" sz="2800" dirty="0" smtClean="0">
                <a:solidFill>
                  <a:srgbClr val="FFFF00"/>
                </a:solidFill>
              </a:rPr>
              <a:t> </a:t>
            </a:r>
            <a:r>
              <a:rPr lang="en-US" sz="2800" dirty="0" err="1" smtClean="0">
                <a:solidFill>
                  <a:srgbClr val="FFFF00"/>
                </a:solidFill>
              </a:rPr>
              <a:t>auro</a:t>
            </a:r>
            <a:r>
              <a:rPr lang="en-US" sz="2800" dirty="0" smtClean="0">
                <a:solidFill>
                  <a:srgbClr val="FFFF00"/>
                </a:solidFill>
              </a:rPr>
              <a:t> </a:t>
            </a:r>
            <a:r>
              <a:rPr lang="en-US" sz="2800" dirty="0" err="1" smtClean="0">
                <a:solidFill>
                  <a:srgbClr val="FFFF00"/>
                </a:solidFill>
              </a:rPr>
              <a:t>fulgebant</a:t>
            </a:r>
            <a:r>
              <a:rPr lang="en-US" sz="2800" dirty="0" smtClean="0">
                <a:solidFill>
                  <a:srgbClr val="FFFF00"/>
                </a:solidFill>
              </a:rPr>
              <a:t>, quorum </a:t>
            </a:r>
            <a:r>
              <a:rPr lang="en-US" sz="2800" dirty="0" err="1" smtClean="0">
                <a:solidFill>
                  <a:srgbClr val="FFFF00"/>
                </a:solidFill>
              </a:rPr>
              <a:t>templa</a:t>
            </a:r>
            <a:r>
              <a:rPr lang="en-US" sz="2800" dirty="0" smtClean="0">
                <a:solidFill>
                  <a:srgbClr val="FFFF00"/>
                </a:solidFill>
              </a:rPr>
              <a:t> </a:t>
            </a:r>
            <a:r>
              <a:rPr lang="en-US" sz="2800" dirty="0" err="1" smtClean="0">
                <a:solidFill>
                  <a:srgbClr val="FFFF00"/>
                </a:solidFill>
              </a:rPr>
              <a:t>nondum</a:t>
            </a:r>
            <a:r>
              <a:rPr lang="en-US" sz="2800" dirty="0" smtClean="0">
                <a:solidFill>
                  <a:srgbClr val="FFFF00"/>
                </a:solidFill>
              </a:rPr>
              <a:t> </a:t>
            </a:r>
            <a:r>
              <a:rPr lang="en-US" sz="2800" dirty="0" err="1" smtClean="0">
                <a:solidFill>
                  <a:srgbClr val="FFFF00"/>
                </a:solidFill>
              </a:rPr>
              <a:t>gemmis</a:t>
            </a:r>
            <a:r>
              <a:rPr lang="en-US" sz="2800" dirty="0" smtClean="0">
                <a:solidFill>
                  <a:srgbClr val="FFFF00"/>
                </a:solidFill>
              </a:rPr>
              <a:t> </a:t>
            </a:r>
            <a:r>
              <a:rPr lang="en-US" sz="2800" dirty="0" err="1" smtClean="0">
                <a:solidFill>
                  <a:srgbClr val="FFFF00"/>
                </a:solidFill>
              </a:rPr>
              <a:t>nitebant</a:t>
            </a:r>
            <a:r>
              <a:rPr lang="en-US" sz="2800" dirty="0" smtClean="0">
                <a:solidFill>
                  <a:srgbClr val="FFFF00"/>
                </a:solidFill>
              </a:rPr>
              <a:t>; </a:t>
            </a:r>
            <a:r>
              <a:rPr lang="en-US" sz="2800" dirty="0" err="1" smtClean="0">
                <a:solidFill>
                  <a:srgbClr val="FFFF00"/>
                </a:solidFill>
              </a:rPr>
              <a:t>itaque</a:t>
            </a:r>
            <a:r>
              <a:rPr lang="en-US" sz="2800" dirty="0" smtClean="0">
                <a:solidFill>
                  <a:srgbClr val="FFFF00"/>
                </a:solidFill>
              </a:rPr>
              <a:t> </a:t>
            </a:r>
            <a:r>
              <a:rPr lang="en-US" sz="2800" dirty="0" err="1" smtClean="0">
                <a:solidFill>
                  <a:srgbClr val="FFFF00"/>
                </a:solidFill>
              </a:rPr>
              <a:t>tunc</a:t>
            </a:r>
            <a:r>
              <a:rPr lang="en-US" sz="2800" dirty="0" smtClean="0">
                <a:solidFill>
                  <a:srgbClr val="FFFF00"/>
                </a:solidFill>
              </a:rPr>
              <a:t> per </a:t>
            </a:r>
            <a:r>
              <a:rPr lang="en-US" sz="2800" dirty="0" err="1" smtClean="0">
                <a:solidFill>
                  <a:srgbClr val="FFFF00"/>
                </a:solidFill>
              </a:rPr>
              <a:t>fictiles</a:t>
            </a:r>
            <a:r>
              <a:rPr lang="en-US" sz="2800" dirty="0" smtClean="0">
                <a:solidFill>
                  <a:srgbClr val="FFFF00"/>
                </a:solidFill>
              </a:rPr>
              <a:t> </a:t>
            </a:r>
            <a:r>
              <a:rPr lang="en-US" sz="2800" dirty="0" err="1" smtClean="0">
                <a:solidFill>
                  <a:srgbClr val="FFFF00"/>
                </a:solidFill>
              </a:rPr>
              <a:t>deos</a:t>
            </a:r>
            <a:r>
              <a:rPr lang="en-US" sz="2800" dirty="0" smtClean="0">
                <a:solidFill>
                  <a:srgbClr val="FFFF00"/>
                </a:solidFill>
              </a:rPr>
              <a:t> </a:t>
            </a:r>
            <a:r>
              <a:rPr lang="en-US" sz="2800" dirty="0" err="1" smtClean="0">
                <a:solidFill>
                  <a:srgbClr val="FFFF00"/>
                </a:solidFill>
              </a:rPr>
              <a:t>religiose</a:t>
            </a:r>
            <a:r>
              <a:rPr lang="en-US" sz="2800" dirty="0" smtClean="0">
                <a:solidFill>
                  <a:srgbClr val="FFFF00"/>
                </a:solidFill>
              </a:rPr>
              <a:t> </a:t>
            </a:r>
            <a:r>
              <a:rPr lang="en-US" sz="2800" dirty="0" err="1" smtClean="0">
                <a:solidFill>
                  <a:srgbClr val="FFFF00"/>
                </a:solidFill>
              </a:rPr>
              <a:t>iurabatur</a:t>
            </a:r>
            <a:r>
              <a:rPr lang="en-US" sz="2800" dirty="0" smtClean="0">
                <a:solidFill>
                  <a:srgbClr val="FFFF00"/>
                </a:solidFill>
              </a:rPr>
              <a:t>: qui </a:t>
            </a:r>
            <a:r>
              <a:rPr lang="en-US" sz="2800" dirty="0" err="1" smtClean="0">
                <a:solidFill>
                  <a:srgbClr val="FFFF00"/>
                </a:solidFill>
              </a:rPr>
              <a:t>illos</a:t>
            </a:r>
            <a:r>
              <a:rPr lang="en-US" sz="2800" dirty="0" smtClean="0">
                <a:solidFill>
                  <a:srgbClr val="FFFF00"/>
                </a:solidFill>
              </a:rPr>
              <a:t> </a:t>
            </a:r>
            <a:r>
              <a:rPr lang="en-US" sz="2800" dirty="0" err="1" smtClean="0">
                <a:solidFill>
                  <a:srgbClr val="FFFF00"/>
                </a:solidFill>
              </a:rPr>
              <a:t>invocaverant</a:t>
            </a:r>
            <a:r>
              <a:rPr lang="en-US" sz="2800" dirty="0" smtClean="0">
                <a:solidFill>
                  <a:srgbClr val="FFFF00"/>
                </a:solidFill>
              </a:rPr>
              <a:t>, ad </a:t>
            </a:r>
            <a:r>
              <a:rPr lang="en-US" sz="2800" dirty="0" err="1" smtClean="0">
                <a:solidFill>
                  <a:srgbClr val="FFFF00"/>
                </a:solidFill>
              </a:rPr>
              <a:t>hostem</a:t>
            </a:r>
            <a:r>
              <a:rPr lang="en-US" sz="2800" dirty="0" smtClean="0">
                <a:solidFill>
                  <a:srgbClr val="FFFF00"/>
                </a:solidFill>
              </a:rPr>
              <a:t> </a:t>
            </a:r>
            <a:r>
              <a:rPr lang="en-US" sz="2800" dirty="0" err="1" smtClean="0">
                <a:solidFill>
                  <a:srgbClr val="FFFF00"/>
                </a:solidFill>
              </a:rPr>
              <a:t>morituri</a:t>
            </a:r>
            <a:r>
              <a:rPr lang="en-US" sz="2800" dirty="0" smtClean="0">
                <a:solidFill>
                  <a:srgbClr val="FFFF00"/>
                </a:solidFill>
              </a:rPr>
              <a:t>, ne </a:t>
            </a:r>
            <a:r>
              <a:rPr lang="en-US" sz="2800" dirty="0" err="1" smtClean="0">
                <a:solidFill>
                  <a:srgbClr val="FFFF00"/>
                </a:solidFill>
              </a:rPr>
              <a:t>fallerent</a:t>
            </a:r>
            <a:r>
              <a:rPr lang="en-US" sz="2800" dirty="0" smtClean="0">
                <a:solidFill>
                  <a:srgbClr val="FFFF00"/>
                </a:solidFill>
              </a:rPr>
              <a:t>, </a:t>
            </a:r>
            <a:r>
              <a:rPr lang="en-US" sz="2800" dirty="0" err="1" smtClean="0">
                <a:solidFill>
                  <a:srgbClr val="FFFF00"/>
                </a:solidFill>
              </a:rPr>
              <a:t>redibant</a:t>
            </a:r>
            <a:r>
              <a:rPr lang="en-US" sz="2800" dirty="0" smtClean="0">
                <a:solidFill>
                  <a:srgbClr val="FFFF00"/>
                </a:solidFill>
              </a:rPr>
              <a:t>.</a:t>
            </a:r>
          </a:p>
          <a:p>
            <a:endParaRPr lang="en-US" sz="3200" dirty="0" smtClean="0">
              <a:solidFill>
                <a:srgbClr val="00B0F0"/>
              </a:solidFill>
            </a:endParaRPr>
          </a:p>
          <a:p>
            <a:r>
              <a:rPr lang="en-US" sz="2800" dirty="0" smtClean="0">
                <a:solidFill>
                  <a:srgbClr val="00B0F0"/>
                </a:solidFill>
              </a:rPr>
              <a:t>===========</a:t>
            </a:r>
          </a:p>
          <a:p>
            <a:r>
              <a:rPr lang="en-US" sz="2400" dirty="0" smtClean="0">
                <a:solidFill>
                  <a:srgbClr val="00B0F0"/>
                </a:solidFill>
              </a:rPr>
              <a:t>Nee,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onze</a:t>
            </a:r>
            <a:r>
              <a:rPr lang="en-US" sz="2400" dirty="0" smtClean="0">
                <a:solidFill>
                  <a:srgbClr val="00B0F0"/>
                </a:solidFill>
              </a:rPr>
              <a:t> “</a:t>
            </a:r>
            <a:r>
              <a:rPr lang="en-US" sz="2400" dirty="0" err="1" smtClean="0">
                <a:solidFill>
                  <a:srgbClr val="00B0F0"/>
                </a:solidFill>
              </a:rPr>
              <a:t>ongelukkige</a:t>
            </a:r>
            <a:r>
              <a:rPr lang="en-US" sz="2400" dirty="0" smtClean="0">
                <a:solidFill>
                  <a:srgbClr val="00B0F0"/>
                </a:solidFill>
              </a:rPr>
              <a:t>” </a:t>
            </a:r>
            <a:r>
              <a:rPr lang="en-US" sz="2400" dirty="0" err="1" smtClean="0">
                <a:solidFill>
                  <a:srgbClr val="00B0F0"/>
                </a:solidFill>
              </a:rPr>
              <a:t>voorouders</a:t>
            </a:r>
            <a:r>
              <a:rPr lang="en-US" sz="2400" dirty="0" smtClean="0">
                <a:solidFill>
                  <a:srgbClr val="00B0F0"/>
                </a:solidFill>
              </a:rPr>
              <a:t>! Van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mentaliteit</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wij</a:t>
            </a:r>
            <a:r>
              <a:rPr lang="en-US" sz="2400" dirty="0" smtClean="0">
                <a:solidFill>
                  <a:srgbClr val="00B0F0"/>
                </a:solidFill>
              </a:rPr>
              <a:t> </a:t>
            </a:r>
            <a:r>
              <a:rPr lang="en-US" sz="2400" dirty="0" err="1" smtClean="0">
                <a:solidFill>
                  <a:srgbClr val="00B0F0"/>
                </a:solidFill>
              </a:rPr>
              <a:t>leren</a:t>
            </a:r>
            <a:r>
              <a:rPr lang="en-US" sz="2400" dirty="0" smtClean="0">
                <a:solidFill>
                  <a:srgbClr val="00B0F0"/>
                </a:solidFill>
              </a:rPr>
              <a:t>. </a:t>
            </a:r>
            <a:r>
              <a:rPr lang="en-US" sz="2400" dirty="0" err="1" smtClean="0">
                <a:solidFill>
                  <a:srgbClr val="00B0F0"/>
                </a:solidFill>
              </a:rPr>
              <a:t>Succesvol</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waren</a:t>
            </a:r>
            <a:r>
              <a:rPr lang="en-US" sz="2400" dirty="0" smtClean="0">
                <a:solidFill>
                  <a:srgbClr val="00B0F0"/>
                </a:solidFill>
              </a:rPr>
              <a:t>, </a:t>
            </a:r>
            <a:r>
              <a:rPr lang="en-US" sz="2400" dirty="0" err="1" smtClean="0">
                <a:solidFill>
                  <a:srgbClr val="00B0F0"/>
                </a:solidFill>
              </a:rPr>
              <a:t>bleven</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zelf</a:t>
            </a:r>
            <a:r>
              <a:rPr lang="en-US" sz="2400" dirty="0" smtClean="0">
                <a:solidFill>
                  <a:srgbClr val="00B0F0"/>
                </a:solidFill>
              </a:rPr>
              <a:t>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eten</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op de </a:t>
            </a:r>
            <a:r>
              <a:rPr lang="en-US" sz="2400" dirty="0" err="1" smtClean="0">
                <a:solidFill>
                  <a:srgbClr val="00B0F0"/>
                </a:solidFill>
              </a:rPr>
              <a:t>grond</a:t>
            </a:r>
            <a:r>
              <a:rPr lang="en-US" sz="2400" dirty="0" smtClean="0">
                <a:solidFill>
                  <a:srgbClr val="00B0F0"/>
                </a:solidFill>
              </a:rPr>
              <a:t> </a:t>
            </a:r>
            <a:r>
              <a:rPr lang="en-US" sz="2400" dirty="0" err="1" smtClean="0">
                <a:solidFill>
                  <a:srgbClr val="00B0F0"/>
                </a:solidFill>
              </a:rPr>
              <a:t>slapen</a:t>
            </a:r>
            <a:r>
              <a:rPr lang="en-US" sz="2400" dirty="0" smtClean="0">
                <a:solidFill>
                  <a:srgbClr val="00B0F0"/>
                </a:solidFill>
              </a:rPr>
              <a:t> en </a:t>
            </a:r>
            <a:r>
              <a:rPr lang="en-US" sz="2400" dirty="0" err="1" smtClean="0">
                <a:solidFill>
                  <a:srgbClr val="00B0F0"/>
                </a:solidFill>
              </a:rPr>
              <a:t>respectvol</a:t>
            </a:r>
            <a:r>
              <a:rPr lang="en-US" sz="2400" dirty="0" smtClean="0">
                <a:solidFill>
                  <a:srgbClr val="00B0F0"/>
                </a:solidFill>
              </a:rPr>
              <a:t> met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goden</a:t>
            </a:r>
            <a:r>
              <a:rPr lang="en-US" sz="2400" dirty="0" smtClean="0">
                <a:solidFill>
                  <a:srgbClr val="00B0F0"/>
                </a:solidFill>
              </a:rPr>
              <a:t> </a:t>
            </a:r>
            <a:r>
              <a:rPr lang="en-US" sz="2400" dirty="0" err="1" smtClean="0">
                <a:solidFill>
                  <a:srgbClr val="00B0F0"/>
                </a:solidFill>
              </a:rPr>
              <a:t>omgaan</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onnodige</a:t>
            </a:r>
            <a:r>
              <a:rPr lang="en-US" sz="2400" dirty="0" smtClean="0">
                <a:solidFill>
                  <a:srgbClr val="00B0F0"/>
                </a:solidFill>
              </a:rPr>
              <a:t> </a:t>
            </a:r>
            <a:r>
              <a:rPr lang="en-US" sz="2400" dirty="0" err="1" smtClean="0">
                <a:solidFill>
                  <a:srgbClr val="00B0F0"/>
                </a:solidFill>
              </a:rPr>
              <a:t>luxe</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in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tempels</a:t>
            </a:r>
            <a:r>
              <a:rPr lang="en-US" sz="2400" dirty="0" smtClean="0">
                <a:solidFill>
                  <a:srgbClr val="00B0F0"/>
                </a:solidFill>
              </a:rPr>
              <a:t>. </a:t>
            </a:r>
            <a:r>
              <a:rPr lang="en-US" sz="2400" dirty="0" err="1" smtClean="0">
                <a:solidFill>
                  <a:srgbClr val="00B0F0"/>
                </a:solidFill>
              </a:rPr>
              <a:t>Goudeerlijk</a:t>
            </a:r>
            <a:r>
              <a:rPr lang="en-US" sz="2400" dirty="0" smtClean="0">
                <a:solidFill>
                  <a:srgbClr val="00B0F0"/>
                </a:solidFill>
              </a:rPr>
              <a:t>, </a:t>
            </a:r>
            <a:r>
              <a:rPr lang="en-US" sz="2400" dirty="0" err="1" smtClean="0">
                <a:solidFill>
                  <a:srgbClr val="00B0F0"/>
                </a:solidFill>
              </a:rPr>
              <a:t>zelfs</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persoonlijk</a:t>
            </a:r>
            <a:r>
              <a:rPr lang="en-US" sz="2400" dirty="0" smtClean="0">
                <a:solidFill>
                  <a:srgbClr val="00B0F0"/>
                </a:solidFill>
              </a:rPr>
              <a:t> </a:t>
            </a:r>
            <a:r>
              <a:rPr lang="en-US" sz="2400" dirty="0" err="1" smtClean="0">
                <a:solidFill>
                  <a:srgbClr val="00B0F0"/>
                </a:solidFill>
              </a:rPr>
              <a:t>nadeel</a:t>
            </a:r>
            <a:r>
              <a:rPr lang="en-US" sz="2400" dirty="0" smtClean="0">
                <a:solidFill>
                  <a:srgbClr val="00B0F0"/>
                </a:solidFill>
              </a:rPr>
              <a:t> </a:t>
            </a:r>
            <a:r>
              <a:rPr lang="en-US" sz="2400" dirty="0" err="1" smtClean="0">
                <a:solidFill>
                  <a:srgbClr val="00B0F0"/>
                </a:solidFill>
              </a:rPr>
              <a:t>opleverde</a:t>
            </a:r>
            <a:r>
              <a:rPr lang="en-US" sz="2400" dirty="0" smtClean="0">
                <a:solidFill>
                  <a:srgbClr val="00B0F0"/>
                </a:solidFill>
              </a:rPr>
              <a:t>.</a:t>
            </a:r>
            <a:endParaRPr lang="en-US" sz="3200"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39</a:t>
            </a:r>
            <a:r>
              <a:rPr lang="nl-NL" sz="4000" dirty="0" smtClean="0"/>
              <a:t>	</a:t>
            </a:r>
            <a:r>
              <a:rPr lang="nl-NL" sz="2800" dirty="0" smtClean="0"/>
              <a:t>Waarom hebben de voorouders het indertijd allemaal 	beter gedaan?</a:t>
            </a:r>
          </a:p>
          <a:p>
            <a:r>
              <a:rPr lang="nl-NL" dirty="0" smtClean="0"/>
              <a:t>	</a:t>
            </a:r>
            <a:r>
              <a:rPr lang="nl-NL" sz="2800" dirty="0" smtClean="0">
                <a:solidFill>
                  <a:srgbClr val="00B050"/>
                </a:solidFill>
              </a:rPr>
              <a:t>A. die bleven, ondanks grote successen, eenvoudig, 		religieus en oprecht</a:t>
            </a:r>
          </a:p>
          <a:p>
            <a:r>
              <a:rPr lang="nl-NL" sz="2800" dirty="0">
                <a:solidFill>
                  <a:srgbClr val="00B050"/>
                </a:solidFill>
              </a:rPr>
              <a:t>	</a:t>
            </a:r>
            <a:r>
              <a:rPr lang="nl-NL" sz="2800" dirty="0" smtClean="0">
                <a:solidFill>
                  <a:srgbClr val="00B050"/>
                </a:solidFill>
              </a:rPr>
              <a:t>B. die kookten liever hun eigen eten dan dat ze dat 		van hun buren op wilden eten</a:t>
            </a:r>
          </a:p>
          <a:p>
            <a:r>
              <a:rPr lang="nl-NL" sz="2800" dirty="0">
                <a:solidFill>
                  <a:srgbClr val="00B050"/>
                </a:solidFill>
              </a:rPr>
              <a:t>	</a:t>
            </a:r>
            <a:r>
              <a:rPr lang="nl-NL" sz="2800" dirty="0" smtClean="0">
                <a:solidFill>
                  <a:srgbClr val="00B050"/>
                </a:solidFill>
              </a:rPr>
              <a:t>C. die waren voorouders, dus een stuk ouder en 			daardoor ook een stuk wijzer</a:t>
            </a:r>
          </a:p>
          <a:p>
            <a:r>
              <a:rPr lang="nl-NL" sz="2800" dirty="0">
                <a:solidFill>
                  <a:srgbClr val="00B050"/>
                </a:solidFill>
              </a:rPr>
              <a:t>	</a:t>
            </a:r>
            <a:r>
              <a:rPr lang="nl-NL" sz="2800" dirty="0" smtClean="0">
                <a:solidFill>
                  <a:srgbClr val="00B050"/>
                </a:solidFill>
              </a:rPr>
              <a:t>D. beter? Er staat toch dat ze zeer </a:t>
            </a:r>
            <a:r>
              <a:rPr lang="nl-NL" sz="2800" u="sng" dirty="0" smtClean="0">
                <a:solidFill>
                  <a:srgbClr val="00B050"/>
                </a:solidFill>
              </a:rPr>
              <a:t>on</a:t>
            </a:r>
            <a:r>
              <a:rPr lang="nl-NL" sz="2800" dirty="0" smtClean="0">
                <a:solidFill>
                  <a:srgbClr val="00B050"/>
                </a:solidFill>
              </a:rPr>
              <a:t>gelukkig waren? 		Beter lezen, De Hoon!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solidFill>
                  <a:srgbClr val="FFFF00"/>
                </a:solidFill>
              </a:rPr>
              <a:t>Scilicet minus </a:t>
            </a:r>
            <a:r>
              <a:rPr lang="en-US" sz="2800" dirty="0" err="1" smtClean="0">
                <a:solidFill>
                  <a:srgbClr val="FFFF00"/>
                </a:solidFill>
              </a:rPr>
              <a:t>beate</a:t>
            </a:r>
            <a:r>
              <a:rPr lang="en-US" sz="2800" dirty="0" smtClean="0">
                <a:solidFill>
                  <a:srgbClr val="FFFF00"/>
                </a:solidFill>
              </a:rPr>
              <a:t> </a:t>
            </a:r>
            <a:r>
              <a:rPr lang="en-US" sz="2800" dirty="0" err="1" smtClean="0">
                <a:solidFill>
                  <a:srgbClr val="FFFF00"/>
                </a:solidFill>
              </a:rPr>
              <a:t>vivebat</a:t>
            </a:r>
            <a:r>
              <a:rPr lang="en-US" sz="2800" dirty="0" smtClean="0">
                <a:solidFill>
                  <a:srgbClr val="FFFF00"/>
                </a:solidFill>
              </a:rPr>
              <a:t> dictator </a:t>
            </a:r>
            <a:r>
              <a:rPr lang="en-US" sz="2800" dirty="0" err="1" smtClean="0">
                <a:solidFill>
                  <a:srgbClr val="FFFF00"/>
                </a:solidFill>
              </a:rPr>
              <a:t>noster</a:t>
            </a:r>
            <a:r>
              <a:rPr lang="en-US" sz="2800" dirty="0" smtClean="0">
                <a:solidFill>
                  <a:srgbClr val="FFFF00"/>
                </a:solidFill>
              </a:rPr>
              <a:t> qui </a:t>
            </a:r>
            <a:r>
              <a:rPr lang="en-US" sz="2800" dirty="0" err="1" smtClean="0">
                <a:solidFill>
                  <a:srgbClr val="FFFF00"/>
                </a:solidFill>
              </a:rPr>
              <a:t>Samnitium</a:t>
            </a:r>
            <a:r>
              <a:rPr lang="en-US" sz="2800" dirty="0" smtClean="0">
                <a:solidFill>
                  <a:srgbClr val="FFFF00"/>
                </a:solidFill>
              </a:rPr>
              <a:t> legatos audit cum </a:t>
            </a:r>
            <a:r>
              <a:rPr lang="en-US" sz="2800" dirty="0" err="1" smtClean="0">
                <a:solidFill>
                  <a:srgbClr val="FFFF00"/>
                </a:solidFill>
              </a:rPr>
              <a:t>vilissimum</a:t>
            </a:r>
            <a:r>
              <a:rPr lang="en-US" sz="2800" dirty="0" smtClean="0">
                <a:solidFill>
                  <a:srgbClr val="FFFF00"/>
                </a:solidFill>
              </a:rPr>
              <a:t> </a:t>
            </a:r>
            <a:r>
              <a:rPr lang="en-US" sz="2800" dirty="0" err="1" smtClean="0">
                <a:solidFill>
                  <a:srgbClr val="FFFF00"/>
                </a:solidFill>
              </a:rPr>
              <a:t>cibum</a:t>
            </a:r>
            <a:r>
              <a:rPr lang="en-US" sz="2800" dirty="0" smtClean="0">
                <a:solidFill>
                  <a:srgbClr val="FFFF00"/>
                </a:solidFill>
              </a:rPr>
              <a:t> in </a:t>
            </a:r>
            <a:r>
              <a:rPr lang="en-US" sz="2800" dirty="0" err="1" smtClean="0">
                <a:solidFill>
                  <a:srgbClr val="FFFF00"/>
                </a:solidFill>
              </a:rPr>
              <a:t>foco</a:t>
            </a:r>
            <a:r>
              <a:rPr lang="en-US" sz="2800" dirty="0" smtClean="0">
                <a:solidFill>
                  <a:srgbClr val="FFFF00"/>
                </a:solidFill>
              </a:rPr>
              <a:t> ipse </a:t>
            </a:r>
            <a:r>
              <a:rPr lang="en-US" sz="2800" dirty="0" err="1" smtClean="0">
                <a:solidFill>
                  <a:srgbClr val="FFFF00"/>
                </a:solidFill>
              </a:rPr>
              <a:t>manu</a:t>
            </a:r>
            <a:r>
              <a:rPr lang="en-US" sz="2800" dirty="0" smtClean="0">
                <a:solidFill>
                  <a:srgbClr val="FFFF00"/>
                </a:solidFill>
              </a:rPr>
              <a:t> </a:t>
            </a:r>
            <a:r>
              <a:rPr lang="en-US" sz="2800" dirty="0" err="1" smtClean="0">
                <a:solidFill>
                  <a:srgbClr val="FFFF00"/>
                </a:solidFill>
              </a:rPr>
              <a:t>sua</a:t>
            </a:r>
            <a:r>
              <a:rPr lang="en-US" sz="2800" dirty="0" smtClean="0">
                <a:solidFill>
                  <a:srgbClr val="FFFF00"/>
                </a:solidFill>
              </a:rPr>
              <a:t> </a:t>
            </a:r>
            <a:r>
              <a:rPr lang="en-US" sz="2800" dirty="0" err="1" smtClean="0">
                <a:solidFill>
                  <a:srgbClr val="FFFF00"/>
                </a:solidFill>
              </a:rPr>
              <a:t>versaret</a:t>
            </a:r>
            <a:r>
              <a:rPr lang="en-US" sz="2800" dirty="0" smtClean="0">
                <a:solidFill>
                  <a:srgbClr val="FFFF00"/>
                </a:solidFill>
              </a:rPr>
              <a:t> — </a:t>
            </a:r>
            <a:r>
              <a:rPr lang="en-US" sz="2800" dirty="0" err="1" smtClean="0">
                <a:solidFill>
                  <a:srgbClr val="FFFF00"/>
                </a:solidFill>
              </a:rPr>
              <a:t>illa</a:t>
            </a:r>
            <a:r>
              <a:rPr lang="en-US" sz="2800" dirty="0" smtClean="0">
                <a:solidFill>
                  <a:srgbClr val="FFFF00"/>
                </a:solidFill>
              </a:rPr>
              <a:t> qua </a:t>
            </a:r>
            <a:r>
              <a:rPr lang="en-US" sz="2800" dirty="0" err="1" smtClean="0">
                <a:solidFill>
                  <a:srgbClr val="FFFF00"/>
                </a:solidFill>
              </a:rPr>
              <a:t>iam</a:t>
            </a:r>
            <a:r>
              <a:rPr lang="en-US" sz="2800" dirty="0" smtClean="0">
                <a:solidFill>
                  <a:srgbClr val="FFFF00"/>
                </a:solidFill>
              </a:rPr>
              <a:t> </a:t>
            </a:r>
            <a:r>
              <a:rPr lang="en-US" sz="2800" dirty="0" err="1" smtClean="0">
                <a:solidFill>
                  <a:srgbClr val="FFFF00"/>
                </a:solidFill>
              </a:rPr>
              <a:t>saepe</a:t>
            </a:r>
            <a:r>
              <a:rPr lang="en-US" sz="2800" dirty="0" smtClean="0">
                <a:solidFill>
                  <a:srgbClr val="FFFF00"/>
                </a:solidFill>
              </a:rPr>
              <a:t> </a:t>
            </a:r>
            <a:r>
              <a:rPr lang="en-US" sz="2800" dirty="0" err="1" smtClean="0">
                <a:solidFill>
                  <a:srgbClr val="FFFF00"/>
                </a:solidFill>
              </a:rPr>
              <a:t>hostem</a:t>
            </a:r>
            <a:r>
              <a:rPr lang="en-US" sz="2800" dirty="0" smtClean="0">
                <a:solidFill>
                  <a:srgbClr val="FFFF00"/>
                </a:solidFill>
              </a:rPr>
              <a:t> </a:t>
            </a:r>
            <a:r>
              <a:rPr lang="en-US" sz="2800" dirty="0" err="1" smtClean="0">
                <a:solidFill>
                  <a:srgbClr val="FFFF00"/>
                </a:solidFill>
              </a:rPr>
              <a:t>percusserat</a:t>
            </a:r>
            <a:r>
              <a:rPr lang="en-US" sz="2800" dirty="0" smtClean="0">
                <a:solidFill>
                  <a:srgbClr val="FFFF00"/>
                </a:solidFill>
              </a:rPr>
              <a:t> </a:t>
            </a:r>
            <a:r>
              <a:rPr lang="en-US" sz="2800" dirty="0" err="1" smtClean="0">
                <a:solidFill>
                  <a:srgbClr val="FFFF00"/>
                </a:solidFill>
              </a:rPr>
              <a:t>laureamque</a:t>
            </a:r>
            <a:r>
              <a:rPr lang="en-US" sz="2800" dirty="0" smtClean="0">
                <a:solidFill>
                  <a:srgbClr val="FFFF00"/>
                </a:solidFill>
              </a:rPr>
              <a:t> in </a:t>
            </a:r>
            <a:r>
              <a:rPr lang="en-US" sz="2800" dirty="0" err="1" smtClean="0">
                <a:solidFill>
                  <a:srgbClr val="FFFF00"/>
                </a:solidFill>
              </a:rPr>
              <a:t>Capitolini</a:t>
            </a:r>
            <a:r>
              <a:rPr lang="en-US" sz="2800" dirty="0" smtClean="0">
                <a:solidFill>
                  <a:srgbClr val="FFFF00"/>
                </a:solidFill>
              </a:rPr>
              <a:t> </a:t>
            </a:r>
            <a:r>
              <a:rPr lang="en-US" sz="2800" dirty="0" err="1" smtClean="0">
                <a:solidFill>
                  <a:srgbClr val="FFFF00"/>
                </a:solidFill>
              </a:rPr>
              <a:t>Iovis</a:t>
            </a:r>
            <a:r>
              <a:rPr lang="en-US" sz="2800" dirty="0" smtClean="0">
                <a:solidFill>
                  <a:srgbClr val="FFFF00"/>
                </a:solidFill>
              </a:rPr>
              <a:t> </a:t>
            </a:r>
            <a:r>
              <a:rPr lang="en-US" sz="2800" dirty="0" err="1" smtClean="0">
                <a:solidFill>
                  <a:srgbClr val="FFFF00"/>
                </a:solidFill>
              </a:rPr>
              <a:t>gremio</a:t>
            </a:r>
            <a:r>
              <a:rPr lang="en-US" sz="2800" dirty="0" smtClean="0">
                <a:solidFill>
                  <a:srgbClr val="FFFF00"/>
                </a:solidFill>
              </a:rPr>
              <a:t> </a:t>
            </a:r>
            <a:r>
              <a:rPr lang="en-US" sz="2800" dirty="0" err="1" smtClean="0">
                <a:solidFill>
                  <a:srgbClr val="FFFF00"/>
                </a:solidFill>
              </a:rPr>
              <a:t>reposuerat</a:t>
            </a:r>
            <a:r>
              <a:rPr lang="en-US" sz="2800" dirty="0" smtClean="0">
                <a:solidFill>
                  <a:srgbClr val="FFFF00"/>
                </a:solidFill>
              </a:rPr>
              <a:t> — </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Natuurlijk leefde onze dictator, die de gezanten van de </a:t>
            </a:r>
            <a:r>
              <a:rPr lang="nl-NL" sz="2400" dirty="0" err="1" smtClean="0">
                <a:solidFill>
                  <a:schemeClr val="accent6">
                    <a:lumMod val="60000"/>
                    <a:lumOff val="40000"/>
                  </a:schemeClr>
                </a:solidFill>
              </a:rPr>
              <a:t>Samnieten</a:t>
            </a:r>
            <a:r>
              <a:rPr lang="nl-NL" sz="2400" dirty="0" smtClean="0">
                <a:solidFill>
                  <a:schemeClr val="accent6">
                    <a:lumMod val="60000"/>
                    <a:lumOff val="40000"/>
                  </a:schemeClr>
                </a:solidFill>
              </a:rPr>
              <a:t> aanhoorde, terwijl hij zelf eigenhandig in zeer goedkoop voedsel boven het vuur roerde, – met diezelfde (hand) waarmee hij al vaak een vijand gedood had en een lauwerkrans op de schoot van Jupiter </a:t>
            </a:r>
            <a:r>
              <a:rPr lang="nl-NL" sz="2400" dirty="0" err="1" smtClean="0">
                <a:solidFill>
                  <a:schemeClr val="accent6">
                    <a:lumMod val="60000"/>
                    <a:lumOff val="40000"/>
                  </a:schemeClr>
                </a:solidFill>
              </a:rPr>
              <a:t>Capitolinus</a:t>
            </a:r>
            <a:r>
              <a:rPr lang="nl-NL" sz="2400" dirty="0" smtClean="0">
                <a:solidFill>
                  <a:schemeClr val="accent6">
                    <a:lumMod val="60000"/>
                    <a:lumOff val="40000"/>
                  </a:schemeClr>
                </a:solidFill>
              </a:rPr>
              <a:t> had gelegd – minder gelukkig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solidFill>
                  <a:srgbClr val="FFFF00"/>
                </a:solidFill>
              </a:rPr>
              <a:t>quam </a:t>
            </a:r>
            <a:r>
              <a:rPr lang="en-US" sz="2800" dirty="0" err="1" smtClean="0">
                <a:solidFill>
                  <a:srgbClr val="FFFF00"/>
                </a:solidFill>
              </a:rPr>
              <a:t>Apicius</a:t>
            </a:r>
            <a:r>
              <a:rPr lang="en-US" sz="2800" dirty="0" smtClean="0">
                <a:solidFill>
                  <a:srgbClr val="FFFF00"/>
                </a:solidFill>
              </a:rPr>
              <a:t> nostra </a:t>
            </a:r>
            <a:r>
              <a:rPr lang="en-US" sz="2800" dirty="0" err="1" smtClean="0">
                <a:solidFill>
                  <a:srgbClr val="FFFF00"/>
                </a:solidFill>
              </a:rPr>
              <a:t>memoria</a:t>
            </a:r>
            <a:r>
              <a:rPr lang="en-US" sz="2800" dirty="0" smtClean="0">
                <a:solidFill>
                  <a:srgbClr val="FFFF00"/>
                </a:solidFill>
              </a:rPr>
              <a:t> </a:t>
            </a:r>
            <a:r>
              <a:rPr lang="en-US" sz="2800" dirty="0" err="1" smtClean="0">
                <a:solidFill>
                  <a:srgbClr val="FFFF00"/>
                </a:solidFill>
              </a:rPr>
              <a:t>vixit</a:t>
            </a:r>
            <a:r>
              <a:rPr lang="en-US" sz="2800" dirty="0" smtClean="0">
                <a:solidFill>
                  <a:srgbClr val="FFFF00"/>
                </a:solidFill>
              </a:rPr>
              <a:t>, qui in ea </a:t>
            </a:r>
            <a:r>
              <a:rPr lang="en-US" sz="2800" dirty="0" err="1" smtClean="0">
                <a:solidFill>
                  <a:srgbClr val="FFFF00"/>
                </a:solidFill>
              </a:rPr>
              <a:t>urbe</a:t>
            </a:r>
            <a:r>
              <a:rPr lang="en-US" sz="2800" dirty="0" smtClean="0">
                <a:solidFill>
                  <a:srgbClr val="FFFF00"/>
                </a:solidFill>
              </a:rPr>
              <a:t> ex qua </a:t>
            </a:r>
            <a:r>
              <a:rPr lang="en-US" sz="2800" dirty="0" err="1" smtClean="0">
                <a:solidFill>
                  <a:srgbClr val="FFFF00"/>
                </a:solidFill>
              </a:rPr>
              <a:t>aliquando</a:t>
            </a:r>
            <a:r>
              <a:rPr lang="en-US" sz="2800" dirty="0" smtClean="0">
                <a:solidFill>
                  <a:srgbClr val="FFFF00"/>
                </a:solidFill>
              </a:rPr>
              <a:t> </a:t>
            </a:r>
            <a:r>
              <a:rPr lang="en-US" sz="2800" dirty="0" err="1" smtClean="0">
                <a:solidFill>
                  <a:srgbClr val="FFFF00"/>
                </a:solidFill>
              </a:rPr>
              <a:t>philosophi</a:t>
            </a:r>
            <a:r>
              <a:rPr lang="en-US" sz="2800" dirty="0" smtClean="0">
                <a:solidFill>
                  <a:srgbClr val="FFFF00"/>
                </a:solidFill>
              </a:rPr>
              <a:t> </a:t>
            </a:r>
            <a:r>
              <a:rPr lang="en-US" sz="2800" dirty="0" err="1" smtClean="0">
                <a:solidFill>
                  <a:srgbClr val="FFFF00"/>
                </a:solidFill>
              </a:rPr>
              <a:t>velut</a:t>
            </a:r>
            <a:r>
              <a:rPr lang="en-US" sz="2800" dirty="0" smtClean="0">
                <a:solidFill>
                  <a:srgbClr val="FFFF00"/>
                </a:solidFill>
              </a:rPr>
              <a:t> </a:t>
            </a:r>
            <a:r>
              <a:rPr lang="en-US" sz="2800" dirty="0" err="1" smtClean="0">
                <a:solidFill>
                  <a:srgbClr val="FFFF00"/>
                </a:solidFill>
              </a:rPr>
              <a:t>corruptores</a:t>
            </a:r>
            <a:r>
              <a:rPr lang="en-US" sz="2800" dirty="0" smtClean="0">
                <a:solidFill>
                  <a:srgbClr val="FFFF00"/>
                </a:solidFill>
              </a:rPr>
              <a:t> </a:t>
            </a:r>
            <a:r>
              <a:rPr lang="en-US" sz="2800" dirty="0" err="1" smtClean="0">
                <a:solidFill>
                  <a:srgbClr val="FFFF00"/>
                </a:solidFill>
              </a:rPr>
              <a:t>iuventutis</a:t>
            </a:r>
            <a:r>
              <a:rPr lang="en-US" sz="2800" dirty="0" smtClean="0">
                <a:solidFill>
                  <a:srgbClr val="FFFF00"/>
                </a:solidFill>
              </a:rPr>
              <a:t> </a:t>
            </a:r>
            <a:r>
              <a:rPr lang="en-US" sz="2800" dirty="0" err="1" smtClean="0">
                <a:solidFill>
                  <a:srgbClr val="FFFF00"/>
                </a:solidFill>
              </a:rPr>
              <a:t>abire</a:t>
            </a:r>
            <a:r>
              <a:rPr lang="en-US" sz="2800" dirty="0" smtClean="0">
                <a:solidFill>
                  <a:srgbClr val="FFFF00"/>
                </a:solidFill>
              </a:rPr>
              <a:t> </a:t>
            </a:r>
            <a:r>
              <a:rPr lang="en-US" sz="2800" dirty="0" err="1" smtClean="0">
                <a:solidFill>
                  <a:srgbClr val="FFFF00"/>
                </a:solidFill>
              </a:rPr>
              <a:t>iussi</a:t>
            </a:r>
            <a:r>
              <a:rPr lang="en-US" sz="2800" dirty="0" smtClean="0">
                <a:solidFill>
                  <a:srgbClr val="FFFF00"/>
                </a:solidFill>
              </a:rPr>
              <a:t> </a:t>
            </a:r>
            <a:r>
              <a:rPr lang="en-US" sz="2800" dirty="0" err="1" smtClean="0">
                <a:solidFill>
                  <a:srgbClr val="FFFF00"/>
                </a:solidFill>
              </a:rPr>
              <a:t>sunt</a:t>
            </a:r>
            <a:r>
              <a:rPr lang="en-US" sz="2800" dirty="0" smtClean="0">
                <a:solidFill>
                  <a:srgbClr val="FFFF00"/>
                </a:solidFill>
              </a:rPr>
              <a:t> </a:t>
            </a:r>
            <a:r>
              <a:rPr lang="en-US" sz="2800" dirty="0" err="1" smtClean="0">
                <a:solidFill>
                  <a:srgbClr val="FFFF00"/>
                </a:solidFill>
              </a:rPr>
              <a:t>scientiam</a:t>
            </a:r>
            <a:r>
              <a:rPr lang="en-US" sz="2800" dirty="0" smtClean="0">
                <a:solidFill>
                  <a:srgbClr val="FFFF00"/>
                </a:solidFill>
              </a:rPr>
              <a:t> </a:t>
            </a:r>
            <a:r>
              <a:rPr lang="en-US" sz="2800" dirty="0" err="1" smtClean="0">
                <a:solidFill>
                  <a:srgbClr val="FFFF00"/>
                </a:solidFill>
              </a:rPr>
              <a:t>popinae</a:t>
            </a:r>
            <a:r>
              <a:rPr lang="en-US" sz="2800" dirty="0" smtClean="0">
                <a:solidFill>
                  <a:srgbClr val="FFFF00"/>
                </a:solidFill>
              </a:rPr>
              <a:t> </a:t>
            </a:r>
            <a:r>
              <a:rPr lang="en-US" sz="2800" dirty="0" err="1" smtClean="0">
                <a:solidFill>
                  <a:srgbClr val="FFFF00"/>
                </a:solidFill>
              </a:rPr>
              <a:t>professus</a:t>
            </a:r>
            <a:r>
              <a:rPr lang="en-US" sz="2800" dirty="0" smtClean="0">
                <a:solidFill>
                  <a:srgbClr val="FFFF00"/>
                </a:solidFill>
              </a:rPr>
              <a:t> </a:t>
            </a:r>
            <a:r>
              <a:rPr lang="en-US" sz="2800" dirty="0" err="1" smtClean="0">
                <a:solidFill>
                  <a:srgbClr val="FFFF00"/>
                </a:solidFill>
              </a:rPr>
              <a:t>disciplina</a:t>
            </a:r>
            <a:r>
              <a:rPr lang="en-US" sz="2800" dirty="0" smtClean="0">
                <a:solidFill>
                  <a:srgbClr val="FFFF00"/>
                </a:solidFill>
              </a:rPr>
              <a:t> </a:t>
            </a:r>
            <a:r>
              <a:rPr lang="en-US" sz="2800" dirty="0" err="1" smtClean="0">
                <a:solidFill>
                  <a:srgbClr val="FFFF00"/>
                </a:solidFill>
              </a:rPr>
              <a:t>sua</a:t>
            </a:r>
            <a:r>
              <a:rPr lang="en-US" sz="2800" dirty="0" smtClean="0">
                <a:solidFill>
                  <a:srgbClr val="FFFF00"/>
                </a:solidFill>
              </a:rPr>
              <a:t> </a:t>
            </a:r>
            <a:r>
              <a:rPr lang="en-US" sz="2800" dirty="0" err="1" smtClean="0">
                <a:solidFill>
                  <a:srgbClr val="FFFF00"/>
                </a:solidFill>
              </a:rPr>
              <a:t>saeculum</a:t>
            </a:r>
            <a:r>
              <a:rPr lang="en-US" sz="2800" dirty="0" smtClean="0">
                <a:solidFill>
                  <a:srgbClr val="FFFF00"/>
                </a:solidFill>
              </a:rPr>
              <a:t> </a:t>
            </a:r>
            <a:r>
              <a:rPr lang="en-US" sz="2800" dirty="0" err="1" smtClean="0">
                <a:solidFill>
                  <a:srgbClr val="FFFF00"/>
                </a:solidFill>
              </a:rPr>
              <a:t>infecit</a:t>
            </a:r>
            <a:r>
              <a:rPr lang="en-US" sz="2800" dirty="0" smtClean="0">
                <a:solidFill>
                  <a:srgbClr val="FFFF00"/>
                </a:solidFill>
              </a:rPr>
              <a:t>.‘ </a:t>
            </a:r>
            <a:r>
              <a:rPr lang="en-US" sz="2800" dirty="0" err="1" smtClean="0"/>
              <a:t>Cuius</a:t>
            </a:r>
            <a:r>
              <a:rPr lang="en-US" sz="2800" dirty="0" smtClean="0"/>
              <a:t> </a:t>
            </a:r>
            <a:r>
              <a:rPr lang="en-US" sz="2800" dirty="0" err="1" smtClean="0"/>
              <a:t>exitum</a:t>
            </a:r>
            <a:r>
              <a:rPr lang="en-US" sz="2800" dirty="0" smtClean="0"/>
              <a:t> </a:t>
            </a:r>
            <a:r>
              <a:rPr lang="en-US" sz="2800" dirty="0" err="1" smtClean="0"/>
              <a:t>nosse</a:t>
            </a:r>
            <a:r>
              <a:rPr lang="en-US" sz="2800" dirty="0" smtClean="0"/>
              <a:t> </a:t>
            </a:r>
            <a:r>
              <a:rPr lang="en-US" sz="2800" dirty="0" err="1" smtClean="0"/>
              <a:t>operae</a:t>
            </a:r>
            <a:r>
              <a:rPr lang="en-US" sz="2800" dirty="0" smtClean="0"/>
              <a:t> </a:t>
            </a:r>
            <a:r>
              <a:rPr lang="en-US" sz="2800" dirty="0" err="1" smtClean="0"/>
              <a:t>pretium</a:t>
            </a:r>
            <a:r>
              <a:rPr lang="en-US" sz="2800" dirty="0" smtClean="0"/>
              <a:t> est. </a:t>
            </a:r>
            <a:endParaRPr lang="en-US" sz="2800" dirty="0" smtClean="0">
              <a:solidFill>
                <a:srgbClr val="FFFF00"/>
              </a:solidFill>
            </a:endParaRP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dan </a:t>
            </a:r>
            <a:r>
              <a:rPr lang="nl-NL" sz="2400" dirty="0" err="1" smtClean="0">
                <a:solidFill>
                  <a:schemeClr val="accent6">
                    <a:lumMod val="60000"/>
                    <a:lumOff val="40000"/>
                  </a:schemeClr>
                </a:solidFill>
              </a:rPr>
              <a:t>Apicius</a:t>
            </a:r>
            <a:r>
              <a:rPr lang="nl-NL" sz="2400" dirty="0" smtClean="0">
                <a:solidFill>
                  <a:schemeClr val="accent6">
                    <a:lumMod val="60000"/>
                    <a:lumOff val="40000"/>
                  </a:schemeClr>
                </a:solidFill>
              </a:rPr>
              <a:t> in onze tijd geleefd heeft, die in die stad, waaruit ooit filosofen als bedervers van de jeugd verzocht is te vertrekken, door de kennis van het eethuis te onderwijzen onze generatie met zijn les verpest heeft.” Diens einde te kennen, is de moeite waard.</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40</a:t>
            </a:r>
            <a:r>
              <a:rPr lang="nl-NL" sz="4000" dirty="0" smtClean="0"/>
              <a:t>	</a:t>
            </a:r>
            <a:r>
              <a:rPr lang="nl-NL" sz="2800" dirty="0" smtClean="0"/>
              <a:t>Wie was nou in </a:t>
            </a:r>
            <a:r>
              <a:rPr lang="nl-NL" sz="2800" dirty="0" err="1" smtClean="0"/>
              <a:t>Seneca’s</a:t>
            </a:r>
            <a:r>
              <a:rPr lang="nl-NL" sz="2800" dirty="0" smtClean="0"/>
              <a:t> ogen een betere voorouder, 	die dictator (M’ </a:t>
            </a:r>
            <a:r>
              <a:rPr lang="nl-NL" sz="2800" dirty="0" err="1" smtClean="0"/>
              <a:t>Curius</a:t>
            </a:r>
            <a:r>
              <a:rPr lang="nl-NL" sz="2800" dirty="0" smtClean="0"/>
              <a:t> </a:t>
            </a:r>
            <a:r>
              <a:rPr lang="nl-NL" sz="2800" dirty="0" err="1" smtClean="0"/>
              <a:t>Dentatus</a:t>
            </a:r>
            <a:r>
              <a:rPr lang="nl-NL" sz="2800" dirty="0" smtClean="0"/>
              <a:t> trouwens) of die 	culinair deskundige </a:t>
            </a:r>
            <a:r>
              <a:rPr lang="nl-NL" sz="2800" dirty="0" err="1" smtClean="0"/>
              <a:t>Apicius</a:t>
            </a:r>
            <a:r>
              <a:rPr lang="nl-NL" sz="2800" dirty="0" smtClean="0"/>
              <a:t>?</a:t>
            </a:r>
          </a:p>
          <a:p>
            <a:r>
              <a:rPr lang="nl-NL" dirty="0" smtClean="0"/>
              <a:t>	</a:t>
            </a:r>
            <a:r>
              <a:rPr lang="nl-NL" sz="2800" dirty="0" smtClean="0">
                <a:solidFill>
                  <a:srgbClr val="00B050"/>
                </a:solidFill>
              </a:rPr>
              <a:t>A. de dictator, want die kookte zelf en hem bleef de 		kookkunst van zijn vrouw dus bespaard</a:t>
            </a:r>
          </a:p>
          <a:p>
            <a:r>
              <a:rPr lang="nl-NL" sz="2800" dirty="0">
                <a:solidFill>
                  <a:srgbClr val="00B050"/>
                </a:solidFill>
              </a:rPr>
              <a:t>	</a:t>
            </a:r>
            <a:r>
              <a:rPr lang="nl-NL" sz="2800" dirty="0" smtClean="0">
                <a:solidFill>
                  <a:srgbClr val="00B050"/>
                </a:solidFill>
              </a:rPr>
              <a:t>B. de dictator, want die bleef, ondanks zijn 				overwinningen, de eenvoud zelve</a:t>
            </a:r>
          </a:p>
          <a:p>
            <a:r>
              <a:rPr lang="nl-NL" sz="2800" dirty="0">
                <a:solidFill>
                  <a:srgbClr val="00B050"/>
                </a:solidFill>
              </a:rPr>
              <a:t>	</a:t>
            </a:r>
            <a:r>
              <a:rPr lang="nl-NL" sz="2800" dirty="0" smtClean="0">
                <a:solidFill>
                  <a:srgbClr val="00B050"/>
                </a:solidFill>
              </a:rPr>
              <a:t>C. </a:t>
            </a:r>
            <a:r>
              <a:rPr lang="nl-NL" sz="2800" dirty="0" err="1" smtClean="0">
                <a:solidFill>
                  <a:srgbClr val="00B050"/>
                </a:solidFill>
              </a:rPr>
              <a:t>Apicius</a:t>
            </a:r>
            <a:r>
              <a:rPr lang="nl-NL" sz="2800" dirty="0" smtClean="0">
                <a:solidFill>
                  <a:srgbClr val="00B050"/>
                </a:solidFill>
              </a:rPr>
              <a:t>, want hij hoefde de stad niet uit, terwijl de 		filosofen dat wel moesten</a:t>
            </a:r>
          </a:p>
          <a:p>
            <a:r>
              <a:rPr lang="nl-NL" sz="2800" dirty="0">
                <a:solidFill>
                  <a:srgbClr val="00B050"/>
                </a:solidFill>
              </a:rPr>
              <a:t>	</a:t>
            </a:r>
            <a:r>
              <a:rPr lang="nl-NL" sz="2800" dirty="0" smtClean="0">
                <a:solidFill>
                  <a:srgbClr val="00B050"/>
                </a:solidFill>
              </a:rPr>
              <a:t>D. </a:t>
            </a:r>
            <a:r>
              <a:rPr lang="nl-NL" sz="2800" dirty="0" err="1" smtClean="0">
                <a:solidFill>
                  <a:srgbClr val="00B050"/>
                </a:solidFill>
              </a:rPr>
              <a:t>Apicius</a:t>
            </a:r>
            <a:r>
              <a:rPr lang="nl-NL" sz="2800" dirty="0" smtClean="0">
                <a:solidFill>
                  <a:srgbClr val="00B050"/>
                </a:solidFill>
              </a:rPr>
              <a:t>, want die kon lekker kokkerellen en allerlei 		interessante kruiden uittesten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16977"/>
          </a:xfrm>
          <a:prstGeom prst="rect">
            <a:avLst/>
          </a:prstGeom>
          <a:noFill/>
        </p:spPr>
        <p:txBody>
          <a:bodyPr wrap="square" rtlCol="0">
            <a:spAutoFit/>
          </a:bodyPr>
          <a:lstStyle/>
          <a:p>
            <a:r>
              <a:rPr lang="en-US" sz="2800" dirty="0" smtClean="0"/>
              <a:t>Cum </a:t>
            </a:r>
            <a:r>
              <a:rPr lang="en-US" sz="2800" dirty="0" err="1" smtClean="0"/>
              <a:t>sestertium</a:t>
            </a:r>
            <a:r>
              <a:rPr lang="en-US" sz="2800" dirty="0" smtClean="0"/>
              <a:t> </a:t>
            </a:r>
            <a:r>
              <a:rPr lang="en-US" sz="2800" dirty="0" err="1" smtClean="0"/>
              <a:t>milliens</a:t>
            </a:r>
            <a:r>
              <a:rPr lang="en-US" sz="2800" dirty="0" smtClean="0"/>
              <a:t> in </a:t>
            </a:r>
            <a:r>
              <a:rPr lang="en-US" sz="2800" dirty="0" err="1" smtClean="0"/>
              <a:t>culinam</a:t>
            </a:r>
            <a:r>
              <a:rPr lang="en-US" sz="2800" dirty="0" smtClean="0"/>
              <a:t> </a:t>
            </a:r>
            <a:r>
              <a:rPr lang="en-US" sz="2800" dirty="0" err="1" smtClean="0"/>
              <a:t>coniecisset</a:t>
            </a:r>
            <a:r>
              <a:rPr lang="en-US" sz="2800" dirty="0" smtClean="0"/>
              <a:t>, cum tot </a:t>
            </a:r>
            <a:r>
              <a:rPr lang="en-US" sz="2800" dirty="0" err="1" smtClean="0"/>
              <a:t>congiaria</a:t>
            </a:r>
            <a:r>
              <a:rPr lang="en-US" sz="2800" dirty="0" smtClean="0"/>
              <a:t> </a:t>
            </a:r>
            <a:r>
              <a:rPr lang="en-US" sz="2800" dirty="0" err="1" smtClean="0"/>
              <a:t>principum</a:t>
            </a:r>
            <a:r>
              <a:rPr lang="en-US" sz="2800" dirty="0" smtClean="0"/>
              <a:t> et </a:t>
            </a:r>
            <a:r>
              <a:rPr lang="en-US" sz="2800" dirty="0" err="1" smtClean="0"/>
              <a:t>ingens</a:t>
            </a:r>
            <a:r>
              <a:rPr lang="en-US" sz="2800" dirty="0" smtClean="0"/>
              <a:t> </a:t>
            </a:r>
            <a:r>
              <a:rPr lang="en-US" sz="2800" dirty="0" err="1" smtClean="0"/>
              <a:t>Capitolii</a:t>
            </a:r>
            <a:r>
              <a:rPr lang="en-US" sz="2800" dirty="0" smtClean="0"/>
              <a:t> </a:t>
            </a:r>
            <a:r>
              <a:rPr lang="en-US" sz="2800" dirty="0" err="1" smtClean="0"/>
              <a:t>vectigal</a:t>
            </a:r>
            <a:r>
              <a:rPr lang="en-US" sz="2800" dirty="0" smtClean="0"/>
              <a:t> </a:t>
            </a:r>
            <a:r>
              <a:rPr lang="en-US" sz="2800" dirty="0" err="1" smtClean="0"/>
              <a:t>singulis</a:t>
            </a:r>
            <a:r>
              <a:rPr lang="en-US" sz="2800" dirty="0" smtClean="0"/>
              <a:t> </a:t>
            </a:r>
            <a:r>
              <a:rPr lang="en-US" sz="2800" dirty="0" err="1" smtClean="0"/>
              <a:t>comisationibus</a:t>
            </a:r>
            <a:r>
              <a:rPr lang="en-US" sz="2800" dirty="0" smtClean="0"/>
              <a:t> </a:t>
            </a:r>
            <a:r>
              <a:rPr lang="en-US" sz="2800" dirty="0" err="1" smtClean="0"/>
              <a:t>exsorpsisset</a:t>
            </a:r>
            <a:r>
              <a:rPr lang="en-US" sz="2800" dirty="0" smtClean="0"/>
              <a:t>, </a:t>
            </a:r>
            <a:r>
              <a:rPr lang="en-US" sz="2800" dirty="0" err="1" smtClean="0"/>
              <a:t>aere</a:t>
            </a:r>
            <a:r>
              <a:rPr lang="en-US" sz="2800" dirty="0" smtClean="0"/>
              <a:t> </a:t>
            </a:r>
            <a:r>
              <a:rPr lang="en-US" sz="2800" dirty="0" err="1" smtClean="0"/>
              <a:t>alieno</a:t>
            </a:r>
            <a:r>
              <a:rPr lang="en-US" sz="2800" dirty="0" smtClean="0"/>
              <a:t> </a:t>
            </a:r>
            <a:r>
              <a:rPr lang="en-US" sz="2800" dirty="0" err="1" smtClean="0"/>
              <a:t>oppressus</a:t>
            </a:r>
            <a:r>
              <a:rPr lang="en-US" sz="2800" dirty="0" smtClean="0"/>
              <a:t> </a:t>
            </a:r>
            <a:r>
              <a:rPr lang="en-US" sz="2800" dirty="0" err="1" smtClean="0"/>
              <a:t>rationes</a:t>
            </a:r>
            <a:r>
              <a:rPr lang="en-US" sz="2800" dirty="0" smtClean="0"/>
              <a:t> </a:t>
            </a:r>
            <a:r>
              <a:rPr lang="en-US" sz="2800" dirty="0" err="1" smtClean="0"/>
              <a:t>suas</a:t>
            </a:r>
            <a:r>
              <a:rPr lang="en-US" sz="2800" dirty="0" smtClean="0"/>
              <a:t> </a:t>
            </a:r>
            <a:r>
              <a:rPr lang="en-US" sz="2800" dirty="0" err="1" smtClean="0"/>
              <a:t>tunc</a:t>
            </a:r>
            <a:r>
              <a:rPr lang="en-US" sz="2800" dirty="0" smtClean="0"/>
              <a:t> </a:t>
            </a:r>
            <a:r>
              <a:rPr lang="en-US" sz="2800" dirty="0" err="1" smtClean="0"/>
              <a:t>primum</a:t>
            </a:r>
            <a:r>
              <a:rPr lang="en-US" sz="2800" dirty="0" smtClean="0"/>
              <a:t> </a:t>
            </a:r>
            <a:r>
              <a:rPr lang="en-US" sz="2800" dirty="0" err="1" smtClean="0"/>
              <a:t>coactus</a:t>
            </a:r>
            <a:r>
              <a:rPr lang="en-US" sz="2800" dirty="0" smtClean="0"/>
              <a:t> </a:t>
            </a:r>
            <a:r>
              <a:rPr lang="en-US" sz="2800" dirty="0" err="1" smtClean="0"/>
              <a:t>inspexit</a:t>
            </a:r>
            <a:r>
              <a:rPr lang="en-US" sz="2800" dirty="0" smtClean="0"/>
              <a:t>: </a:t>
            </a:r>
            <a:r>
              <a:rPr lang="en-US" sz="2800" dirty="0" err="1" smtClean="0"/>
              <a:t>superfuturum</a:t>
            </a:r>
            <a:r>
              <a:rPr lang="en-US" sz="2800" dirty="0" smtClean="0"/>
              <a:t> </a:t>
            </a:r>
            <a:r>
              <a:rPr lang="en-US" sz="2800" dirty="0" err="1" smtClean="0"/>
              <a:t>sibi</a:t>
            </a:r>
            <a:r>
              <a:rPr lang="en-US" sz="2800" dirty="0" smtClean="0"/>
              <a:t> </a:t>
            </a:r>
            <a:r>
              <a:rPr lang="en-US" sz="2800" dirty="0" err="1" smtClean="0"/>
              <a:t>sestertium</a:t>
            </a:r>
            <a:r>
              <a:rPr lang="en-US" sz="2800" dirty="0" smtClean="0"/>
              <a:t> </a:t>
            </a:r>
            <a:r>
              <a:rPr lang="en-US" sz="2800" dirty="0" err="1" smtClean="0"/>
              <a:t>centiens</a:t>
            </a:r>
            <a:r>
              <a:rPr lang="en-US" sz="2800" dirty="0" smtClean="0"/>
              <a:t> </a:t>
            </a:r>
            <a:r>
              <a:rPr lang="en-US" sz="2800" dirty="0" err="1" smtClean="0"/>
              <a:t>computavit</a:t>
            </a:r>
            <a:r>
              <a:rPr lang="en-US" sz="2800" dirty="0" smtClean="0"/>
              <a:t> et </a:t>
            </a:r>
            <a:r>
              <a:rPr lang="en-US" sz="2800" dirty="0" err="1" smtClean="0"/>
              <a:t>velut</a:t>
            </a:r>
            <a:r>
              <a:rPr lang="en-US" sz="2800" dirty="0" smtClean="0"/>
              <a:t> in </a:t>
            </a:r>
            <a:r>
              <a:rPr lang="en-US" sz="2800" dirty="0" err="1" smtClean="0"/>
              <a:t>ultima</a:t>
            </a:r>
            <a:r>
              <a:rPr lang="en-US" sz="2800" dirty="0" smtClean="0"/>
              <a:t> fame </a:t>
            </a:r>
            <a:r>
              <a:rPr lang="en-US" sz="2800" dirty="0" err="1" smtClean="0"/>
              <a:t>victurus</a:t>
            </a:r>
            <a:r>
              <a:rPr lang="en-US" sz="2800" dirty="0" smtClean="0"/>
              <a:t> </a:t>
            </a:r>
            <a:r>
              <a:rPr lang="en-US" sz="2800" dirty="0" err="1" smtClean="0"/>
              <a:t>si</a:t>
            </a:r>
            <a:r>
              <a:rPr lang="en-US" sz="2800" dirty="0" smtClean="0"/>
              <a:t> in </a:t>
            </a:r>
            <a:r>
              <a:rPr lang="en-US" sz="2800" dirty="0" err="1" smtClean="0"/>
              <a:t>sestertio</a:t>
            </a:r>
            <a:r>
              <a:rPr lang="en-US" sz="2800" dirty="0" smtClean="0"/>
              <a:t> </a:t>
            </a:r>
            <a:r>
              <a:rPr lang="en-US" sz="2800" dirty="0" err="1" smtClean="0"/>
              <a:t>centiens</a:t>
            </a:r>
            <a:r>
              <a:rPr lang="en-US" sz="2800" dirty="0" smtClean="0"/>
              <a:t> </a:t>
            </a:r>
            <a:r>
              <a:rPr lang="en-US" sz="2800" dirty="0" err="1" smtClean="0"/>
              <a:t>vixisset</a:t>
            </a:r>
            <a:r>
              <a:rPr lang="en-US" sz="2800" dirty="0" smtClean="0"/>
              <a:t>, </a:t>
            </a:r>
            <a:r>
              <a:rPr lang="en-US" sz="2800" dirty="0" err="1" smtClean="0"/>
              <a:t>veneno</a:t>
            </a:r>
            <a:r>
              <a:rPr lang="en-US" sz="2800" dirty="0" smtClean="0"/>
              <a:t> </a:t>
            </a:r>
            <a:r>
              <a:rPr lang="en-US" sz="2800" dirty="0" err="1" smtClean="0"/>
              <a:t>vitam</a:t>
            </a:r>
            <a:r>
              <a:rPr lang="en-US" sz="2800" dirty="0" smtClean="0"/>
              <a:t> </a:t>
            </a:r>
            <a:r>
              <a:rPr lang="en-US" sz="2800" dirty="0" err="1" smtClean="0"/>
              <a:t>finivit</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Die </a:t>
            </a:r>
            <a:r>
              <a:rPr lang="en-US" sz="2400" dirty="0" err="1" smtClean="0">
                <a:solidFill>
                  <a:srgbClr val="00B0F0"/>
                </a:solidFill>
              </a:rPr>
              <a:t>Apicius</a:t>
            </a:r>
            <a:r>
              <a:rPr lang="en-US" sz="2400" dirty="0" smtClean="0">
                <a:solidFill>
                  <a:srgbClr val="00B0F0"/>
                </a:solidFill>
              </a:rPr>
              <a:t> was </a:t>
            </a:r>
            <a:r>
              <a:rPr lang="en-US" sz="2400" dirty="0" err="1" smtClean="0">
                <a:solidFill>
                  <a:srgbClr val="00B0F0"/>
                </a:solidFill>
              </a:rPr>
              <a:t>giga</a:t>
            </a:r>
            <a:r>
              <a:rPr lang="en-US" sz="2400" dirty="0" smtClean="0">
                <a:solidFill>
                  <a:srgbClr val="00B0F0"/>
                </a:solidFill>
              </a:rPr>
              <a:t> </a:t>
            </a:r>
            <a:r>
              <a:rPr lang="en-US" sz="2400" dirty="0" err="1" smtClean="0">
                <a:solidFill>
                  <a:srgbClr val="00B0F0"/>
                </a:solidFill>
              </a:rPr>
              <a:t>rijk</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had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nogal</a:t>
            </a:r>
            <a:r>
              <a:rPr lang="en-US" sz="2400" dirty="0" smtClean="0">
                <a:solidFill>
                  <a:srgbClr val="00B0F0"/>
                </a:solidFill>
              </a:rPr>
              <a:t> </a:t>
            </a:r>
            <a:r>
              <a:rPr lang="en-US" sz="2400" dirty="0" err="1" smtClean="0">
                <a:solidFill>
                  <a:srgbClr val="00B0F0"/>
                </a:solidFill>
              </a:rPr>
              <a:t>onnozel</a:t>
            </a:r>
            <a:r>
              <a:rPr lang="en-US" sz="2400" dirty="0" smtClean="0">
                <a:solidFill>
                  <a:srgbClr val="00B0F0"/>
                </a:solidFill>
              </a:rPr>
              <a:t> </a:t>
            </a:r>
            <a:r>
              <a:rPr lang="en-US" sz="2400" dirty="0" err="1" smtClean="0">
                <a:solidFill>
                  <a:srgbClr val="00B0F0"/>
                </a:solidFill>
              </a:rPr>
              <a:t>veel</a:t>
            </a:r>
            <a:r>
              <a:rPr lang="en-US" sz="2400" dirty="0" smtClean="0">
                <a:solidFill>
                  <a:srgbClr val="00B0F0"/>
                </a:solidFill>
              </a:rPr>
              <a:t> geld </a:t>
            </a:r>
            <a:r>
              <a:rPr lang="en-US" sz="2400" dirty="0" err="1" smtClean="0">
                <a:solidFill>
                  <a:srgbClr val="00B0F0"/>
                </a:solidFill>
              </a:rPr>
              <a:t>doorheen</a:t>
            </a:r>
            <a:r>
              <a:rPr lang="en-US" sz="2400" dirty="0" smtClean="0">
                <a:solidFill>
                  <a:srgbClr val="00B0F0"/>
                </a:solidFill>
              </a:rPr>
              <a:t> </a:t>
            </a:r>
            <a:r>
              <a:rPr lang="en-US" sz="2400" dirty="0" err="1" smtClean="0">
                <a:solidFill>
                  <a:srgbClr val="00B0F0"/>
                </a:solidFill>
              </a:rPr>
              <a:t>gejaagd</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belachelijk</a:t>
            </a:r>
            <a:r>
              <a:rPr lang="en-US" sz="2400" dirty="0" smtClean="0">
                <a:solidFill>
                  <a:srgbClr val="00B0F0"/>
                </a:solidFill>
              </a:rPr>
              <a:t> </a:t>
            </a:r>
            <a:r>
              <a:rPr lang="en-US" sz="2400" dirty="0" err="1" smtClean="0">
                <a:solidFill>
                  <a:srgbClr val="00B0F0"/>
                </a:solidFill>
              </a:rPr>
              <a:t>luxueuze</a:t>
            </a:r>
            <a:r>
              <a:rPr lang="en-US" sz="2400" dirty="0" smtClean="0">
                <a:solidFill>
                  <a:srgbClr val="00B0F0"/>
                </a:solidFill>
              </a:rPr>
              <a:t> </a:t>
            </a:r>
            <a:r>
              <a:rPr lang="en-US" sz="2400" dirty="0" err="1" smtClean="0">
                <a:solidFill>
                  <a:srgbClr val="00B0F0"/>
                </a:solidFill>
              </a:rPr>
              <a:t>leefstijl</a:t>
            </a:r>
            <a:r>
              <a:rPr lang="en-US" sz="2400" dirty="0" smtClean="0">
                <a:solidFill>
                  <a:srgbClr val="00B0F0"/>
                </a:solidFill>
              </a:rPr>
              <a:t> was de </a:t>
            </a:r>
            <a:r>
              <a:rPr lang="en-US" sz="2400" dirty="0" err="1" smtClean="0">
                <a:solidFill>
                  <a:srgbClr val="00B0F0"/>
                </a:solidFill>
              </a:rPr>
              <a:t>oorzaak</a:t>
            </a:r>
            <a:r>
              <a:rPr lang="en-US" sz="2400" dirty="0" smtClean="0">
                <a:solidFill>
                  <a:srgbClr val="00B0F0"/>
                </a:solidFill>
              </a:rPr>
              <a:t> </a:t>
            </a:r>
            <a:r>
              <a:rPr lang="en-US" sz="2400" dirty="0" err="1" smtClean="0">
                <a:solidFill>
                  <a:srgbClr val="00B0F0"/>
                </a:solidFill>
              </a:rPr>
              <a:t>daarvan</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hield</a:t>
            </a:r>
            <a:r>
              <a:rPr lang="en-US" sz="2400" dirty="0" smtClean="0">
                <a:solidFill>
                  <a:srgbClr val="00B0F0"/>
                </a:solidFill>
              </a:rPr>
              <a:t> </a:t>
            </a:r>
            <a:r>
              <a:rPr lang="en-US" sz="2400" dirty="0" err="1" smtClean="0">
                <a:solidFill>
                  <a:srgbClr val="00B0F0"/>
                </a:solidFill>
              </a:rPr>
              <a:t>ruim</a:t>
            </a:r>
            <a:r>
              <a:rPr lang="en-US" sz="2400" dirty="0" smtClean="0">
                <a:solidFill>
                  <a:srgbClr val="00B0F0"/>
                </a:solidFill>
              </a:rPr>
              <a:t> </a:t>
            </a:r>
            <a:r>
              <a:rPr lang="en-US" sz="2400" dirty="0" err="1" smtClean="0">
                <a:solidFill>
                  <a:srgbClr val="00B0F0"/>
                </a:solidFill>
              </a:rPr>
              <a:t>voldoende</a:t>
            </a:r>
            <a:r>
              <a:rPr lang="en-US" sz="2400" dirty="0" smtClean="0">
                <a:solidFill>
                  <a:srgbClr val="00B0F0"/>
                </a:solidFill>
              </a:rPr>
              <a:t> over,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zelf</a:t>
            </a:r>
            <a:r>
              <a:rPr lang="en-US" sz="2400" dirty="0" smtClean="0">
                <a:solidFill>
                  <a:srgbClr val="00B0F0"/>
                </a:solidFill>
              </a:rPr>
              <a:t> </a:t>
            </a:r>
            <a:r>
              <a:rPr lang="en-US" sz="2400" dirty="0" err="1" smtClean="0">
                <a:solidFill>
                  <a:srgbClr val="00B0F0"/>
                </a:solidFill>
              </a:rPr>
              <a:t>vreesde</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op </a:t>
            </a:r>
            <a:r>
              <a:rPr lang="en-US" sz="2400" dirty="0" err="1" smtClean="0">
                <a:solidFill>
                  <a:srgbClr val="00B0F0"/>
                </a:solidFill>
              </a:rPr>
              <a:t>dezelfde</a:t>
            </a:r>
            <a:r>
              <a:rPr lang="en-US" sz="2400" dirty="0" smtClean="0">
                <a:solidFill>
                  <a:srgbClr val="00B0F0"/>
                </a:solidFill>
              </a:rPr>
              <a:t> </a:t>
            </a:r>
            <a:r>
              <a:rPr lang="en-US" sz="2400" dirty="0" err="1" smtClean="0">
                <a:solidFill>
                  <a:srgbClr val="00B0F0"/>
                </a:solidFill>
              </a:rPr>
              <a:t>manier</a:t>
            </a:r>
            <a:r>
              <a:rPr lang="en-US" sz="2400" dirty="0" smtClean="0">
                <a:solidFill>
                  <a:srgbClr val="00B0F0"/>
                </a:solidFill>
              </a:rPr>
              <a:t> </a:t>
            </a:r>
            <a:r>
              <a:rPr lang="en-US" sz="2400" dirty="0" err="1" smtClean="0">
                <a:solidFill>
                  <a:srgbClr val="00B0F0"/>
                </a:solidFill>
              </a:rPr>
              <a:t>kon</a:t>
            </a:r>
            <a:r>
              <a:rPr lang="en-US" sz="2400" dirty="0" smtClean="0">
                <a:solidFill>
                  <a:srgbClr val="00B0F0"/>
                </a:solidFill>
              </a:rPr>
              <a:t> </a:t>
            </a:r>
            <a:r>
              <a:rPr lang="en-US" sz="2400" dirty="0" err="1" smtClean="0">
                <a:solidFill>
                  <a:srgbClr val="00B0F0"/>
                </a:solidFill>
              </a:rPr>
              <a:t>blijven</a:t>
            </a:r>
            <a:r>
              <a:rPr lang="en-US" sz="2400" dirty="0" smtClean="0">
                <a:solidFill>
                  <a:srgbClr val="00B0F0"/>
                </a:solidFill>
              </a:rPr>
              <a:t> </a:t>
            </a:r>
            <a:r>
              <a:rPr lang="en-US" sz="2400" dirty="0" err="1" smtClean="0">
                <a:solidFill>
                  <a:srgbClr val="00B0F0"/>
                </a:solidFill>
              </a:rPr>
              <a:t>leven</a:t>
            </a:r>
            <a:r>
              <a:rPr lang="en-US" sz="2400" dirty="0" smtClean="0">
                <a:solidFill>
                  <a:srgbClr val="00B0F0"/>
                </a:solidFill>
              </a:rPr>
              <a:t>. </a:t>
            </a:r>
            <a:r>
              <a:rPr lang="en-US" sz="2400" dirty="0" err="1" smtClean="0">
                <a:solidFill>
                  <a:srgbClr val="00B0F0"/>
                </a:solidFill>
              </a:rPr>
              <a:t>Toen</a:t>
            </a:r>
            <a:r>
              <a:rPr lang="en-US" sz="2400" dirty="0" smtClean="0">
                <a:solidFill>
                  <a:srgbClr val="00B0F0"/>
                </a:solidFill>
              </a:rPr>
              <a:t> </a:t>
            </a:r>
            <a:r>
              <a:rPr lang="en-US" sz="2400" dirty="0" err="1" smtClean="0">
                <a:solidFill>
                  <a:srgbClr val="00B0F0"/>
                </a:solidFill>
              </a:rPr>
              <a:t>maakte</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einde</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leven</a:t>
            </a:r>
            <a:r>
              <a:rPr lang="en-US" sz="2400" dirty="0" smtClean="0">
                <a:solidFill>
                  <a:srgbClr val="00B0F0"/>
                </a:solidFill>
              </a:rPr>
              <a:t>.</a:t>
            </a:r>
            <a:endParaRPr lang="en-US" sz="32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41</a:t>
            </a:r>
            <a:r>
              <a:rPr lang="nl-NL" sz="4000" dirty="0" smtClean="0"/>
              <a:t>	</a:t>
            </a:r>
            <a:r>
              <a:rPr lang="nl-NL" sz="2800" dirty="0" smtClean="0"/>
              <a:t>Waarom maakte </a:t>
            </a:r>
            <a:r>
              <a:rPr lang="nl-NL" sz="2800" dirty="0" err="1" smtClean="0"/>
              <a:t>Apicius</a:t>
            </a:r>
            <a:r>
              <a:rPr lang="nl-NL" sz="2800" dirty="0" smtClean="0"/>
              <a:t> een einde aan zijn leven?</a:t>
            </a:r>
          </a:p>
          <a:p>
            <a:r>
              <a:rPr lang="nl-NL" dirty="0" smtClean="0"/>
              <a:t>	</a:t>
            </a:r>
            <a:r>
              <a:rPr lang="nl-NL" sz="2800" dirty="0" smtClean="0">
                <a:solidFill>
                  <a:srgbClr val="00B050"/>
                </a:solidFill>
              </a:rPr>
              <a:t>A. hij </a:t>
            </a:r>
            <a:r>
              <a:rPr lang="nl-NL" sz="2800" dirty="0" smtClean="0">
                <a:solidFill>
                  <a:srgbClr val="00B050"/>
                </a:solidFill>
              </a:rPr>
              <a:t>had veel </a:t>
            </a:r>
            <a:r>
              <a:rPr lang="nl-NL" sz="2800" dirty="0" smtClean="0">
                <a:solidFill>
                  <a:srgbClr val="00B050"/>
                </a:solidFill>
              </a:rPr>
              <a:t>te veel geld uitgegeven en vreesde een </a:t>
            </a:r>
            <a:r>
              <a:rPr lang="nl-NL" sz="2800" dirty="0" smtClean="0">
                <a:solidFill>
                  <a:srgbClr val="00B050"/>
                </a:solidFill>
              </a:rPr>
              <a:t>		gat in </a:t>
            </a:r>
            <a:r>
              <a:rPr lang="nl-NL" sz="2800" dirty="0" smtClean="0">
                <a:solidFill>
                  <a:srgbClr val="00B050"/>
                </a:solidFill>
              </a:rPr>
              <a:t>zijn hand meer dan een gat in de grond</a:t>
            </a:r>
          </a:p>
          <a:p>
            <a:r>
              <a:rPr lang="nl-NL" sz="2800" dirty="0">
                <a:solidFill>
                  <a:srgbClr val="00B050"/>
                </a:solidFill>
              </a:rPr>
              <a:t>	</a:t>
            </a:r>
            <a:r>
              <a:rPr lang="nl-NL" sz="2800" dirty="0" smtClean="0">
                <a:solidFill>
                  <a:srgbClr val="00B050"/>
                </a:solidFill>
              </a:rPr>
              <a:t>B. hij was depressief geworden van de uitgaven van 		zijn vrouw, die 100.000 tasjes had gekocht</a:t>
            </a:r>
          </a:p>
          <a:p>
            <a:r>
              <a:rPr lang="nl-NL" sz="2800" dirty="0">
                <a:solidFill>
                  <a:srgbClr val="00B050"/>
                </a:solidFill>
              </a:rPr>
              <a:t>	</a:t>
            </a:r>
            <a:r>
              <a:rPr lang="nl-NL" sz="2800" dirty="0" smtClean="0">
                <a:solidFill>
                  <a:srgbClr val="00B050"/>
                </a:solidFill>
              </a:rPr>
              <a:t>C. hij meende dat hij zijn rekeningen niet meer kon 		betalen</a:t>
            </a:r>
          </a:p>
          <a:p>
            <a:r>
              <a:rPr lang="nl-NL" sz="2800" dirty="0">
                <a:solidFill>
                  <a:srgbClr val="00B050"/>
                </a:solidFill>
              </a:rPr>
              <a:t>	</a:t>
            </a:r>
            <a:r>
              <a:rPr lang="nl-NL" sz="2800" dirty="0" smtClean="0">
                <a:solidFill>
                  <a:srgbClr val="00B050"/>
                </a:solidFill>
              </a:rPr>
              <a:t>D. hij dacht dat hij zijn levensstandaard niet kon 			continueren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Quanta </a:t>
            </a:r>
            <a:r>
              <a:rPr lang="en-US" sz="2800" dirty="0" err="1" smtClean="0"/>
              <a:t>luxuria</a:t>
            </a:r>
            <a:r>
              <a:rPr lang="en-US" sz="2800" dirty="0" smtClean="0"/>
              <a:t> </a:t>
            </a:r>
            <a:r>
              <a:rPr lang="en-US" sz="2800" dirty="0" err="1" smtClean="0"/>
              <a:t>erat</a:t>
            </a:r>
            <a:r>
              <a:rPr lang="en-US" sz="2800" dirty="0" smtClean="0"/>
              <a:t> cui </a:t>
            </a:r>
            <a:r>
              <a:rPr lang="en-US" sz="2800" dirty="0" err="1" smtClean="0"/>
              <a:t>centiens</a:t>
            </a:r>
            <a:r>
              <a:rPr lang="en-US" sz="2800" dirty="0" smtClean="0"/>
              <a:t> </a:t>
            </a:r>
            <a:r>
              <a:rPr lang="en-US" sz="2800" dirty="0" err="1" smtClean="0"/>
              <a:t>sestertium</a:t>
            </a:r>
            <a:r>
              <a:rPr lang="en-US" sz="2800" dirty="0" smtClean="0"/>
              <a:t> </a:t>
            </a:r>
            <a:r>
              <a:rPr lang="en-US" sz="2800" dirty="0" err="1" smtClean="0"/>
              <a:t>egestas</a:t>
            </a:r>
            <a:r>
              <a:rPr lang="en-US" sz="2800" dirty="0" smtClean="0"/>
              <a:t> </a:t>
            </a:r>
            <a:r>
              <a:rPr lang="en-US" sz="2800" dirty="0" err="1" smtClean="0"/>
              <a:t>fuit</a:t>
            </a:r>
            <a:r>
              <a:rPr lang="en-US" sz="2800" dirty="0" smtClean="0"/>
              <a:t>! I </a:t>
            </a:r>
            <a:r>
              <a:rPr lang="en-US" sz="2800" dirty="0" err="1" smtClean="0"/>
              <a:t>nunc</a:t>
            </a:r>
            <a:r>
              <a:rPr lang="en-US" sz="2800" dirty="0" smtClean="0"/>
              <a:t> et </a:t>
            </a:r>
            <a:r>
              <a:rPr lang="en-US" sz="2800" dirty="0" err="1" smtClean="0"/>
              <a:t>puta</a:t>
            </a:r>
            <a:r>
              <a:rPr lang="en-US" sz="2800" dirty="0" smtClean="0"/>
              <a:t> </a:t>
            </a:r>
            <a:r>
              <a:rPr lang="en-US" sz="2800" dirty="0" err="1" smtClean="0"/>
              <a:t>pecuniae</a:t>
            </a:r>
            <a:r>
              <a:rPr lang="en-US" sz="2800" dirty="0" smtClean="0"/>
              <a:t> </a:t>
            </a:r>
            <a:r>
              <a:rPr lang="en-US" sz="2800" dirty="0" err="1" smtClean="0"/>
              <a:t>modum</a:t>
            </a:r>
            <a:r>
              <a:rPr lang="en-US" sz="2800" dirty="0" smtClean="0"/>
              <a:t> ad </a:t>
            </a:r>
            <a:r>
              <a:rPr lang="en-US" sz="2800" dirty="0" err="1" smtClean="0"/>
              <a:t>rem</a:t>
            </a:r>
            <a:r>
              <a:rPr lang="en-US" sz="2800" dirty="0" smtClean="0"/>
              <a:t> </a:t>
            </a:r>
            <a:r>
              <a:rPr lang="en-US" sz="2800" dirty="0" err="1" smtClean="0"/>
              <a:t>pertinere</a:t>
            </a:r>
            <a:r>
              <a:rPr lang="en-US" sz="2800" dirty="0" smtClean="0"/>
              <a:t>, non </a:t>
            </a:r>
            <a:r>
              <a:rPr lang="en-US" sz="2800" dirty="0" err="1" smtClean="0"/>
              <a:t>animi</a:t>
            </a:r>
            <a:r>
              <a:rPr lang="en-US" sz="2800" dirty="0" smtClean="0"/>
              <a:t>. </a:t>
            </a:r>
            <a:r>
              <a:rPr lang="en-US" sz="2800" dirty="0" err="1" smtClean="0"/>
              <a:t>Sestertium</a:t>
            </a:r>
            <a:r>
              <a:rPr lang="en-US" sz="2800" dirty="0" smtClean="0"/>
              <a:t> </a:t>
            </a:r>
            <a:r>
              <a:rPr lang="en-US" sz="2800" dirty="0" err="1" smtClean="0"/>
              <a:t>centiens</a:t>
            </a:r>
            <a:r>
              <a:rPr lang="en-US" sz="2800" dirty="0" smtClean="0"/>
              <a:t> </a:t>
            </a:r>
            <a:r>
              <a:rPr lang="en-US" sz="2800" dirty="0" err="1" smtClean="0"/>
              <a:t>aliquis</a:t>
            </a:r>
            <a:r>
              <a:rPr lang="en-US" sz="2800" dirty="0" smtClean="0"/>
              <a:t> </a:t>
            </a:r>
            <a:r>
              <a:rPr lang="en-US" sz="2800" dirty="0" err="1" smtClean="0"/>
              <a:t>extimuit</a:t>
            </a:r>
            <a:r>
              <a:rPr lang="en-US" sz="2800" dirty="0" smtClean="0"/>
              <a:t> et quod </a:t>
            </a:r>
            <a:r>
              <a:rPr lang="en-US" sz="2800" dirty="0" err="1" smtClean="0"/>
              <a:t>alii</a:t>
            </a:r>
            <a:r>
              <a:rPr lang="en-US" sz="2800" dirty="0" smtClean="0"/>
              <a:t> </a:t>
            </a:r>
            <a:r>
              <a:rPr lang="en-US" sz="2800" dirty="0" err="1" smtClean="0"/>
              <a:t>voto</a:t>
            </a:r>
            <a:r>
              <a:rPr lang="en-US" sz="2800" dirty="0" smtClean="0"/>
              <a:t> </a:t>
            </a:r>
            <a:r>
              <a:rPr lang="en-US" sz="2800" dirty="0" err="1" smtClean="0"/>
              <a:t>petunt</a:t>
            </a:r>
            <a:r>
              <a:rPr lang="en-US" sz="2800" dirty="0" smtClean="0"/>
              <a:t> </a:t>
            </a:r>
            <a:r>
              <a:rPr lang="en-US" sz="2800" dirty="0" err="1" smtClean="0"/>
              <a:t>veneno</a:t>
            </a:r>
            <a:r>
              <a:rPr lang="en-US" sz="2800" dirty="0" smtClean="0"/>
              <a:t> fugit. </a:t>
            </a:r>
            <a:r>
              <a:rPr lang="en-US" sz="2800" dirty="0" err="1" smtClean="0"/>
              <a:t>Illi</a:t>
            </a:r>
            <a:r>
              <a:rPr lang="en-US" sz="2800" dirty="0" smtClean="0"/>
              <a:t> </a:t>
            </a:r>
            <a:r>
              <a:rPr lang="en-US" sz="2800" dirty="0" err="1" smtClean="0"/>
              <a:t>vero</a:t>
            </a:r>
            <a:r>
              <a:rPr lang="en-US" sz="2800" dirty="0" smtClean="0"/>
              <a:t> tam </a:t>
            </a:r>
            <a:r>
              <a:rPr lang="en-US" sz="2800" dirty="0" err="1" smtClean="0"/>
              <a:t>pravae</a:t>
            </a:r>
            <a:r>
              <a:rPr lang="en-US" sz="2800" dirty="0" smtClean="0"/>
              <a:t> mentis </a:t>
            </a:r>
            <a:r>
              <a:rPr lang="en-US" sz="2800" dirty="0" err="1" smtClean="0"/>
              <a:t>homini</a:t>
            </a:r>
            <a:r>
              <a:rPr lang="en-US" sz="2800" dirty="0" smtClean="0"/>
              <a:t> </a:t>
            </a:r>
            <a:r>
              <a:rPr lang="en-US" sz="2800" dirty="0" err="1" smtClean="0"/>
              <a:t>ultima</a:t>
            </a:r>
            <a:r>
              <a:rPr lang="en-US" sz="2800" dirty="0" smtClean="0"/>
              <a:t> </a:t>
            </a:r>
            <a:r>
              <a:rPr lang="en-US" sz="2800" dirty="0" err="1" smtClean="0"/>
              <a:t>potio</a:t>
            </a:r>
            <a:r>
              <a:rPr lang="en-US" sz="2800" dirty="0" smtClean="0"/>
              <a:t> </a:t>
            </a:r>
            <a:r>
              <a:rPr lang="en-US" sz="2800" dirty="0" err="1" smtClean="0"/>
              <a:t>saluberrima</a:t>
            </a:r>
            <a:r>
              <a:rPr lang="en-US" sz="2800" dirty="0" smtClean="0"/>
              <a:t> </a:t>
            </a:r>
            <a:r>
              <a:rPr lang="en-US" sz="2800" dirty="0" err="1" smtClean="0"/>
              <a:t>fuit</a:t>
            </a:r>
            <a:r>
              <a:rPr lang="en-US" sz="2800" dirty="0" smtClean="0"/>
              <a:t>: …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Wat een grote weelde bezat (hij) voor wie tien miljoen sestertiën armoede was/betekende. Ga nu en bedenk dat de hoeveelheid geld er toe doet, niet je mentaliteit. Iemand vreesde tien miljoen sestertiën en, wat anderen nastreven door een wens, ontvluchtte hij door vergif. Maar voor die man met een zo slechte mentaliteit was zijn laatste drankje het meest heilzaam: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119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42</a:t>
            </a:r>
            <a:r>
              <a:rPr lang="nl-NL" sz="4000" dirty="0" smtClean="0"/>
              <a:t>	</a:t>
            </a:r>
            <a:r>
              <a:rPr lang="nl-NL" sz="2800" dirty="0" smtClean="0"/>
              <a:t>Hoe wordt </a:t>
            </a:r>
            <a:r>
              <a:rPr lang="nl-NL" sz="2800" dirty="0" err="1" smtClean="0"/>
              <a:t>veneno</a:t>
            </a:r>
            <a:r>
              <a:rPr lang="nl-NL" sz="2800" dirty="0" smtClean="0"/>
              <a:t>  (het vergif) later in de tekst 	aangeduid?</a:t>
            </a:r>
          </a:p>
          <a:p>
            <a:r>
              <a:rPr lang="nl-NL" dirty="0" smtClean="0"/>
              <a:t>	</a:t>
            </a:r>
            <a:r>
              <a:rPr lang="nl-NL" sz="2800" dirty="0" smtClean="0">
                <a:solidFill>
                  <a:srgbClr val="00B050"/>
                </a:solidFill>
              </a:rPr>
              <a:t>A. </a:t>
            </a:r>
            <a:r>
              <a:rPr lang="nl-NL" sz="2800" dirty="0" err="1" smtClean="0">
                <a:solidFill>
                  <a:srgbClr val="00B050"/>
                </a:solidFill>
              </a:rPr>
              <a:t>luxuria</a:t>
            </a:r>
            <a:r>
              <a:rPr lang="nl-NL" sz="2800" dirty="0" smtClean="0">
                <a:solidFill>
                  <a:srgbClr val="00B050"/>
                </a:solidFill>
              </a:rPr>
              <a:t> (weelderige borrel)</a:t>
            </a:r>
          </a:p>
          <a:p>
            <a:r>
              <a:rPr lang="nl-NL" sz="2800" dirty="0">
                <a:solidFill>
                  <a:srgbClr val="00B050"/>
                </a:solidFill>
              </a:rPr>
              <a:t>	</a:t>
            </a:r>
            <a:r>
              <a:rPr lang="nl-NL" sz="2800" dirty="0" smtClean="0">
                <a:solidFill>
                  <a:srgbClr val="00B050"/>
                </a:solidFill>
              </a:rPr>
              <a:t>B. </a:t>
            </a:r>
            <a:r>
              <a:rPr lang="nl-NL" sz="2800" dirty="0" err="1" smtClean="0">
                <a:solidFill>
                  <a:srgbClr val="00B050"/>
                </a:solidFill>
              </a:rPr>
              <a:t>potio</a:t>
            </a:r>
            <a:r>
              <a:rPr lang="nl-NL" sz="2800" dirty="0" smtClean="0">
                <a:solidFill>
                  <a:srgbClr val="00B050"/>
                </a:solidFill>
              </a:rPr>
              <a:t> </a:t>
            </a:r>
            <a:r>
              <a:rPr lang="nl-NL" sz="2800" dirty="0" err="1" smtClean="0">
                <a:solidFill>
                  <a:srgbClr val="00B050"/>
                </a:solidFill>
              </a:rPr>
              <a:t>saluberrima</a:t>
            </a:r>
            <a:r>
              <a:rPr lang="nl-NL" sz="2800" dirty="0" smtClean="0">
                <a:solidFill>
                  <a:srgbClr val="00B050"/>
                </a:solidFill>
              </a:rPr>
              <a:t> (meest heilzame drankje)</a:t>
            </a:r>
          </a:p>
          <a:p>
            <a:r>
              <a:rPr lang="nl-NL" sz="2800" dirty="0">
                <a:solidFill>
                  <a:srgbClr val="00B050"/>
                </a:solidFill>
              </a:rPr>
              <a:t>	</a:t>
            </a:r>
            <a:r>
              <a:rPr lang="nl-NL" sz="2800" dirty="0" smtClean="0">
                <a:solidFill>
                  <a:srgbClr val="00B050"/>
                </a:solidFill>
              </a:rPr>
              <a:t>C. </a:t>
            </a:r>
            <a:r>
              <a:rPr lang="nl-NL" sz="2800" dirty="0" err="1" smtClean="0">
                <a:solidFill>
                  <a:srgbClr val="00B050"/>
                </a:solidFill>
              </a:rPr>
              <a:t>egestas</a:t>
            </a:r>
            <a:r>
              <a:rPr lang="nl-NL" sz="2800" dirty="0" smtClean="0">
                <a:solidFill>
                  <a:srgbClr val="00B050"/>
                </a:solidFill>
              </a:rPr>
              <a:t> (armoede puur, shaken </a:t>
            </a:r>
            <a:r>
              <a:rPr lang="nl-NL" sz="2800" dirty="0" err="1" smtClean="0">
                <a:solidFill>
                  <a:srgbClr val="00B050"/>
                </a:solidFill>
              </a:rPr>
              <a:t>not</a:t>
            </a:r>
            <a:r>
              <a:rPr lang="nl-NL" sz="2800" dirty="0" smtClean="0">
                <a:solidFill>
                  <a:srgbClr val="00B050"/>
                </a:solidFill>
              </a:rPr>
              <a:t> </a:t>
            </a:r>
            <a:r>
              <a:rPr lang="nl-NL" sz="2800" dirty="0" err="1" smtClean="0">
                <a:solidFill>
                  <a:srgbClr val="00B050"/>
                </a:solidFill>
              </a:rPr>
              <a:t>stirred</a:t>
            </a:r>
            <a:r>
              <a:rPr lang="nl-NL" sz="2800" dirty="0" smtClean="0">
                <a:solidFill>
                  <a:srgbClr val="00B050"/>
                </a:solidFill>
              </a:rPr>
              <a:t>)</a:t>
            </a:r>
          </a:p>
          <a:p>
            <a:r>
              <a:rPr lang="nl-NL" sz="2800" dirty="0">
                <a:solidFill>
                  <a:srgbClr val="00B050"/>
                </a:solidFill>
              </a:rPr>
              <a:t>	</a:t>
            </a:r>
            <a:r>
              <a:rPr lang="nl-NL" sz="2800" dirty="0" smtClean="0">
                <a:solidFill>
                  <a:srgbClr val="00B050"/>
                </a:solidFill>
              </a:rPr>
              <a:t>D. </a:t>
            </a:r>
            <a:r>
              <a:rPr lang="nl-NL" sz="2800" dirty="0" err="1" smtClean="0">
                <a:solidFill>
                  <a:srgbClr val="00B050"/>
                </a:solidFill>
              </a:rPr>
              <a:t>pravae</a:t>
            </a:r>
            <a:r>
              <a:rPr lang="nl-NL" sz="2800" dirty="0" smtClean="0">
                <a:solidFill>
                  <a:srgbClr val="00B050"/>
                </a:solidFill>
              </a:rPr>
              <a:t> </a:t>
            </a:r>
            <a:r>
              <a:rPr lang="nl-NL" sz="2800" dirty="0" err="1" smtClean="0">
                <a:solidFill>
                  <a:srgbClr val="00B050"/>
                </a:solidFill>
              </a:rPr>
              <a:t>mentis</a:t>
            </a:r>
            <a:r>
              <a:rPr lang="nl-NL" sz="2800" dirty="0" smtClean="0">
                <a:solidFill>
                  <a:srgbClr val="00B050"/>
                </a:solidFill>
              </a:rPr>
              <a:t> (een kop als een tempelier)</a:t>
            </a:r>
          </a:p>
        </p:txBody>
      </p:sp>
      <p:pic>
        <p:nvPicPr>
          <p:cNvPr id="129026" name="Picture 2" descr="http://static2.ad.nl/static/photo/2010/13/13/6/20101025152950/media_xl_654411.jpg"/>
          <p:cNvPicPr>
            <a:picLocks noChangeAspect="1" noChangeArrowheads="1"/>
          </p:cNvPicPr>
          <p:nvPr/>
        </p:nvPicPr>
        <p:blipFill>
          <a:blip r:embed="rId2" cstate="print"/>
          <a:srcRect/>
          <a:stretch>
            <a:fillRect/>
          </a:stretch>
        </p:blipFill>
        <p:spPr bwMode="auto">
          <a:xfrm>
            <a:off x="179512" y="3645024"/>
            <a:ext cx="2690853" cy="1512168"/>
          </a:xfrm>
          <a:prstGeom prst="rect">
            <a:avLst/>
          </a:prstGeom>
          <a:noFill/>
        </p:spPr>
      </p:pic>
      <p:pic>
        <p:nvPicPr>
          <p:cNvPr id="129028" name="Picture 4" descr="http://t0.gstatic.com/images?q=tbn:ANd9GcRt5y-fOQsgR_K7EjaIAlUD-sXi-DHq5rdwavLrosfJ8AYbQVuaew"/>
          <p:cNvPicPr>
            <a:picLocks noChangeAspect="1" noChangeArrowheads="1"/>
          </p:cNvPicPr>
          <p:nvPr/>
        </p:nvPicPr>
        <p:blipFill>
          <a:blip r:embed="rId3" cstate="print"/>
          <a:srcRect/>
          <a:stretch>
            <a:fillRect/>
          </a:stretch>
        </p:blipFill>
        <p:spPr bwMode="auto">
          <a:xfrm>
            <a:off x="6300192" y="5877272"/>
            <a:ext cx="1962150" cy="5810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smtClean="0"/>
              <a:t>Seneca, CSE 2013</a:t>
            </a:r>
            <a:endParaRPr lang="nl-NL" dirty="0"/>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12</a:t>
            </a:fld>
            <a:endParaRPr lang="nl-NL"/>
          </a:p>
        </p:txBody>
      </p:sp>
      <p:sp>
        <p:nvSpPr>
          <p:cNvPr id="6" name="Rechthoek 5"/>
          <p:cNvSpPr/>
          <p:nvPr/>
        </p:nvSpPr>
        <p:spPr>
          <a:xfrm>
            <a:off x="179512" y="188640"/>
            <a:ext cx="8784976" cy="4616648"/>
          </a:xfrm>
          <a:prstGeom prst="rect">
            <a:avLst/>
          </a:prstGeom>
        </p:spPr>
        <p:txBody>
          <a:bodyPr wrap="square">
            <a:spAutoFit/>
          </a:bodyPr>
          <a:lstStyle/>
          <a:p>
            <a:pPr>
              <a:spcBef>
                <a:spcPts val="600"/>
              </a:spcBef>
              <a:spcAft>
                <a:spcPts val="600"/>
              </a:spcAft>
            </a:pPr>
            <a:r>
              <a:rPr lang="en-US" sz="2800" dirty="0" err="1" smtClean="0">
                <a:solidFill>
                  <a:schemeClr val="bg2">
                    <a:lumMod val="60000"/>
                    <a:lumOff val="40000"/>
                  </a:schemeClr>
                </a:solidFill>
              </a:rPr>
              <a:t>Kenmerkende</a:t>
            </a:r>
            <a:r>
              <a:rPr lang="en-US" sz="2800" dirty="0" smtClean="0">
                <a:solidFill>
                  <a:schemeClr val="bg2">
                    <a:lumMod val="60000"/>
                    <a:lumOff val="40000"/>
                  </a:schemeClr>
                </a:solidFill>
              </a:rPr>
              <a:t> </a:t>
            </a:r>
            <a:r>
              <a:rPr lang="en-US" sz="2800" dirty="0" err="1" smtClean="0">
                <a:solidFill>
                  <a:schemeClr val="bg2">
                    <a:lumMod val="60000"/>
                    <a:lumOff val="40000"/>
                  </a:schemeClr>
                </a:solidFill>
              </a:rPr>
              <a:t>dingen</a:t>
            </a:r>
            <a:r>
              <a:rPr lang="en-US" sz="2800" dirty="0" smtClean="0">
                <a:solidFill>
                  <a:schemeClr val="bg2">
                    <a:lumMod val="60000"/>
                    <a:lumOff val="40000"/>
                  </a:schemeClr>
                </a:solidFill>
              </a:rPr>
              <a:t> in de </a:t>
            </a:r>
            <a:r>
              <a:rPr lang="en-US" sz="2800" dirty="0" err="1" smtClean="0">
                <a:solidFill>
                  <a:schemeClr val="bg2">
                    <a:lumMod val="60000"/>
                    <a:lumOff val="40000"/>
                  </a:schemeClr>
                </a:solidFill>
              </a:rPr>
              <a:t>teksten</a:t>
            </a:r>
            <a:r>
              <a:rPr lang="en-US" sz="2800" dirty="0" smtClean="0">
                <a:solidFill>
                  <a:schemeClr val="bg2">
                    <a:lumMod val="60000"/>
                    <a:lumOff val="40000"/>
                  </a:schemeClr>
                </a:solidFill>
              </a:rPr>
              <a:t> van Seneca</a:t>
            </a:r>
            <a:endParaRPr lang="en-US" sz="2800" dirty="0" smtClean="0">
              <a:solidFill>
                <a:schemeClr val="bg2">
                  <a:lumMod val="60000"/>
                  <a:lumOff val="40000"/>
                </a:schemeClr>
              </a:solidFill>
              <a:cs typeface="Times New Roman" pitchFamily="18" charset="0"/>
            </a:endParaRPr>
          </a:p>
          <a:p>
            <a:pPr>
              <a:spcBef>
                <a:spcPts val="600"/>
              </a:spcBef>
              <a:spcAft>
                <a:spcPts val="600"/>
              </a:spcAft>
              <a:buFont typeface="Wingdings" pitchFamily="2" charset="2"/>
              <a:buChar char="§"/>
            </a:pPr>
            <a:r>
              <a:rPr lang="en-US" sz="2800" dirty="0" smtClean="0">
                <a:solidFill>
                  <a:schemeClr val="accent6">
                    <a:lumMod val="75000"/>
                  </a:schemeClr>
                </a:solidFill>
                <a:cs typeface="Times New Roman" pitchFamily="18" charset="0"/>
              </a:rPr>
              <a:t>	</a:t>
            </a:r>
            <a:r>
              <a:rPr lang="en-US" sz="2800" dirty="0" err="1" smtClean="0">
                <a:solidFill>
                  <a:schemeClr val="accent6">
                    <a:lumMod val="75000"/>
                  </a:schemeClr>
                </a:solidFill>
                <a:cs typeface="Times New Roman" pitchFamily="18" charset="0"/>
              </a:rPr>
              <a:t>beeldend</a:t>
            </a:r>
            <a:r>
              <a:rPr lang="en-US" sz="2800" dirty="0" smtClean="0">
                <a:solidFill>
                  <a:schemeClr val="accent6">
                    <a:lumMod val="75000"/>
                  </a:schemeClr>
                </a:solidFill>
                <a:cs typeface="Times New Roman" pitchFamily="18" charset="0"/>
              </a:rPr>
              <a:t> </a:t>
            </a:r>
            <a:r>
              <a:rPr lang="en-US" sz="2800" dirty="0" err="1" smtClean="0">
                <a:solidFill>
                  <a:schemeClr val="accent6">
                    <a:lumMod val="75000"/>
                  </a:schemeClr>
                </a:solidFill>
                <a:cs typeface="Times New Roman" pitchFamily="18" charset="0"/>
              </a:rPr>
              <a:t>taalgebruik</a:t>
            </a:r>
            <a:r>
              <a:rPr lang="en-US" sz="2800" dirty="0" smtClean="0">
                <a:solidFill>
                  <a:schemeClr val="accent6">
                    <a:lumMod val="75000"/>
                  </a:schemeClr>
                </a:solidFill>
                <a:cs typeface="Times New Roman" pitchFamily="18" charset="0"/>
              </a:rPr>
              <a:t> (</a:t>
            </a:r>
            <a:r>
              <a:rPr lang="en-US" sz="2800" dirty="0" err="1" smtClean="0">
                <a:solidFill>
                  <a:schemeClr val="accent6">
                    <a:lumMod val="75000"/>
                  </a:schemeClr>
                </a:solidFill>
                <a:cs typeface="Times New Roman" pitchFamily="18" charset="0"/>
              </a:rPr>
              <a:t>metaforen</a:t>
            </a:r>
            <a:r>
              <a:rPr lang="en-US" sz="2800" dirty="0" smtClean="0">
                <a:solidFill>
                  <a:schemeClr val="accent6">
                    <a:lumMod val="75000"/>
                  </a:schemeClr>
                </a:solidFill>
                <a:cs typeface="Times New Roman" pitchFamily="18" charset="0"/>
              </a:rPr>
              <a:t>)</a:t>
            </a:r>
          </a:p>
          <a:p>
            <a:pPr lvl="2">
              <a:spcBef>
                <a:spcPts val="600"/>
              </a:spcBef>
              <a:spcAft>
                <a:spcPts val="600"/>
              </a:spcAft>
              <a:buFont typeface="Courier New" pitchFamily="49" charset="0"/>
              <a:buChar char="o"/>
            </a:pPr>
            <a:r>
              <a:rPr lang="en-US" sz="2800" dirty="0" smtClean="0">
                <a:cs typeface="Times New Roman" pitchFamily="18" charset="0"/>
              </a:rPr>
              <a:t> de </a:t>
            </a:r>
            <a:r>
              <a:rPr lang="en-US" sz="2800" dirty="0" err="1" smtClean="0">
                <a:cs typeface="Times New Roman" pitchFamily="18" charset="0"/>
              </a:rPr>
              <a:t>rechtspraak</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de </a:t>
            </a:r>
            <a:r>
              <a:rPr lang="en-US" sz="2800" dirty="0" err="1" smtClean="0">
                <a:cs typeface="Times New Roman" pitchFamily="18" charset="0"/>
              </a:rPr>
              <a:t>zeevaart</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de </a:t>
            </a:r>
            <a:r>
              <a:rPr lang="en-US" sz="2800" dirty="0" err="1" smtClean="0">
                <a:cs typeface="Times New Roman" pitchFamily="18" charset="0"/>
              </a:rPr>
              <a:t>handel</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de </a:t>
            </a:r>
            <a:r>
              <a:rPr lang="en-US" sz="2800" dirty="0" err="1" smtClean="0">
                <a:cs typeface="Times New Roman" pitchFamily="18" charset="0"/>
              </a:rPr>
              <a:t>natuur</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het </a:t>
            </a:r>
            <a:r>
              <a:rPr lang="en-US" sz="2800" dirty="0" err="1" smtClean="0">
                <a:cs typeface="Times New Roman" pitchFamily="18" charset="0"/>
              </a:rPr>
              <a:t>leger</a:t>
            </a:r>
            <a:endParaRPr lang="en-US" sz="2800" dirty="0" smtClean="0">
              <a:cs typeface="Times New Roman" pitchFamily="18" charset="0"/>
            </a:endParaRPr>
          </a:p>
          <a:p>
            <a:pPr lvl="2">
              <a:spcBef>
                <a:spcPts val="600"/>
              </a:spcBef>
              <a:spcAft>
                <a:spcPts val="600"/>
              </a:spcAft>
              <a:buFont typeface="Courier New" pitchFamily="49" charset="0"/>
              <a:buChar char="o"/>
            </a:pPr>
            <a:r>
              <a:rPr lang="en-US" sz="2800" dirty="0" smtClean="0">
                <a:cs typeface="Times New Roman" pitchFamily="18" charset="0"/>
              </a:rPr>
              <a:t> de </a:t>
            </a:r>
            <a:r>
              <a:rPr lang="en-US" sz="2800" dirty="0" err="1" smtClean="0">
                <a:cs typeface="Times New Roman" pitchFamily="18" charset="0"/>
              </a:rPr>
              <a:t>weg</a:t>
            </a:r>
            <a:r>
              <a:rPr lang="en-US" sz="2800" dirty="0" smtClean="0">
                <a:cs typeface="Times New Roman" pitchFamily="18" charset="0"/>
              </a:rPr>
              <a:t> van het </a:t>
            </a:r>
            <a:r>
              <a:rPr lang="en-US" sz="2800" dirty="0" err="1" smtClean="0">
                <a:cs typeface="Times New Roman" pitchFamily="18" charset="0"/>
              </a:rPr>
              <a:t>leven</a:t>
            </a:r>
            <a:r>
              <a:rPr lang="en-US" sz="2800" dirty="0" smtClean="0">
                <a:cs typeface="Times New Roman" pitchFamily="18" charset="0"/>
              </a:rPr>
              <a:t> (</a:t>
            </a:r>
            <a:r>
              <a:rPr lang="en-US" sz="2800" dirty="0" err="1" smtClean="0">
                <a:cs typeface="Times New Roman" pitchFamily="18" charset="0"/>
              </a:rPr>
              <a:t>inclusief</a:t>
            </a:r>
            <a:r>
              <a:rPr lang="en-US" sz="2800" dirty="0" smtClean="0">
                <a:cs typeface="Times New Roman" pitchFamily="18" charset="0"/>
              </a:rPr>
              <a:t> </a:t>
            </a:r>
            <a:r>
              <a:rPr lang="en-US" sz="2800" dirty="0" err="1" smtClean="0">
                <a:cs typeface="Times New Roman" pitchFamily="18" charset="0"/>
              </a:rPr>
              <a:t>hobbels</a:t>
            </a:r>
            <a:r>
              <a:rPr lang="en-US" sz="2800" dirty="0" smtClean="0">
                <a:cs typeface="Times New Roman" pitchFamily="18" charset="0"/>
              </a:rPr>
              <a:t> en </a:t>
            </a:r>
            <a:r>
              <a:rPr lang="en-US" sz="2800" dirty="0" err="1" smtClean="0">
                <a:cs typeface="Times New Roman" pitchFamily="18" charset="0"/>
              </a:rPr>
              <a:t>kuilen</a:t>
            </a:r>
            <a:r>
              <a:rPr lang="en-US" sz="2800" dirty="0" smtClean="0">
                <a:cs typeface="Times New Roman" pitchFamily="18" charset="0"/>
              </a:rPr>
              <a:t>)</a:t>
            </a:r>
            <a:endParaRPr lang="en-US" sz="2800"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2677656"/>
          </a:xfrm>
          <a:prstGeom prst="rect">
            <a:avLst/>
          </a:prstGeom>
          <a:noFill/>
        </p:spPr>
        <p:txBody>
          <a:bodyPr wrap="square" rtlCol="0">
            <a:spAutoFit/>
          </a:bodyPr>
          <a:lstStyle/>
          <a:p>
            <a:r>
              <a:rPr lang="en-US" sz="2800" dirty="0" smtClean="0"/>
              <a:t>… </a:t>
            </a:r>
            <a:r>
              <a:rPr lang="en-US" sz="2800" dirty="0" err="1" smtClean="0"/>
              <a:t>tunc</a:t>
            </a:r>
            <a:r>
              <a:rPr lang="en-US" sz="2800" dirty="0" smtClean="0"/>
              <a:t> </a:t>
            </a:r>
            <a:r>
              <a:rPr lang="en-US" sz="2800" dirty="0" err="1" smtClean="0"/>
              <a:t>venena</a:t>
            </a:r>
            <a:r>
              <a:rPr lang="en-US" sz="2800" dirty="0" smtClean="0"/>
              <a:t> </a:t>
            </a:r>
            <a:r>
              <a:rPr lang="en-US" sz="2800" dirty="0" err="1" smtClean="0"/>
              <a:t>edebat</a:t>
            </a:r>
            <a:r>
              <a:rPr lang="en-US" sz="2800" dirty="0" smtClean="0"/>
              <a:t> </a:t>
            </a:r>
            <a:r>
              <a:rPr lang="en-US" sz="2800" dirty="0" err="1" smtClean="0"/>
              <a:t>bibebatque</a:t>
            </a:r>
            <a:r>
              <a:rPr lang="en-US" sz="2800" dirty="0" smtClean="0"/>
              <a:t> cum </a:t>
            </a:r>
            <a:r>
              <a:rPr lang="en-US" sz="2800" dirty="0" err="1" smtClean="0"/>
              <a:t>immensis</a:t>
            </a:r>
            <a:r>
              <a:rPr lang="en-US" sz="2800" dirty="0" smtClean="0"/>
              <a:t> </a:t>
            </a:r>
            <a:r>
              <a:rPr lang="en-US" sz="2800" dirty="0" err="1" smtClean="0"/>
              <a:t>epulis</a:t>
            </a:r>
            <a:r>
              <a:rPr lang="en-US" sz="2800" dirty="0" smtClean="0"/>
              <a:t> non </a:t>
            </a:r>
            <a:r>
              <a:rPr lang="en-US" sz="2800" dirty="0" err="1" smtClean="0"/>
              <a:t>delectaretur</a:t>
            </a:r>
            <a:r>
              <a:rPr lang="en-US" sz="2800" dirty="0" smtClean="0"/>
              <a:t> </a:t>
            </a:r>
            <a:r>
              <a:rPr lang="en-US" sz="2800" dirty="0" err="1" smtClean="0"/>
              <a:t>tantum</a:t>
            </a:r>
            <a:r>
              <a:rPr lang="en-US" sz="2800" dirty="0" smtClean="0"/>
              <a:t> </a:t>
            </a:r>
            <a:r>
              <a:rPr lang="en-US" sz="2800" dirty="0" err="1" smtClean="0"/>
              <a:t>sed</a:t>
            </a:r>
            <a:r>
              <a:rPr lang="en-US" sz="2800" dirty="0" smtClean="0"/>
              <a:t> </a:t>
            </a:r>
            <a:r>
              <a:rPr lang="en-US" sz="2800" dirty="0" err="1" smtClean="0"/>
              <a:t>gloriaretur</a:t>
            </a:r>
            <a:r>
              <a:rPr lang="en-US" sz="2800" dirty="0" smtClean="0"/>
              <a:t>, cum </a:t>
            </a:r>
            <a:r>
              <a:rPr lang="en-US" sz="2800" dirty="0" err="1" smtClean="0"/>
              <a:t>vitia</a:t>
            </a:r>
            <a:r>
              <a:rPr lang="en-US" sz="2800" dirty="0" smtClean="0"/>
              <a:t> </a:t>
            </a:r>
            <a:r>
              <a:rPr lang="en-US" sz="2800" dirty="0" err="1" smtClean="0"/>
              <a:t>sua</a:t>
            </a:r>
            <a:r>
              <a:rPr lang="en-US" sz="2800" dirty="0" smtClean="0"/>
              <a:t> </a:t>
            </a:r>
            <a:r>
              <a:rPr lang="en-US" sz="2800" dirty="0" err="1" smtClean="0"/>
              <a:t>ostentaret</a:t>
            </a:r>
            <a:r>
              <a:rPr lang="en-US" sz="2800" dirty="0" smtClean="0"/>
              <a:t>, cum </a:t>
            </a:r>
            <a:r>
              <a:rPr lang="en-US" sz="2800" dirty="0" err="1" smtClean="0"/>
              <a:t>civitatem</a:t>
            </a:r>
            <a:r>
              <a:rPr lang="en-US" sz="2800" dirty="0" smtClean="0"/>
              <a:t> in </a:t>
            </a:r>
            <a:r>
              <a:rPr lang="en-US" sz="2800" dirty="0" err="1" smtClean="0"/>
              <a:t>luxuriam</a:t>
            </a:r>
            <a:r>
              <a:rPr lang="en-US" sz="2800" dirty="0" smtClean="0"/>
              <a:t> </a:t>
            </a:r>
            <a:r>
              <a:rPr lang="en-US" sz="2800" dirty="0" err="1" smtClean="0"/>
              <a:t>suam</a:t>
            </a:r>
            <a:r>
              <a:rPr lang="en-US" sz="2800" dirty="0" smtClean="0"/>
              <a:t> </a:t>
            </a:r>
            <a:r>
              <a:rPr lang="en-US" sz="2800" dirty="0" err="1" smtClean="0"/>
              <a:t>converteret</a:t>
            </a:r>
            <a:r>
              <a:rPr lang="en-US" sz="2800" dirty="0" smtClean="0"/>
              <a:t>, cum </a:t>
            </a:r>
            <a:r>
              <a:rPr lang="en-US" sz="2800" dirty="0" err="1" smtClean="0"/>
              <a:t>iuventutem</a:t>
            </a:r>
            <a:r>
              <a:rPr lang="en-US" sz="2800" dirty="0" smtClean="0"/>
              <a:t> ad </a:t>
            </a:r>
            <a:r>
              <a:rPr lang="en-US" sz="2800" dirty="0" err="1" smtClean="0"/>
              <a:t>imitationem</a:t>
            </a:r>
            <a:r>
              <a:rPr lang="en-US" sz="2800" dirty="0" smtClean="0"/>
              <a:t> sui </a:t>
            </a:r>
            <a:r>
              <a:rPr lang="en-US" sz="2800" dirty="0" err="1" smtClean="0"/>
              <a:t>sollicitaret</a:t>
            </a:r>
            <a:r>
              <a:rPr lang="en-US" sz="2800" dirty="0" smtClean="0"/>
              <a:t> </a:t>
            </a:r>
            <a:r>
              <a:rPr lang="en-US" sz="2800" dirty="0" err="1" smtClean="0"/>
              <a:t>etiam</a:t>
            </a:r>
            <a:r>
              <a:rPr lang="en-US" sz="2800" dirty="0" smtClean="0"/>
              <a:t> sine </a:t>
            </a:r>
            <a:r>
              <a:rPr lang="en-US" sz="2800" dirty="0" err="1" smtClean="0"/>
              <a:t>malis</a:t>
            </a:r>
            <a:r>
              <a:rPr lang="en-US" sz="2800" dirty="0" smtClean="0"/>
              <a:t> </a:t>
            </a:r>
            <a:r>
              <a:rPr lang="en-US" sz="2800" dirty="0" err="1" smtClean="0"/>
              <a:t>exemplis</a:t>
            </a:r>
            <a:r>
              <a:rPr lang="en-US" sz="2800" dirty="0" smtClean="0"/>
              <a:t> per se </a:t>
            </a:r>
            <a:r>
              <a:rPr lang="en-US" sz="2800" dirty="0" err="1" smtClean="0"/>
              <a:t>docilem</a:t>
            </a:r>
            <a:r>
              <a:rPr lang="en-US" sz="2800" dirty="0" smtClean="0"/>
              <a:t>.</a:t>
            </a:r>
          </a:p>
          <a:p>
            <a:endParaRPr lang="nl-NL" sz="2800" dirty="0" smtClean="0"/>
          </a:p>
        </p:txBody>
      </p:sp>
      <p:sp>
        <p:nvSpPr>
          <p:cNvPr id="6" name="Tekstvak 5"/>
          <p:cNvSpPr txBox="1"/>
          <p:nvPr/>
        </p:nvSpPr>
        <p:spPr>
          <a:xfrm>
            <a:off x="107504" y="116632"/>
            <a:ext cx="8856984" cy="4955203"/>
          </a:xfrm>
          <a:prstGeom prst="rect">
            <a:avLst/>
          </a:prstGeom>
          <a:noFill/>
        </p:spPr>
        <p:txBody>
          <a:bodyPr wrap="square" rtlCol="0">
            <a:spAutoFit/>
          </a:bodyPr>
          <a:lstStyle/>
          <a:p>
            <a:r>
              <a:rPr lang="en-US" sz="2800" dirty="0" smtClean="0"/>
              <a:t>… </a:t>
            </a:r>
            <a:r>
              <a:rPr lang="en-US" sz="2800" dirty="0" err="1" smtClean="0"/>
              <a:t>tunc</a:t>
            </a:r>
            <a:r>
              <a:rPr lang="en-US" sz="2800" dirty="0" smtClean="0"/>
              <a:t> </a:t>
            </a:r>
            <a:r>
              <a:rPr lang="en-US" sz="2800" dirty="0" err="1" smtClean="0"/>
              <a:t>venena</a:t>
            </a:r>
            <a:r>
              <a:rPr lang="en-US" sz="2800" dirty="0" smtClean="0"/>
              <a:t> </a:t>
            </a:r>
            <a:r>
              <a:rPr lang="en-US" sz="2800" dirty="0" err="1" smtClean="0"/>
              <a:t>edebat</a:t>
            </a:r>
            <a:r>
              <a:rPr lang="en-US" sz="2800" dirty="0" smtClean="0"/>
              <a:t> </a:t>
            </a:r>
            <a:r>
              <a:rPr lang="en-US" sz="2800" dirty="0" err="1" smtClean="0"/>
              <a:t>bibebatque</a:t>
            </a:r>
            <a:r>
              <a:rPr lang="en-US" sz="2800" dirty="0" smtClean="0"/>
              <a:t> cum </a:t>
            </a:r>
            <a:r>
              <a:rPr lang="en-US" sz="2800" dirty="0" err="1" smtClean="0"/>
              <a:t>immensis</a:t>
            </a:r>
            <a:r>
              <a:rPr lang="en-US" sz="2800" dirty="0" smtClean="0"/>
              <a:t> </a:t>
            </a:r>
            <a:r>
              <a:rPr lang="en-US" sz="2800" dirty="0" err="1" smtClean="0"/>
              <a:t>epulis</a:t>
            </a:r>
            <a:r>
              <a:rPr lang="en-US" sz="2800" dirty="0" smtClean="0"/>
              <a:t> non </a:t>
            </a:r>
            <a:r>
              <a:rPr lang="en-US" sz="2800" dirty="0" err="1" smtClean="0"/>
              <a:t>delectaretur</a:t>
            </a:r>
            <a:r>
              <a:rPr lang="en-US" sz="2800" dirty="0" smtClean="0"/>
              <a:t> </a:t>
            </a:r>
            <a:r>
              <a:rPr lang="en-US" sz="2800" dirty="0" err="1" smtClean="0"/>
              <a:t>tantum</a:t>
            </a:r>
            <a:r>
              <a:rPr lang="en-US" sz="2800" dirty="0" smtClean="0"/>
              <a:t> </a:t>
            </a:r>
            <a:r>
              <a:rPr lang="en-US" sz="2800" dirty="0" err="1" smtClean="0"/>
              <a:t>sed</a:t>
            </a:r>
            <a:r>
              <a:rPr lang="en-US" sz="2800" dirty="0" smtClean="0"/>
              <a:t> </a:t>
            </a:r>
            <a:r>
              <a:rPr lang="en-US" sz="2800" dirty="0" err="1" smtClean="0"/>
              <a:t>gloriaretur</a:t>
            </a:r>
            <a:r>
              <a:rPr lang="en-US" sz="2800" dirty="0" smtClean="0"/>
              <a:t>, cum </a:t>
            </a:r>
            <a:r>
              <a:rPr lang="en-US" sz="2800" dirty="0" err="1" smtClean="0"/>
              <a:t>vitia</a:t>
            </a:r>
            <a:r>
              <a:rPr lang="en-US" sz="2800" dirty="0" smtClean="0"/>
              <a:t> </a:t>
            </a:r>
            <a:r>
              <a:rPr lang="en-US" sz="2800" dirty="0" err="1" smtClean="0"/>
              <a:t>sua</a:t>
            </a:r>
            <a:r>
              <a:rPr lang="en-US" sz="2800" dirty="0" smtClean="0"/>
              <a:t> </a:t>
            </a:r>
            <a:r>
              <a:rPr lang="en-US" sz="2800" dirty="0" err="1" smtClean="0"/>
              <a:t>ostentaret</a:t>
            </a:r>
            <a:r>
              <a:rPr lang="en-US" sz="2800" dirty="0" smtClean="0"/>
              <a:t>, cum </a:t>
            </a:r>
            <a:r>
              <a:rPr lang="en-US" sz="2800" dirty="0" err="1" smtClean="0"/>
              <a:t>civitatem</a:t>
            </a:r>
            <a:r>
              <a:rPr lang="en-US" sz="2800" dirty="0" smtClean="0"/>
              <a:t> in </a:t>
            </a:r>
            <a:r>
              <a:rPr lang="en-US" sz="2800" dirty="0" err="1" smtClean="0"/>
              <a:t>luxuriam</a:t>
            </a:r>
            <a:r>
              <a:rPr lang="en-US" sz="2800" dirty="0" smtClean="0"/>
              <a:t> </a:t>
            </a:r>
            <a:r>
              <a:rPr lang="en-US" sz="2800" dirty="0" err="1" smtClean="0"/>
              <a:t>suam</a:t>
            </a:r>
            <a:r>
              <a:rPr lang="en-US" sz="2800" dirty="0" smtClean="0"/>
              <a:t> </a:t>
            </a:r>
            <a:r>
              <a:rPr lang="en-US" sz="2800" dirty="0" err="1" smtClean="0"/>
              <a:t>converteret</a:t>
            </a:r>
            <a:r>
              <a:rPr lang="en-US" sz="2800" dirty="0" smtClean="0"/>
              <a:t>, cum </a:t>
            </a:r>
            <a:r>
              <a:rPr lang="en-US" sz="2800" dirty="0" err="1" smtClean="0"/>
              <a:t>iuventutem</a:t>
            </a:r>
            <a:r>
              <a:rPr lang="en-US" sz="2800" dirty="0" smtClean="0"/>
              <a:t> ad </a:t>
            </a:r>
            <a:r>
              <a:rPr lang="en-US" sz="2800" dirty="0" err="1" smtClean="0"/>
              <a:t>imitationem</a:t>
            </a:r>
            <a:r>
              <a:rPr lang="en-US" sz="2800" dirty="0" smtClean="0"/>
              <a:t> sui </a:t>
            </a:r>
            <a:r>
              <a:rPr lang="en-US" sz="2800" dirty="0" err="1" smtClean="0"/>
              <a:t>sollicitaret</a:t>
            </a:r>
            <a:r>
              <a:rPr lang="en-US" sz="2800" dirty="0" smtClean="0"/>
              <a:t> </a:t>
            </a:r>
            <a:r>
              <a:rPr lang="en-US" sz="2800" dirty="0" err="1" smtClean="0"/>
              <a:t>etiam</a:t>
            </a:r>
            <a:r>
              <a:rPr lang="en-US" sz="2800" dirty="0" smtClean="0"/>
              <a:t> sine </a:t>
            </a:r>
            <a:r>
              <a:rPr lang="en-US" sz="2800" dirty="0" err="1" smtClean="0"/>
              <a:t>malis</a:t>
            </a:r>
            <a:r>
              <a:rPr lang="en-US" sz="2800" dirty="0" smtClean="0"/>
              <a:t> </a:t>
            </a:r>
            <a:r>
              <a:rPr lang="en-US" sz="2800" dirty="0" err="1" smtClean="0"/>
              <a:t>exemplis</a:t>
            </a:r>
            <a:r>
              <a:rPr lang="en-US" sz="2800" dirty="0" smtClean="0"/>
              <a:t> per se </a:t>
            </a:r>
            <a:r>
              <a:rPr lang="en-US" sz="2800" dirty="0" err="1" smtClean="0"/>
              <a:t>docilem</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op dat moment at hij en dronk hij giffen, toen hij zich niet alleen vermaakte met enorme maaltijden maar er ook prat op ging, toen hij pronkte met zijn fouten, toen hij zijn medeburgers richtte op zijn zucht naar weelde, toen hij de jeugd, ook zonder slechte voorbeelden op zichzelf al beïnvloedbaar, verleidde tot het nadoen van hemzelf.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43</a:t>
            </a:r>
            <a:r>
              <a:rPr lang="nl-NL" sz="4000" dirty="0" smtClean="0"/>
              <a:t>	</a:t>
            </a:r>
            <a:r>
              <a:rPr lang="nl-NL" sz="2800" dirty="0" err="1" smtClean="0"/>
              <a:t>Venena</a:t>
            </a:r>
            <a:r>
              <a:rPr lang="nl-NL" sz="2800" dirty="0" smtClean="0"/>
              <a:t> </a:t>
            </a:r>
            <a:r>
              <a:rPr lang="nl-NL" sz="2800" dirty="0" err="1" smtClean="0"/>
              <a:t>edebat</a:t>
            </a:r>
            <a:r>
              <a:rPr lang="nl-NL" sz="2800" dirty="0" smtClean="0"/>
              <a:t> </a:t>
            </a:r>
            <a:r>
              <a:rPr lang="nl-NL" sz="2800" dirty="0" err="1" smtClean="0"/>
              <a:t>bibebatque</a:t>
            </a:r>
            <a:r>
              <a:rPr lang="nl-NL" sz="2800" dirty="0" smtClean="0"/>
              <a:t>: verklaar het tijdsgebruik.</a:t>
            </a:r>
          </a:p>
          <a:p>
            <a:r>
              <a:rPr lang="nl-NL" dirty="0" smtClean="0"/>
              <a:t>	</a:t>
            </a:r>
            <a:r>
              <a:rPr lang="nl-NL" sz="2800" dirty="0" smtClean="0">
                <a:solidFill>
                  <a:srgbClr val="00B050"/>
                </a:solidFill>
              </a:rPr>
              <a:t>A. perfectum: is weer eens wat anders dan praesens</a:t>
            </a:r>
          </a:p>
          <a:p>
            <a:r>
              <a:rPr lang="nl-NL" sz="2800" dirty="0">
                <a:solidFill>
                  <a:srgbClr val="00B050"/>
                </a:solidFill>
              </a:rPr>
              <a:t>	</a:t>
            </a:r>
            <a:r>
              <a:rPr lang="nl-NL" sz="2800" dirty="0" smtClean="0">
                <a:solidFill>
                  <a:srgbClr val="00B050"/>
                </a:solidFill>
              </a:rPr>
              <a:t>B. praesens: hij is dan wel dood, maar zich vergiftigen 		doet hij toch nog steeds</a:t>
            </a:r>
          </a:p>
          <a:p>
            <a:r>
              <a:rPr lang="nl-NL" sz="2800" dirty="0">
                <a:solidFill>
                  <a:srgbClr val="00B050"/>
                </a:solidFill>
              </a:rPr>
              <a:t>	</a:t>
            </a:r>
            <a:r>
              <a:rPr lang="nl-NL" sz="2800" dirty="0" smtClean="0">
                <a:solidFill>
                  <a:srgbClr val="00B050"/>
                </a:solidFill>
              </a:rPr>
              <a:t>C. imperfectum: herhaalde/voortdurende handeling</a:t>
            </a:r>
          </a:p>
          <a:p>
            <a:r>
              <a:rPr lang="nl-NL" sz="2800" dirty="0">
                <a:solidFill>
                  <a:srgbClr val="00B050"/>
                </a:solidFill>
              </a:rPr>
              <a:t>	</a:t>
            </a:r>
            <a:r>
              <a:rPr lang="nl-NL" sz="2800" dirty="0" smtClean="0">
                <a:solidFill>
                  <a:srgbClr val="00B050"/>
                </a:solidFill>
              </a:rPr>
              <a:t>D. alle drie de antwoorden zijn een beetje goed</a:t>
            </a:r>
          </a:p>
        </p:txBody>
      </p:sp>
      <p:pic>
        <p:nvPicPr>
          <p:cNvPr id="107522" name="Picture 2" descr="http://www.medemblikaanzee.nl/wp-content/uploads/2011/01/vergif.png"/>
          <p:cNvPicPr>
            <a:picLocks noChangeAspect="1" noChangeArrowheads="1"/>
          </p:cNvPicPr>
          <p:nvPr/>
        </p:nvPicPr>
        <p:blipFill>
          <a:blip r:embed="rId2" cstate="print"/>
          <a:srcRect/>
          <a:stretch>
            <a:fillRect/>
          </a:stretch>
        </p:blipFill>
        <p:spPr bwMode="auto">
          <a:xfrm>
            <a:off x="323528" y="3501008"/>
            <a:ext cx="1653810" cy="1368152"/>
          </a:xfrm>
          <a:prstGeom prst="rect">
            <a:avLst/>
          </a:prstGeom>
          <a:noFill/>
        </p:spPr>
      </p:pic>
      <p:pic>
        <p:nvPicPr>
          <p:cNvPr id="107524" name="Picture 4" descr="http://us.123rf.com/400wm/400/400/dedmazay/dedmazay1110/dedmazay111000026/10825960-fles-vergif-op-een-witte-achtergrond-vector.jpg"/>
          <p:cNvPicPr>
            <a:picLocks noChangeAspect="1" noChangeArrowheads="1"/>
          </p:cNvPicPr>
          <p:nvPr/>
        </p:nvPicPr>
        <p:blipFill>
          <a:blip r:embed="rId3" cstate="print"/>
          <a:srcRect/>
          <a:stretch>
            <a:fillRect/>
          </a:stretch>
        </p:blipFill>
        <p:spPr bwMode="auto">
          <a:xfrm>
            <a:off x="5796136" y="4149080"/>
            <a:ext cx="1064458" cy="1944216"/>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err="1" smtClean="0"/>
              <a:t>Haec</a:t>
            </a:r>
            <a:r>
              <a:rPr lang="en-US" sz="2800" dirty="0" smtClean="0"/>
              <a:t> </a:t>
            </a:r>
            <a:r>
              <a:rPr lang="en-US" sz="2800" dirty="0" err="1" smtClean="0"/>
              <a:t>accidunt</a:t>
            </a:r>
            <a:r>
              <a:rPr lang="en-US" sz="2800" dirty="0" smtClean="0"/>
              <a:t> </a:t>
            </a:r>
            <a:r>
              <a:rPr lang="en-US" sz="2800" dirty="0" err="1" smtClean="0"/>
              <a:t>divitias</a:t>
            </a:r>
            <a:r>
              <a:rPr lang="en-US" sz="2800" dirty="0" smtClean="0"/>
              <a:t> non ad </a:t>
            </a:r>
            <a:r>
              <a:rPr lang="en-US" sz="2800" dirty="0" err="1" smtClean="0"/>
              <a:t>rationem</a:t>
            </a:r>
            <a:r>
              <a:rPr lang="en-US" sz="2800" dirty="0" smtClean="0"/>
              <a:t> </a:t>
            </a:r>
            <a:r>
              <a:rPr lang="en-US" sz="2800" dirty="0" err="1" smtClean="0"/>
              <a:t>revocantibus</a:t>
            </a:r>
            <a:r>
              <a:rPr lang="en-US" sz="2800" dirty="0" smtClean="0"/>
              <a:t>, </a:t>
            </a:r>
            <a:r>
              <a:rPr lang="en-US" sz="2800" dirty="0" err="1" smtClean="0"/>
              <a:t>cuius</a:t>
            </a:r>
            <a:r>
              <a:rPr lang="en-US" sz="2800" dirty="0" smtClean="0"/>
              <a:t> </a:t>
            </a:r>
            <a:r>
              <a:rPr lang="en-US" sz="2800" dirty="0" err="1" smtClean="0"/>
              <a:t>certi</a:t>
            </a:r>
            <a:r>
              <a:rPr lang="en-US" sz="2800" dirty="0" smtClean="0"/>
              <a:t> fines </a:t>
            </a:r>
            <a:r>
              <a:rPr lang="en-US" sz="2800" dirty="0" err="1" smtClean="0"/>
              <a:t>sunt</a:t>
            </a:r>
            <a:r>
              <a:rPr lang="en-US" sz="2800" dirty="0" smtClean="0"/>
              <a:t>, </a:t>
            </a:r>
            <a:r>
              <a:rPr lang="en-US" sz="2800" dirty="0" err="1" smtClean="0"/>
              <a:t>sed</a:t>
            </a:r>
            <a:r>
              <a:rPr lang="en-US" sz="2800" dirty="0" smtClean="0"/>
              <a:t> ad </a:t>
            </a:r>
            <a:r>
              <a:rPr lang="en-US" sz="2800" dirty="0" err="1" smtClean="0"/>
              <a:t>vitiosam</a:t>
            </a:r>
            <a:r>
              <a:rPr lang="en-US" sz="2800" dirty="0" smtClean="0"/>
              <a:t> </a:t>
            </a:r>
            <a:r>
              <a:rPr lang="en-US" sz="2800" dirty="0" err="1" smtClean="0"/>
              <a:t>consuetudinem</a:t>
            </a:r>
            <a:r>
              <a:rPr lang="en-US" sz="2800" dirty="0" smtClean="0"/>
              <a:t>, </a:t>
            </a:r>
            <a:r>
              <a:rPr lang="en-US" sz="2800" dirty="0" err="1" smtClean="0"/>
              <a:t>cuius</a:t>
            </a:r>
            <a:r>
              <a:rPr lang="en-US" sz="2800" dirty="0" smtClean="0"/>
              <a:t> </a:t>
            </a:r>
            <a:r>
              <a:rPr lang="en-US" sz="2800" dirty="0" err="1" smtClean="0"/>
              <a:t>immensum</a:t>
            </a:r>
            <a:r>
              <a:rPr lang="en-US" sz="2800" dirty="0" smtClean="0"/>
              <a:t> et </a:t>
            </a:r>
            <a:r>
              <a:rPr lang="en-US" sz="2800" dirty="0" err="1" smtClean="0"/>
              <a:t>incomprensibile</a:t>
            </a:r>
            <a:r>
              <a:rPr lang="en-US" sz="2800" dirty="0" smtClean="0"/>
              <a:t> </a:t>
            </a:r>
            <a:r>
              <a:rPr lang="en-US" sz="2800" dirty="0" err="1" smtClean="0"/>
              <a:t>arbitrium</a:t>
            </a:r>
            <a:r>
              <a:rPr lang="en-US" sz="2800" dirty="0" smtClean="0"/>
              <a:t> est. </a:t>
            </a:r>
            <a:r>
              <a:rPr lang="en-US" sz="2800" dirty="0" err="1" smtClean="0">
                <a:solidFill>
                  <a:prstClr val="white"/>
                </a:solidFill>
              </a:rPr>
              <a:t>Cupiditati</a:t>
            </a:r>
            <a:r>
              <a:rPr lang="en-US" sz="2800" dirty="0" smtClean="0">
                <a:solidFill>
                  <a:prstClr val="white"/>
                </a:solidFill>
              </a:rPr>
              <a:t> </a:t>
            </a:r>
            <a:r>
              <a:rPr lang="en-US" sz="2800" dirty="0" err="1" smtClean="0">
                <a:solidFill>
                  <a:prstClr val="white"/>
                </a:solidFill>
              </a:rPr>
              <a:t>nihil</a:t>
            </a:r>
            <a:r>
              <a:rPr lang="en-US" sz="2800" dirty="0" smtClean="0">
                <a:solidFill>
                  <a:prstClr val="white"/>
                </a:solidFill>
              </a:rPr>
              <a:t> </a:t>
            </a:r>
            <a:r>
              <a:rPr lang="en-US" sz="2800" dirty="0" err="1" smtClean="0">
                <a:solidFill>
                  <a:prstClr val="white"/>
                </a:solidFill>
              </a:rPr>
              <a:t>satis</a:t>
            </a:r>
            <a:r>
              <a:rPr lang="en-US" sz="2800" dirty="0" smtClean="0">
                <a:solidFill>
                  <a:prstClr val="white"/>
                </a:solidFill>
              </a:rPr>
              <a:t> </a:t>
            </a:r>
            <a:r>
              <a:rPr lang="en-US" sz="2800" dirty="0" err="1" smtClean="0">
                <a:solidFill>
                  <a:prstClr val="white"/>
                </a:solidFill>
              </a:rPr>
              <a:t>est</a:t>
            </a:r>
            <a:r>
              <a:rPr lang="en-US" sz="2800" dirty="0" smtClean="0">
                <a:solidFill>
                  <a:prstClr val="white"/>
                </a:solidFill>
              </a:rPr>
              <a:t>, </a:t>
            </a:r>
            <a:r>
              <a:rPr lang="en-US" sz="2800" dirty="0" err="1" smtClean="0">
                <a:solidFill>
                  <a:prstClr val="white"/>
                </a:solidFill>
              </a:rPr>
              <a:t>naturae</a:t>
            </a:r>
            <a:r>
              <a:rPr lang="en-US" sz="2800" dirty="0" smtClean="0">
                <a:solidFill>
                  <a:prstClr val="white"/>
                </a:solidFill>
              </a:rPr>
              <a:t> </a:t>
            </a:r>
            <a:r>
              <a:rPr lang="en-US" sz="2800" dirty="0" err="1" smtClean="0">
                <a:solidFill>
                  <a:prstClr val="white"/>
                </a:solidFill>
              </a:rPr>
              <a:t>satis</a:t>
            </a:r>
            <a:r>
              <a:rPr lang="en-US" sz="2800" dirty="0" smtClean="0">
                <a:solidFill>
                  <a:prstClr val="white"/>
                </a:solidFill>
              </a:rPr>
              <a:t> </a:t>
            </a:r>
            <a:r>
              <a:rPr lang="en-US" sz="2800" dirty="0" err="1" smtClean="0">
                <a:solidFill>
                  <a:prstClr val="white"/>
                </a:solidFill>
              </a:rPr>
              <a:t>est</a:t>
            </a:r>
            <a:r>
              <a:rPr lang="en-US" sz="2800" dirty="0" smtClean="0">
                <a:solidFill>
                  <a:prstClr val="white"/>
                </a:solidFill>
              </a:rPr>
              <a:t> </a:t>
            </a:r>
            <a:r>
              <a:rPr lang="en-US" sz="2800" dirty="0" err="1" smtClean="0">
                <a:solidFill>
                  <a:prstClr val="white"/>
                </a:solidFill>
              </a:rPr>
              <a:t>etiam</a:t>
            </a:r>
            <a:r>
              <a:rPr lang="en-US" sz="2800" dirty="0" smtClean="0">
                <a:solidFill>
                  <a:prstClr val="white"/>
                </a:solidFill>
              </a:rPr>
              <a:t> </a:t>
            </a:r>
            <a:r>
              <a:rPr lang="en-US" sz="2800" dirty="0" err="1" smtClean="0">
                <a:solidFill>
                  <a:prstClr val="white"/>
                </a:solidFill>
              </a:rPr>
              <a:t>parum</a:t>
            </a:r>
            <a:r>
              <a:rPr lang="en-US" sz="2800" dirty="0" smtClean="0">
                <a:solidFill>
                  <a:prstClr val="white"/>
                </a:solidFill>
              </a:rPr>
              <a:t>. </a:t>
            </a:r>
            <a:r>
              <a:rPr lang="en-US" sz="2800" dirty="0" err="1" smtClean="0">
                <a:solidFill>
                  <a:prstClr val="white"/>
                </a:solidFill>
              </a:rPr>
              <a:t>Nullum</a:t>
            </a:r>
            <a:r>
              <a:rPr lang="en-US" sz="2800" dirty="0" smtClean="0">
                <a:solidFill>
                  <a:prstClr val="white"/>
                </a:solidFill>
              </a:rPr>
              <a:t> ergo </a:t>
            </a:r>
            <a:r>
              <a:rPr lang="en-US" sz="2800" dirty="0" err="1" smtClean="0">
                <a:solidFill>
                  <a:prstClr val="white"/>
                </a:solidFill>
              </a:rPr>
              <a:t>paupertas</a:t>
            </a:r>
            <a:r>
              <a:rPr lang="en-US" sz="2800" dirty="0" smtClean="0">
                <a:solidFill>
                  <a:prstClr val="white"/>
                </a:solidFill>
              </a:rPr>
              <a:t> </a:t>
            </a:r>
            <a:r>
              <a:rPr lang="en-US" sz="2800" dirty="0" err="1" smtClean="0">
                <a:solidFill>
                  <a:prstClr val="white"/>
                </a:solidFill>
              </a:rPr>
              <a:t>exulis</a:t>
            </a:r>
            <a:r>
              <a:rPr lang="en-US" sz="2800" dirty="0" smtClean="0">
                <a:solidFill>
                  <a:prstClr val="white"/>
                </a:solidFill>
              </a:rPr>
              <a:t> </a:t>
            </a:r>
            <a:r>
              <a:rPr lang="en-US" sz="2800" dirty="0" err="1" smtClean="0">
                <a:solidFill>
                  <a:prstClr val="white"/>
                </a:solidFill>
              </a:rPr>
              <a:t>incommodum</a:t>
            </a:r>
            <a:r>
              <a:rPr lang="en-US" sz="2800" dirty="0" smtClean="0">
                <a:solidFill>
                  <a:prstClr val="white"/>
                </a:solidFill>
              </a:rPr>
              <a:t> </a:t>
            </a:r>
            <a:r>
              <a:rPr lang="en-US" sz="2800" dirty="0" err="1" smtClean="0">
                <a:solidFill>
                  <a:prstClr val="white"/>
                </a:solidFill>
              </a:rPr>
              <a:t>habet</a:t>
            </a:r>
            <a:r>
              <a:rPr lang="en-US" sz="2800" dirty="0" smtClean="0">
                <a:solidFill>
                  <a:prstClr val="white"/>
                </a:solidFill>
              </a:rPr>
              <a:t>; </a:t>
            </a:r>
            <a:r>
              <a:rPr lang="en-US" sz="2800" dirty="0" err="1" smtClean="0">
                <a:solidFill>
                  <a:prstClr val="white"/>
                </a:solidFill>
              </a:rPr>
              <a:t>nullum</a:t>
            </a:r>
            <a:r>
              <a:rPr lang="en-US" sz="2800" dirty="0" smtClean="0">
                <a:solidFill>
                  <a:prstClr val="white"/>
                </a:solidFill>
              </a:rPr>
              <a:t> </a:t>
            </a:r>
            <a:r>
              <a:rPr lang="en-US" sz="2800" dirty="0" err="1" smtClean="0">
                <a:solidFill>
                  <a:prstClr val="white"/>
                </a:solidFill>
              </a:rPr>
              <a:t>enim</a:t>
            </a:r>
            <a:r>
              <a:rPr lang="en-US" sz="2800" dirty="0" smtClean="0">
                <a:solidFill>
                  <a:prstClr val="white"/>
                </a:solidFill>
              </a:rPr>
              <a:t> tam </a:t>
            </a:r>
            <a:r>
              <a:rPr lang="en-US" sz="2800" dirty="0" err="1" smtClean="0">
                <a:solidFill>
                  <a:prstClr val="white"/>
                </a:solidFill>
              </a:rPr>
              <a:t>inops</a:t>
            </a:r>
            <a:r>
              <a:rPr lang="en-US" sz="2800" dirty="0" smtClean="0">
                <a:solidFill>
                  <a:prstClr val="white"/>
                </a:solidFill>
              </a:rPr>
              <a:t> </a:t>
            </a:r>
            <a:r>
              <a:rPr lang="en-US" sz="2800" dirty="0" err="1" smtClean="0">
                <a:solidFill>
                  <a:prstClr val="white"/>
                </a:solidFill>
              </a:rPr>
              <a:t>exilium</a:t>
            </a:r>
            <a:r>
              <a:rPr lang="en-US" sz="2800" dirty="0" smtClean="0">
                <a:solidFill>
                  <a:prstClr val="white"/>
                </a:solidFill>
              </a:rPr>
              <a:t> </a:t>
            </a:r>
            <a:r>
              <a:rPr lang="en-US" sz="2800" dirty="0" err="1" smtClean="0">
                <a:solidFill>
                  <a:prstClr val="white"/>
                </a:solidFill>
              </a:rPr>
              <a:t>est</a:t>
            </a:r>
            <a:r>
              <a:rPr lang="en-US" sz="2800" dirty="0" smtClean="0">
                <a:solidFill>
                  <a:prstClr val="white"/>
                </a:solidFill>
              </a:rPr>
              <a:t> quod non </a:t>
            </a:r>
            <a:r>
              <a:rPr lang="en-US" sz="2800" dirty="0" err="1" smtClean="0">
                <a:solidFill>
                  <a:prstClr val="white"/>
                </a:solidFill>
              </a:rPr>
              <a:t>alendo</a:t>
            </a:r>
            <a:r>
              <a:rPr lang="en-US" sz="2800" dirty="0" smtClean="0">
                <a:solidFill>
                  <a:prstClr val="white"/>
                </a:solidFill>
              </a:rPr>
              <a:t> </a:t>
            </a:r>
            <a:r>
              <a:rPr lang="en-US" sz="2800" dirty="0" err="1" smtClean="0">
                <a:solidFill>
                  <a:prstClr val="white"/>
                </a:solidFill>
              </a:rPr>
              <a:t>homini</a:t>
            </a:r>
            <a:r>
              <a:rPr lang="en-US" sz="2800" dirty="0" smtClean="0">
                <a:solidFill>
                  <a:prstClr val="white"/>
                </a:solidFill>
              </a:rPr>
              <a:t> </a:t>
            </a:r>
            <a:r>
              <a:rPr lang="en-US" sz="2800" dirty="0" err="1" smtClean="0">
                <a:solidFill>
                  <a:prstClr val="white"/>
                </a:solidFill>
              </a:rPr>
              <a:t>abunde</a:t>
            </a:r>
            <a:r>
              <a:rPr lang="en-US" sz="2800" dirty="0" smtClean="0">
                <a:solidFill>
                  <a:prstClr val="white"/>
                </a:solidFill>
              </a:rPr>
              <a:t> fertile sit.</a:t>
            </a:r>
            <a:endParaRPr lang="en-US" sz="2800" dirty="0" smtClean="0"/>
          </a:p>
          <a:p>
            <a:endParaRPr lang="en-US" sz="2800" dirty="0" smtClean="0">
              <a:solidFill>
                <a:prstClr val="white"/>
              </a:solidFill>
            </a:endParaRPr>
          </a:p>
          <a:p>
            <a:r>
              <a:rPr lang="en-US" sz="2800" dirty="0" smtClean="0">
                <a:solidFill>
                  <a:srgbClr val="00B0F0"/>
                </a:solidFill>
              </a:rPr>
              <a:t>===========</a:t>
            </a:r>
          </a:p>
          <a:p>
            <a:r>
              <a:rPr lang="en-US" sz="2400" dirty="0" smtClean="0">
                <a:solidFill>
                  <a:srgbClr val="00B0F0"/>
                </a:solidFill>
              </a:rPr>
              <a:t>Seneca </a:t>
            </a:r>
            <a:r>
              <a:rPr lang="en-US" sz="2400" dirty="0" err="1" smtClean="0">
                <a:solidFill>
                  <a:srgbClr val="00B0F0"/>
                </a:solidFill>
              </a:rPr>
              <a:t>geeft</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a:t>
            </a:r>
            <a:r>
              <a:rPr lang="en-US" sz="2400" dirty="0" err="1" smtClean="0">
                <a:solidFill>
                  <a:srgbClr val="00B0F0"/>
                </a:solidFill>
              </a:rPr>
              <a:t>wel</a:t>
            </a:r>
            <a:r>
              <a:rPr lang="en-US" sz="2400" dirty="0" smtClean="0">
                <a:solidFill>
                  <a:srgbClr val="00B0F0"/>
                </a:solidFill>
              </a:rPr>
              <a:t> met </a:t>
            </a:r>
            <a:r>
              <a:rPr lang="en-US" sz="2400" dirty="0" err="1" smtClean="0">
                <a:solidFill>
                  <a:srgbClr val="00B0F0"/>
                </a:solidFill>
              </a:rPr>
              <a:t>rijkdom</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gaan</a:t>
            </a:r>
            <a:r>
              <a:rPr lang="en-US" sz="2400" dirty="0" smtClean="0">
                <a:solidFill>
                  <a:srgbClr val="00B0F0"/>
                </a:solidFill>
              </a:rPr>
              <a:t>, en </a:t>
            </a:r>
            <a:r>
              <a:rPr lang="en-US" sz="2400" dirty="0" err="1" smtClean="0">
                <a:solidFill>
                  <a:srgbClr val="00B0F0"/>
                </a:solidFill>
              </a:rPr>
              <a:t>dat</a:t>
            </a:r>
            <a:r>
              <a:rPr lang="en-US" sz="2400" dirty="0" smtClean="0">
                <a:solidFill>
                  <a:srgbClr val="00B0F0"/>
                </a:solidFill>
              </a:rPr>
              <a:t> je </a:t>
            </a:r>
            <a:r>
              <a:rPr lang="en-US" sz="2400" dirty="0" err="1" smtClean="0">
                <a:solidFill>
                  <a:srgbClr val="00B0F0"/>
                </a:solidFill>
              </a:rPr>
              <a:t>daar</a:t>
            </a:r>
            <a:r>
              <a:rPr lang="en-US" sz="2400" dirty="0" smtClean="0">
                <a:solidFill>
                  <a:srgbClr val="00B0F0"/>
                </a:solidFill>
              </a:rPr>
              <a:t> je ratio voor </a:t>
            </a:r>
            <a:r>
              <a:rPr lang="en-US" sz="2400" dirty="0" err="1" smtClean="0">
                <a:solidFill>
                  <a:srgbClr val="00B0F0"/>
                </a:solidFill>
              </a:rPr>
              <a:t>nodig</a:t>
            </a:r>
            <a:r>
              <a:rPr lang="en-US" sz="2400" dirty="0" smtClean="0">
                <a:solidFill>
                  <a:srgbClr val="00B0F0"/>
                </a:solidFill>
              </a:rPr>
              <a:t> </a:t>
            </a:r>
            <a:r>
              <a:rPr lang="en-US" sz="2400" dirty="0" err="1" smtClean="0">
                <a:solidFill>
                  <a:srgbClr val="00B0F0"/>
                </a:solidFill>
              </a:rPr>
              <a:t>hebt</a:t>
            </a:r>
            <a:r>
              <a:rPr lang="en-US" sz="2400" dirty="0" smtClean="0">
                <a:solidFill>
                  <a:srgbClr val="00B0F0"/>
                </a:solidFill>
              </a:rPr>
              <a:t>. AIs </a:t>
            </a:r>
            <a:r>
              <a:rPr lang="en-US" sz="2400" dirty="0" err="1" smtClean="0">
                <a:solidFill>
                  <a:srgbClr val="00B0F0"/>
                </a:solidFill>
              </a:rPr>
              <a:t>rijkdom</a:t>
            </a:r>
            <a:r>
              <a:rPr lang="en-US" sz="2400" dirty="0" smtClean="0">
                <a:solidFill>
                  <a:srgbClr val="00B0F0"/>
                </a:solidFill>
              </a:rPr>
              <a:t> </a:t>
            </a:r>
            <a:r>
              <a:rPr lang="en-US" sz="2400" dirty="0" err="1" smtClean="0">
                <a:solidFill>
                  <a:srgbClr val="00B0F0"/>
                </a:solidFill>
              </a:rPr>
              <a:t>voortkomt</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foute</a:t>
            </a:r>
            <a:r>
              <a:rPr lang="en-US" sz="2400" dirty="0" smtClean="0">
                <a:solidFill>
                  <a:srgbClr val="00B0F0"/>
                </a:solidFill>
              </a:rPr>
              <a:t> </a:t>
            </a:r>
            <a:r>
              <a:rPr lang="en-US" sz="2400" dirty="0" err="1" smtClean="0">
                <a:solidFill>
                  <a:srgbClr val="00B0F0"/>
                </a:solidFill>
              </a:rPr>
              <a:t>mentaliteit</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komt</a:t>
            </a:r>
            <a:r>
              <a:rPr lang="en-US" sz="2400" dirty="0" smtClean="0">
                <a:solidFill>
                  <a:srgbClr val="00B0F0"/>
                </a:solidFill>
              </a:rPr>
              <a:t> het </a:t>
            </a:r>
            <a:r>
              <a:rPr lang="en-US" sz="2400" dirty="0" err="1" smtClean="0">
                <a:solidFill>
                  <a:srgbClr val="00B0F0"/>
                </a:solidFill>
              </a:rPr>
              <a:t>nooit</a:t>
            </a:r>
            <a:r>
              <a:rPr lang="en-US" sz="2400" dirty="0" smtClean="0">
                <a:solidFill>
                  <a:srgbClr val="00B0F0"/>
                </a:solidFill>
              </a:rPr>
              <a:t> </a:t>
            </a:r>
            <a:r>
              <a:rPr lang="en-US" sz="2400" dirty="0" err="1" smtClean="0">
                <a:solidFill>
                  <a:srgbClr val="00B0F0"/>
                </a:solidFill>
              </a:rPr>
              <a:t>meer</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beweert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nooit</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was op “</a:t>
            </a:r>
            <a:r>
              <a:rPr lang="en-US" sz="2400" dirty="0" err="1" smtClean="0">
                <a:solidFill>
                  <a:srgbClr val="00B0F0"/>
                </a:solidFill>
              </a:rPr>
              <a:t>zoveel</a:t>
            </a:r>
            <a:r>
              <a:rPr lang="en-US" sz="2400" dirty="0" smtClean="0">
                <a:solidFill>
                  <a:srgbClr val="00B0F0"/>
                </a:solidFill>
              </a:rPr>
              <a:t> </a:t>
            </a:r>
            <a:r>
              <a:rPr lang="en-US" sz="2400" dirty="0" err="1" smtClean="0">
                <a:solidFill>
                  <a:srgbClr val="00B0F0"/>
                </a:solidFill>
              </a:rPr>
              <a:t>mogelijk</a:t>
            </a:r>
            <a:r>
              <a:rPr lang="en-US" sz="2400" dirty="0" smtClean="0">
                <a:solidFill>
                  <a:srgbClr val="00B0F0"/>
                </a:solidFill>
              </a:rPr>
              <a:t> </a:t>
            </a:r>
            <a:r>
              <a:rPr lang="en-US" sz="2400" dirty="0" err="1" smtClean="0">
                <a:solidFill>
                  <a:srgbClr val="00B0F0"/>
                </a:solidFill>
              </a:rPr>
              <a:t>hebben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begrijpt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het </a:t>
            </a:r>
            <a:r>
              <a:rPr lang="en-US" sz="2400" dirty="0" err="1" smtClean="0">
                <a:solidFill>
                  <a:srgbClr val="00B0F0"/>
                </a:solidFill>
              </a:rPr>
              <a:t>minimale</a:t>
            </a:r>
            <a:r>
              <a:rPr lang="en-US" sz="2400" dirty="0" smtClean="0">
                <a:solidFill>
                  <a:srgbClr val="00B0F0"/>
                </a:solidFill>
              </a:rPr>
              <a:t> conform de </a:t>
            </a:r>
            <a:r>
              <a:rPr lang="en-US" sz="2400" dirty="0" err="1" smtClean="0">
                <a:solidFill>
                  <a:srgbClr val="00B0F0"/>
                </a:solidFill>
              </a:rPr>
              <a:t>natura</a:t>
            </a:r>
            <a:r>
              <a:rPr lang="en-US" sz="2400" dirty="0" smtClean="0">
                <a:solidFill>
                  <a:srgbClr val="00B0F0"/>
                </a:solidFill>
              </a:rPr>
              <a:t> is. </a:t>
            </a:r>
            <a:r>
              <a:rPr lang="en-US" sz="2400" dirty="0" err="1" smtClean="0">
                <a:solidFill>
                  <a:srgbClr val="00B0F0"/>
                </a:solidFill>
              </a:rPr>
              <a:t>Daarom</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ballingschap</a:t>
            </a:r>
            <a:r>
              <a:rPr lang="en-US" sz="2400" dirty="0" smtClean="0">
                <a:solidFill>
                  <a:srgbClr val="00B0F0"/>
                </a:solidFill>
              </a:rPr>
              <a:t> prima </a:t>
            </a:r>
            <a:r>
              <a:rPr lang="en-US" sz="2400" dirty="0" err="1" smtClean="0">
                <a:solidFill>
                  <a:srgbClr val="00B0F0"/>
                </a:solidFill>
              </a:rPr>
              <a:t>aan</a:t>
            </a:r>
            <a:r>
              <a:rPr lang="en-US" sz="2400" dirty="0" smtClean="0">
                <a:solidFill>
                  <a:srgbClr val="00B0F0"/>
                </a:solidFill>
              </a:rPr>
              <a:t>. </a:t>
            </a:r>
            <a:endParaRPr lang="en-US" sz="3200"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solidFill>
                  <a:prstClr val="white">
                    <a:tint val="75000"/>
                  </a:prstClr>
                </a:solidFill>
              </a:rPr>
              <a:pPr/>
              <a:t>123</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Seneca, CSE 2013</a:t>
            </a:r>
            <a:endParaRPr lang="nl-NL">
              <a:solidFill>
                <a:prstClr val="white">
                  <a:tint val="75000"/>
                </a:prstClr>
              </a:solidFill>
            </a:endParaRPr>
          </a:p>
        </p:txBody>
      </p:sp>
      <p:sp>
        <p:nvSpPr>
          <p:cNvPr id="9" name="Tekstvak 8"/>
          <p:cNvSpPr txBox="1"/>
          <p:nvPr/>
        </p:nvSpPr>
        <p:spPr>
          <a:xfrm>
            <a:off x="72645" y="116632"/>
            <a:ext cx="8856984" cy="4862870"/>
          </a:xfrm>
          <a:prstGeom prst="rect">
            <a:avLst/>
          </a:prstGeom>
          <a:noFill/>
        </p:spPr>
        <p:txBody>
          <a:bodyPr wrap="square" rtlCol="0">
            <a:spAutoFit/>
          </a:bodyPr>
          <a:lstStyle/>
          <a:p>
            <a:r>
              <a:rPr lang="nl-NL" dirty="0" smtClean="0">
                <a:solidFill>
                  <a:prstClr val="white"/>
                </a:solidFill>
              </a:rPr>
              <a:t>__________</a:t>
            </a:r>
          </a:p>
          <a:p>
            <a:r>
              <a:rPr lang="nl-NL" sz="4000" dirty="0" smtClean="0">
                <a:solidFill>
                  <a:srgbClr val="C0504D">
                    <a:lumMod val="60000"/>
                    <a:lumOff val="40000"/>
                  </a:srgbClr>
                </a:solidFill>
              </a:rPr>
              <a:t>44</a:t>
            </a:r>
            <a:r>
              <a:rPr lang="nl-NL" sz="4000" dirty="0" smtClean="0">
                <a:solidFill>
                  <a:prstClr val="white"/>
                </a:solidFill>
              </a:rPr>
              <a:t>	</a:t>
            </a:r>
            <a:r>
              <a:rPr lang="nl-NL" sz="2800" dirty="0" smtClean="0">
                <a:solidFill>
                  <a:prstClr val="white"/>
                </a:solidFill>
              </a:rPr>
              <a:t>Wat wil Seneca ter geruststelling van zijn moeder 	zeggen?</a:t>
            </a:r>
          </a:p>
          <a:p>
            <a:r>
              <a:rPr lang="nl-NL" dirty="0" smtClean="0">
                <a:solidFill>
                  <a:prstClr val="white"/>
                </a:solidFill>
              </a:rPr>
              <a:t>	</a:t>
            </a:r>
            <a:r>
              <a:rPr lang="nl-NL" sz="2800" dirty="0" smtClean="0">
                <a:solidFill>
                  <a:srgbClr val="00B050"/>
                </a:solidFill>
              </a:rPr>
              <a:t>A. hij heeft op Corsica wat hij minimaal nodig heeft</a:t>
            </a:r>
          </a:p>
          <a:p>
            <a:r>
              <a:rPr lang="nl-NL" sz="2800" dirty="0">
                <a:solidFill>
                  <a:srgbClr val="00B050"/>
                </a:solidFill>
              </a:rPr>
              <a:t>	</a:t>
            </a:r>
            <a:r>
              <a:rPr lang="nl-NL" sz="2800" dirty="0" smtClean="0">
                <a:solidFill>
                  <a:srgbClr val="00B050"/>
                </a:solidFill>
              </a:rPr>
              <a:t>B. hij heeft genoeg van haar bemoeizucht dus op 			Corsica kan hem niets gebeuren</a:t>
            </a:r>
          </a:p>
          <a:p>
            <a:r>
              <a:rPr lang="nl-NL" sz="2800" dirty="0">
                <a:solidFill>
                  <a:srgbClr val="00B050"/>
                </a:solidFill>
              </a:rPr>
              <a:t>	</a:t>
            </a:r>
            <a:r>
              <a:rPr lang="nl-NL" sz="2800" dirty="0" smtClean="0">
                <a:solidFill>
                  <a:srgbClr val="00B050"/>
                </a:solidFill>
              </a:rPr>
              <a:t>C. hij heeft zijn rijkdom mee genomen naar Corsica 		en leeft daar prima</a:t>
            </a:r>
          </a:p>
          <a:p>
            <a:r>
              <a:rPr lang="nl-NL" sz="2800" dirty="0">
                <a:solidFill>
                  <a:srgbClr val="00B050"/>
                </a:solidFill>
              </a:rPr>
              <a:t>	</a:t>
            </a:r>
            <a:r>
              <a:rPr lang="nl-NL" sz="2800" dirty="0" smtClean="0">
                <a:solidFill>
                  <a:srgbClr val="00B050"/>
                </a:solidFill>
              </a:rPr>
              <a:t>D. hij heeft de ziekte in op dat ***-eiland, maar ach, 		ziekte is </a:t>
            </a:r>
            <a:r>
              <a:rPr lang="nl-NL" sz="2800" dirty="0" err="1" smtClean="0">
                <a:solidFill>
                  <a:srgbClr val="00B050"/>
                </a:solidFill>
              </a:rPr>
              <a:t>indifferens</a:t>
            </a:r>
            <a:r>
              <a:rPr lang="nl-NL" sz="2800" dirty="0" smtClean="0">
                <a:solidFill>
                  <a:srgbClr val="00B050"/>
                </a:solidFill>
              </a:rPr>
              <a:t> dus zo erg is het ook weer 		niet</a:t>
            </a:r>
          </a:p>
        </p:txBody>
      </p:sp>
      <p:pic>
        <p:nvPicPr>
          <p:cNvPr id="104450" name="Picture 2" descr="http://www.eleveldsteenwijk.nl/foto/corsica33333.gif"/>
          <p:cNvPicPr>
            <a:picLocks noChangeAspect="1" noChangeArrowheads="1"/>
          </p:cNvPicPr>
          <p:nvPr/>
        </p:nvPicPr>
        <p:blipFill>
          <a:blip r:embed="rId2" cstate="print"/>
          <a:srcRect/>
          <a:stretch>
            <a:fillRect/>
          </a:stretch>
        </p:blipFill>
        <p:spPr bwMode="auto">
          <a:xfrm>
            <a:off x="395536" y="4725144"/>
            <a:ext cx="1342694" cy="1872208"/>
          </a:xfrm>
          <a:prstGeom prst="rect">
            <a:avLst/>
          </a:prstGeom>
          <a:noFill/>
        </p:spPr>
      </p:pic>
      <p:pic>
        <p:nvPicPr>
          <p:cNvPr id="104452" name="Picture 4" descr="http://www.pepijnfriederichs.nl/images/corsica_calvi.jpg"/>
          <p:cNvPicPr>
            <a:picLocks noChangeAspect="1" noChangeArrowheads="1"/>
          </p:cNvPicPr>
          <p:nvPr/>
        </p:nvPicPr>
        <p:blipFill>
          <a:blip r:embed="rId3" cstate="print"/>
          <a:srcRect/>
          <a:stretch>
            <a:fillRect/>
          </a:stretch>
        </p:blipFill>
        <p:spPr bwMode="auto">
          <a:xfrm>
            <a:off x="5868144" y="4653136"/>
            <a:ext cx="2027148" cy="1512168"/>
          </a:xfrm>
          <a:prstGeom prst="rect">
            <a:avLst/>
          </a:prstGeom>
          <a:noFill/>
        </p:spPr>
      </p:pic>
    </p:spTree>
    <p:extLst>
      <p:ext uri="{BB962C8B-B14F-4D97-AF65-F5344CB8AC3E}">
        <p14:creationId xmlns="" xmlns:p14="http://schemas.microsoft.com/office/powerpoint/2010/main" val="12418751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124</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smtClean="0">
                <a:solidFill>
                  <a:schemeClr val="accent2">
                    <a:lumMod val="60000"/>
                    <a:lumOff val="40000"/>
                  </a:schemeClr>
                </a:solidFill>
              </a:rPr>
              <a:t>De </a:t>
            </a:r>
            <a:r>
              <a:rPr lang="nl-NL" sz="4800" dirty="0" err="1" smtClean="0">
                <a:solidFill>
                  <a:schemeClr val="accent2">
                    <a:lumMod val="60000"/>
                    <a:lumOff val="40000"/>
                  </a:schemeClr>
                </a:solidFill>
              </a:rPr>
              <a:t>clementia</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t>Hoc quam </a:t>
            </a:r>
            <a:r>
              <a:rPr lang="en-US" sz="2800" dirty="0" err="1" smtClean="0"/>
              <a:t>verum</a:t>
            </a:r>
            <a:r>
              <a:rPr lang="en-US" sz="2800" dirty="0" smtClean="0"/>
              <a:t> sit, </a:t>
            </a:r>
            <a:r>
              <a:rPr lang="en-US" sz="2800" dirty="0" err="1" smtClean="0"/>
              <a:t>admonere</a:t>
            </a:r>
            <a:r>
              <a:rPr lang="en-US" sz="2800" dirty="0" smtClean="0"/>
              <a:t> </a:t>
            </a:r>
            <a:r>
              <a:rPr lang="en-US" sz="2800" dirty="0" err="1" smtClean="0"/>
              <a:t>te</a:t>
            </a:r>
            <a:r>
              <a:rPr lang="en-US" sz="2800" dirty="0" smtClean="0"/>
              <a:t> </a:t>
            </a:r>
            <a:r>
              <a:rPr lang="en-US" sz="2800" dirty="0" err="1" smtClean="0"/>
              <a:t>exemplo</a:t>
            </a:r>
            <a:r>
              <a:rPr lang="en-US" sz="2800" dirty="0" smtClean="0"/>
              <a:t> </a:t>
            </a:r>
            <a:r>
              <a:rPr lang="en-US" sz="2800" dirty="0" err="1" smtClean="0"/>
              <a:t>domestico</a:t>
            </a:r>
            <a:r>
              <a:rPr lang="en-US" sz="2800" dirty="0" smtClean="0"/>
              <a:t> </a:t>
            </a:r>
            <a:r>
              <a:rPr lang="en-US" sz="2800" dirty="0" err="1" smtClean="0"/>
              <a:t>volo</a:t>
            </a:r>
            <a:r>
              <a:rPr lang="en-US" sz="2800" dirty="0" smtClean="0"/>
              <a:t>. </a:t>
            </a:r>
            <a:r>
              <a:rPr lang="en-US" sz="2800" dirty="0" err="1" smtClean="0"/>
              <a:t>Divus</a:t>
            </a:r>
            <a:r>
              <a:rPr lang="en-US" sz="2800" dirty="0" smtClean="0"/>
              <a:t> Augustus </a:t>
            </a:r>
            <a:r>
              <a:rPr lang="en-US" sz="2800" dirty="0" err="1" smtClean="0"/>
              <a:t>fuit</a:t>
            </a:r>
            <a:r>
              <a:rPr lang="en-US" sz="2800" dirty="0" smtClean="0"/>
              <a:t> </a:t>
            </a:r>
            <a:r>
              <a:rPr lang="en-US" sz="2800" dirty="0" err="1" smtClean="0"/>
              <a:t>mitis</a:t>
            </a:r>
            <a:r>
              <a:rPr lang="en-US" sz="2800" dirty="0" smtClean="0"/>
              <a:t> </a:t>
            </a:r>
            <a:r>
              <a:rPr lang="en-US" sz="2800" dirty="0" err="1" smtClean="0"/>
              <a:t>princeps</a:t>
            </a:r>
            <a:r>
              <a:rPr lang="en-US" sz="2800" dirty="0" smtClean="0"/>
              <a:t>, </a:t>
            </a:r>
            <a:r>
              <a:rPr lang="en-US" sz="2800" dirty="0" err="1" smtClean="0"/>
              <a:t>si</a:t>
            </a:r>
            <a:r>
              <a:rPr lang="en-US" sz="2800" dirty="0" smtClean="0"/>
              <a:t> </a:t>
            </a:r>
            <a:r>
              <a:rPr lang="en-US" sz="2800" dirty="0" err="1" smtClean="0"/>
              <a:t>quis</a:t>
            </a:r>
            <a:r>
              <a:rPr lang="en-US" sz="2800" dirty="0" smtClean="0"/>
              <a:t> </a:t>
            </a:r>
            <a:r>
              <a:rPr lang="en-US" sz="2800" dirty="0" err="1" smtClean="0"/>
              <a:t>illum</a:t>
            </a:r>
            <a:r>
              <a:rPr lang="en-US" sz="2800" dirty="0" smtClean="0"/>
              <a:t> a </a:t>
            </a:r>
            <a:r>
              <a:rPr lang="en-US" sz="2800" dirty="0" err="1" smtClean="0"/>
              <a:t>principatu</a:t>
            </a:r>
            <a:r>
              <a:rPr lang="en-US" sz="2800" dirty="0" smtClean="0"/>
              <a:t> </a:t>
            </a:r>
            <a:r>
              <a:rPr lang="en-US" sz="2800" dirty="0" err="1" smtClean="0"/>
              <a:t>suo</a:t>
            </a:r>
            <a:r>
              <a:rPr lang="en-US" sz="2800" dirty="0" smtClean="0"/>
              <a:t> </a:t>
            </a:r>
            <a:r>
              <a:rPr lang="en-US" sz="2800" dirty="0" err="1" smtClean="0"/>
              <a:t>aestimare</a:t>
            </a:r>
            <a:r>
              <a:rPr lang="en-US" sz="2800" dirty="0" smtClean="0"/>
              <a:t> </a:t>
            </a:r>
            <a:r>
              <a:rPr lang="en-US" sz="2800" dirty="0" err="1" smtClean="0"/>
              <a:t>incipiat</a:t>
            </a:r>
            <a:r>
              <a:rPr lang="en-US" sz="2800" dirty="0" smtClean="0"/>
              <a:t>; in </a:t>
            </a:r>
            <a:r>
              <a:rPr lang="en-US" sz="2800" dirty="0" err="1" smtClean="0"/>
              <a:t>communi</a:t>
            </a:r>
            <a:r>
              <a:rPr lang="en-US" sz="2800" dirty="0" smtClean="0"/>
              <a:t> </a:t>
            </a:r>
            <a:r>
              <a:rPr lang="en-US" sz="2800" dirty="0" err="1" smtClean="0"/>
              <a:t>quidem</a:t>
            </a:r>
            <a:r>
              <a:rPr lang="en-US" sz="2800" dirty="0" smtClean="0"/>
              <a:t> </a:t>
            </a:r>
            <a:r>
              <a:rPr lang="en-US" sz="2800" dirty="0" err="1" smtClean="0"/>
              <a:t>rei</a:t>
            </a:r>
            <a:r>
              <a:rPr lang="en-US" sz="2800" dirty="0" smtClean="0"/>
              <a:t> </a:t>
            </a:r>
            <a:r>
              <a:rPr lang="en-US" sz="2800" dirty="0" err="1" smtClean="0"/>
              <a:t>publicae</a:t>
            </a:r>
            <a:r>
              <a:rPr lang="en-US" sz="2800" dirty="0" smtClean="0"/>
              <a:t> </a:t>
            </a:r>
            <a:r>
              <a:rPr lang="en-US" sz="2800" dirty="0" err="1" smtClean="0"/>
              <a:t>gladium</a:t>
            </a:r>
            <a:r>
              <a:rPr lang="en-US" sz="2800" dirty="0" smtClean="0"/>
              <a:t> </a:t>
            </a:r>
            <a:r>
              <a:rPr lang="en-US" sz="2800" dirty="0" err="1" smtClean="0"/>
              <a:t>movit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Hoe waar dit is, wil ik jou duidelijk maken via een voorbeeld uit je eigen familie. De vergoddelijkte Augustus  was een mild vorst, stel dat iemand hem vanaf het begin van zijn </a:t>
            </a:r>
            <a:r>
              <a:rPr lang="nl-NL" sz="2400" dirty="0" err="1" smtClean="0">
                <a:solidFill>
                  <a:schemeClr val="accent6">
                    <a:lumMod val="60000"/>
                    <a:lumOff val="40000"/>
                  </a:schemeClr>
                </a:solidFill>
              </a:rPr>
              <a:t>principaat</a:t>
            </a:r>
            <a:r>
              <a:rPr lang="nl-NL" sz="2400" dirty="0" smtClean="0">
                <a:solidFill>
                  <a:schemeClr val="accent6">
                    <a:lumMod val="60000"/>
                    <a:lumOff val="40000"/>
                  </a:schemeClr>
                </a:solidFill>
              </a:rPr>
              <a:t> begint te beoordelen; (maar) toen er nog een republiek was, hanteerde hij het zwaard.</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t>Cum hoc </a:t>
            </a:r>
            <a:r>
              <a:rPr lang="en-US" sz="2800" dirty="0" err="1" smtClean="0"/>
              <a:t>aetatis</a:t>
            </a:r>
            <a:r>
              <a:rPr lang="en-US" sz="2800" dirty="0" smtClean="0"/>
              <a:t> </a:t>
            </a:r>
            <a:r>
              <a:rPr lang="en-US" sz="2800" dirty="0" err="1" smtClean="0"/>
              <a:t>esset</a:t>
            </a:r>
            <a:r>
              <a:rPr lang="en-US" sz="2800" dirty="0" smtClean="0"/>
              <a:t>, quod </a:t>
            </a:r>
            <a:r>
              <a:rPr lang="en-US" sz="2800" dirty="0" err="1" smtClean="0"/>
              <a:t>tu</a:t>
            </a:r>
            <a:r>
              <a:rPr lang="en-US" sz="2800" dirty="0" smtClean="0"/>
              <a:t> </a:t>
            </a:r>
            <a:r>
              <a:rPr lang="en-US" sz="2800" dirty="0" err="1" smtClean="0"/>
              <a:t>nunc</a:t>
            </a:r>
            <a:r>
              <a:rPr lang="en-US" sz="2800" dirty="0" smtClean="0"/>
              <a:t> </a:t>
            </a:r>
            <a:r>
              <a:rPr lang="en-US" sz="2800" dirty="0" err="1" smtClean="0"/>
              <a:t>es</a:t>
            </a:r>
            <a:r>
              <a:rPr lang="en-US" sz="2800" dirty="0" smtClean="0"/>
              <a:t>, </a:t>
            </a:r>
            <a:r>
              <a:rPr lang="en-US" sz="2800" dirty="0" err="1" smtClean="0"/>
              <a:t>duodevicensimum</a:t>
            </a:r>
            <a:r>
              <a:rPr lang="en-US" sz="2800" dirty="0" smtClean="0"/>
              <a:t> </a:t>
            </a:r>
            <a:r>
              <a:rPr lang="en-US" sz="2800" dirty="0" err="1" smtClean="0"/>
              <a:t>egressus</a:t>
            </a:r>
            <a:r>
              <a:rPr lang="en-US" sz="2800" dirty="0" smtClean="0"/>
              <a:t> annum, </a:t>
            </a:r>
            <a:r>
              <a:rPr lang="en-US" sz="2800" dirty="0" err="1" smtClean="0"/>
              <a:t>iam</a:t>
            </a:r>
            <a:r>
              <a:rPr lang="en-US" sz="2800" dirty="0" smtClean="0"/>
              <a:t> </a:t>
            </a:r>
            <a:r>
              <a:rPr lang="en-US" sz="2800" dirty="0" err="1" smtClean="0"/>
              <a:t>pugiones</a:t>
            </a:r>
            <a:r>
              <a:rPr lang="en-US" sz="2800" dirty="0" smtClean="0"/>
              <a:t> in </a:t>
            </a:r>
            <a:r>
              <a:rPr lang="en-US" sz="2800" dirty="0" err="1" smtClean="0"/>
              <a:t>sinum</a:t>
            </a:r>
            <a:r>
              <a:rPr lang="en-US" sz="2800" dirty="0" smtClean="0"/>
              <a:t> </a:t>
            </a:r>
            <a:r>
              <a:rPr lang="en-US" sz="2800" dirty="0" err="1" smtClean="0"/>
              <a:t>amicorum</a:t>
            </a:r>
            <a:r>
              <a:rPr lang="en-US" sz="2800" dirty="0" smtClean="0"/>
              <a:t> </a:t>
            </a:r>
            <a:r>
              <a:rPr lang="en-US" sz="2800" dirty="0" err="1" smtClean="0"/>
              <a:t>absconderat</a:t>
            </a:r>
            <a:r>
              <a:rPr lang="en-US" sz="2800" dirty="0" smtClean="0"/>
              <a:t>, </a:t>
            </a:r>
            <a:r>
              <a:rPr lang="en-US" sz="2800" dirty="0" err="1" smtClean="0"/>
              <a:t>iam</a:t>
            </a:r>
            <a:r>
              <a:rPr lang="en-US" sz="2800" dirty="0" smtClean="0"/>
              <a:t> </a:t>
            </a:r>
            <a:r>
              <a:rPr lang="en-US" sz="2800" dirty="0" err="1" smtClean="0"/>
              <a:t>insidiis</a:t>
            </a:r>
            <a:r>
              <a:rPr lang="en-US" sz="2800" dirty="0" smtClean="0"/>
              <a:t> M. </a:t>
            </a:r>
            <a:r>
              <a:rPr lang="en-US" sz="2800" dirty="0" err="1" smtClean="0"/>
              <a:t>Antonii</a:t>
            </a:r>
            <a:r>
              <a:rPr lang="en-US" sz="2800" dirty="0" smtClean="0"/>
              <a:t> </a:t>
            </a:r>
            <a:r>
              <a:rPr lang="en-US" sz="2800" dirty="0" err="1" smtClean="0"/>
              <a:t>consulis</a:t>
            </a:r>
            <a:r>
              <a:rPr lang="en-US" sz="2800" dirty="0" smtClean="0"/>
              <a:t> </a:t>
            </a:r>
            <a:r>
              <a:rPr lang="en-US" sz="2800" dirty="0" err="1" smtClean="0"/>
              <a:t>latus</a:t>
            </a:r>
            <a:r>
              <a:rPr lang="en-US" sz="2800" dirty="0" smtClean="0"/>
              <a:t> </a:t>
            </a:r>
            <a:r>
              <a:rPr lang="en-US" sz="2800" dirty="0" err="1" smtClean="0"/>
              <a:t>petierat</a:t>
            </a:r>
            <a:r>
              <a:rPr lang="en-US" sz="2800" dirty="0" smtClean="0"/>
              <a:t>, </a:t>
            </a:r>
            <a:r>
              <a:rPr lang="en-US" sz="2800" dirty="0" err="1" smtClean="0"/>
              <a:t>iam</a:t>
            </a:r>
            <a:r>
              <a:rPr lang="en-US" sz="2800" dirty="0" smtClean="0"/>
              <a:t> </a:t>
            </a:r>
            <a:r>
              <a:rPr lang="en-US" sz="2800" dirty="0" err="1" smtClean="0"/>
              <a:t>fuerat</a:t>
            </a:r>
            <a:r>
              <a:rPr lang="en-US" sz="2800" dirty="0" smtClean="0"/>
              <a:t> </a:t>
            </a:r>
            <a:r>
              <a:rPr lang="en-US" sz="2800" dirty="0" err="1" smtClean="0"/>
              <a:t>collega</a:t>
            </a:r>
            <a:r>
              <a:rPr lang="en-US" sz="2800" dirty="0" smtClean="0"/>
              <a:t> </a:t>
            </a:r>
            <a:r>
              <a:rPr lang="en-US" sz="2800" dirty="0" err="1" smtClean="0"/>
              <a:t>proscriptionis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Toen hij van deze leeftijd was, die jij nu bent, net 19, had hij al dolken in het hart van zijn vrienden geborgen, had hij al in een hinderlaag een aanslag gepleegd op de consul M. Antonius, was hij al ambtgenoot geweest van de vogelvrijverklaring.</a:t>
            </a:r>
          </a:p>
        </p:txBody>
      </p:sp>
      <p:pic>
        <p:nvPicPr>
          <p:cNvPr id="101378" name="Picture 2" descr="http://us.123rf.com/400wm/400/400/seamartini/seamartini1201/seamartini120100039/12072970-cartoon-hart-met-middeleeuwse-dolk-in-retro-stijl-voor-tattoo-ontwerpen.jpg"/>
          <p:cNvPicPr>
            <a:picLocks noChangeAspect="1" noChangeArrowheads="1"/>
          </p:cNvPicPr>
          <p:nvPr/>
        </p:nvPicPr>
        <p:blipFill>
          <a:blip r:embed="rId2" cstate="print"/>
          <a:srcRect l="52598" r="1575" b="29794"/>
          <a:stretch>
            <a:fillRect/>
          </a:stretch>
        </p:blipFill>
        <p:spPr bwMode="auto">
          <a:xfrm>
            <a:off x="7164288" y="1484784"/>
            <a:ext cx="1016266" cy="1152128"/>
          </a:xfrm>
          <a:prstGeom prst="rect">
            <a:avLst/>
          </a:prstGeom>
          <a:noFill/>
        </p:spPr>
      </p:pic>
      <p:pic>
        <p:nvPicPr>
          <p:cNvPr id="101380" name="Picture 4" descr="http://www.deviantart.com/download/188805819/marcus_antonius_cleopatraque_by_mirie-d34eri3.jpg"/>
          <p:cNvPicPr>
            <a:picLocks noChangeAspect="1" noChangeArrowheads="1"/>
          </p:cNvPicPr>
          <p:nvPr/>
        </p:nvPicPr>
        <p:blipFill>
          <a:blip r:embed="rId3" cstate="print"/>
          <a:srcRect/>
          <a:stretch>
            <a:fillRect/>
          </a:stretch>
        </p:blipFill>
        <p:spPr bwMode="auto">
          <a:xfrm>
            <a:off x="467544" y="4365104"/>
            <a:ext cx="1845325" cy="2232248"/>
          </a:xfrm>
          <a:prstGeom prst="rect">
            <a:avLst/>
          </a:prstGeom>
          <a:noFill/>
        </p:spPr>
      </p:pic>
      <p:sp>
        <p:nvSpPr>
          <p:cNvPr id="7" name="Tekstvak 6"/>
          <p:cNvSpPr txBox="1"/>
          <p:nvPr/>
        </p:nvSpPr>
        <p:spPr>
          <a:xfrm>
            <a:off x="2195736" y="5661248"/>
            <a:ext cx="3600400" cy="523220"/>
          </a:xfrm>
          <a:prstGeom prst="rect">
            <a:avLst/>
          </a:prstGeom>
          <a:noFill/>
        </p:spPr>
        <p:txBody>
          <a:bodyPr wrap="square" rtlCol="0">
            <a:spAutoFit/>
          </a:bodyPr>
          <a:lstStyle/>
          <a:p>
            <a:r>
              <a:rPr lang="nl-NL" sz="2800" dirty="0" smtClean="0"/>
              <a:t>Antonius en Cleopatra</a:t>
            </a:r>
            <a:endParaRPr lang="nl-NL"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45</a:t>
            </a:r>
            <a:r>
              <a:rPr lang="nl-NL" sz="4000" dirty="0" smtClean="0"/>
              <a:t>	</a:t>
            </a:r>
            <a:r>
              <a:rPr lang="nl-NL" sz="2800" dirty="0" smtClean="0"/>
              <a:t>Wat wil Seneca duidelijk maken en aan wie?</a:t>
            </a:r>
          </a:p>
          <a:p>
            <a:r>
              <a:rPr lang="nl-NL" dirty="0" smtClean="0"/>
              <a:t>	</a:t>
            </a:r>
            <a:r>
              <a:rPr lang="nl-NL" sz="2800" dirty="0" smtClean="0">
                <a:solidFill>
                  <a:srgbClr val="00B050"/>
                </a:solidFill>
              </a:rPr>
              <a:t>A. aan Nero dat die ook wel eens baat kan hebben bij 		mild zijn</a:t>
            </a:r>
          </a:p>
          <a:p>
            <a:r>
              <a:rPr lang="nl-NL" sz="2800" dirty="0">
                <a:solidFill>
                  <a:srgbClr val="00B050"/>
                </a:solidFill>
              </a:rPr>
              <a:t>	</a:t>
            </a:r>
            <a:r>
              <a:rPr lang="nl-NL" sz="2800" dirty="0" smtClean="0">
                <a:solidFill>
                  <a:srgbClr val="00B050"/>
                </a:solidFill>
              </a:rPr>
              <a:t>B. aan zijn vrouw dat zij best eens wat beter kan 			koken</a:t>
            </a:r>
          </a:p>
          <a:p>
            <a:r>
              <a:rPr lang="nl-NL" sz="2800" dirty="0">
                <a:solidFill>
                  <a:srgbClr val="00B050"/>
                </a:solidFill>
              </a:rPr>
              <a:t>	</a:t>
            </a:r>
            <a:r>
              <a:rPr lang="nl-NL" sz="2800" dirty="0" smtClean="0">
                <a:solidFill>
                  <a:srgbClr val="00B050"/>
                </a:solidFill>
              </a:rPr>
              <a:t>C. aan </a:t>
            </a:r>
            <a:r>
              <a:rPr lang="nl-NL" sz="2800" dirty="0" err="1" smtClean="0">
                <a:solidFill>
                  <a:srgbClr val="00B050"/>
                </a:solidFill>
              </a:rPr>
              <a:t>Claudius</a:t>
            </a:r>
            <a:r>
              <a:rPr lang="nl-NL" sz="2800" dirty="0" smtClean="0">
                <a:solidFill>
                  <a:srgbClr val="00B050"/>
                </a:solidFill>
              </a:rPr>
              <a:t> dat zijn overspel met </a:t>
            </a:r>
            <a:r>
              <a:rPr lang="nl-NL" sz="2800" dirty="0" err="1" smtClean="0">
                <a:solidFill>
                  <a:srgbClr val="00B050"/>
                </a:solidFill>
              </a:rPr>
              <a:t>Livilla</a:t>
            </a:r>
            <a:r>
              <a:rPr lang="nl-NL" sz="2800" dirty="0" smtClean="0">
                <a:solidFill>
                  <a:srgbClr val="00B050"/>
                </a:solidFill>
              </a:rPr>
              <a:t> best fijn 		was</a:t>
            </a:r>
          </a:p>
          <a:p>
            <a:r>
              <a:rPr lang="nl-NL" sz="2800" dirty="0">
                <a:solidFill>
                  <a:srgbClr val="00B050"/>
                </a:solidFill>
              </a:rPr>
              <a:t>	</a:t>
            </a:r>
            <a:r>
              <a:rPr lang="nl-NL" sz="2800" dirty="0" smtClean="0">
                <a:solidFill>
                  <a:srgbClr val="00B050"/>
                </a:solidFill>
              </a:rPr>
              <a:t>D. aan Augustus dat die vroeger best een naar 			mannetje was</a:t>
            </a:r>
          </a:p>
        </p:txBody>
      </p:sp>
      <p:pic>
        <p:nvPicPr>
          <p:cNvPr id="100354" name="Picture 2" descr="http://www.isvw.nl/user/img/boekcovers/kruiter,_mild-despotisme-341x500.jpg"/>
          <p:cNvPicPr>
            <a:picLocks noChangeAspect="1" noChangeArrowheads="1"/>
          </p:cNvPicPr>
          <p:nvPr/>
        </p:nvPicPr>
        <p:blipFill>
          <a:blip r:embed="rId2" cstate="print"/>
          <a:srcRect l="7759" t="6047" r="6650" b="23433"/>
          <a:stretch>
            <a:fillRect/>
          </a:stretch>
        </p:blipFill>
        <p:spPr bwMode="auto">
          <a:xfrm>
            <a:off x="7164288" y="4293096"/>
            <a:ext cx="1302998" cy="1574168"/>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err="1" smtClean="0"/>
              <a:t>Sed</a:t>
            </a:r>
            <a:r>
              <a:rPr lang="en-US" sz="2800" dirty="0" smtClean="0"/>
              <a:t> cum annum </a:t>
            </a:r>
            <a:r>
              <a:rPr lang="en-US" sz="2800" dirty="0" err="1" smtClean="0"/>
              <a:t>quadragensimum</a:t>
            </a:r>
            <a:r>
              <a:rPr lang="en-US" sz="2800" dirty="0" smtClean="0"/>
              <a:t> </a:t>
            </a:r>
            <a:r>
              <a:rPr lang="en-US" sz="2800" dirty="0" err="1" smtClean="0"/>
              <a:t>transisset</a:t>
            </a:r>
            <a:r>
              <a:rPr lang="en-US" sz="2800" dirty="0" smtClean="0"/>
              <a:t> et in Gallia </a:t>
            </a:r>
            <a:r>
              <a:rPr lang="en-US" sz="2800" dirty="0" err="1" smtClean="0"/>
              <a:t>moraretur</a:t>
            </a:r>
            <a:r>
              <a:rPr lang="en-US" sz="2800" dirty="0" smtClean="0"/>
              <a:t>, </a:t>
            </a:r>
            <a:r>
              <a:rPr lang="en-US" sz="2800" dirty="0" err="1" smtClean="0"/>
              <a:t>delatum</a:t>
            </a:r>
            <a:r>
              <a:rPr lang="en-US" sz="2800" dirty="0" smtClean="0"/>
              <a:t> </a:t>
            </a:r>
            <a:r>
              <a:rPr lang="en-US" sz="2800" dirty="0" err="1" smtClean="0"/>
              <a:t>est</a:t>
            </a:r>
            <a:r>
              <a:rPr lang="en-US" sz="2800" dirty="0" smtClean="0"/>
              <a:t> ad </a:t>
            </a:r>
            <a:r>
              <a:rPr lang="en-US" sz="2800" dirty="0" err="1" smtClean="0"/>
              <a:t>eum</a:t>
            </a:r>
            <a:r>
              <a:rPr lang="en-US" sz="2800" dirty="0" smtClean="0"/>
              <a:t> </a:t>
            </a:r>
            <a:r>
              <a:rPr lang="en-US" sz="2800" dirty="0" err="1" smtClean="0"/>
              <a:t>indicium</a:t>
            </a:r>
            <a:r>
              <a:rPr lang="en-US" sz="2800" dirty="0" smtClean="0"/>
              <a:t> L. </a:t>
            </a:r>
            <a:r>
              <a:rPr lang="en-US" sz="2800" dirty="0" err="1" smtClean="0"/>
              <a:t>Cinnam</a:t>
            </a:r>
            <a:r>
              <a:rPr lang="en-US" sz="2800" dirty="0" smtClean="0"/>
              <a:t>, </a:t>
            </a:r>
            <a:r>
              <a:rPr lang="en-US" sz="2800" dirty="0" err="1" smtClean="0"/>
              <a:t>stolidi</a:t>
            </a:r>
            <a:r>
              <a:rPr lang="en-US" sz="2800" dirty="0" smtClean="0"/>
              <a:t> </a:t>
            </a:r>
            <a:r>
              <a:rPr lang="en-US" sz="2800" dirty="0" err="1" smtClean="0"/>
              <a:t>ingenii</a:t>
            </a:r>
            <a:r>
              <a:rPr lang="en-US" sz="2800" dirty="0" smtClean="0"/>
              <a:t> </a:t>
            </a:r>
            <a:r>
              <a:rPr lang="en-US" sz="2800" dirty="0" err="1" smtClean="0"/>
              <a:t>virum</a:t>
            </a:r>
            <a:r>
              <a:rPr lang="en-US" sz="2800" dirty="0" smtClean="0"/>
              <a:t>, </a:t>
            </a:r>
            <a:r>
              <a:rPr lang="en-US" sz="2800" dirty="0" err="1" smtClean="0"/>
              <a:t>insidias</a:t>
            </a:r>
            <a:r>
              <a:rPr lang="en-US" sz="2800" dirty="0" smtClean="0"/>
              <a:t> </a:t>
            </a:r>
            <a:r>
              <a:rPr lang="en-US" sz="2800" dirty="0" err="1" smtClean="0"/>
              <a:t>ei</a:t>
            </a:r>
            <a:r>
              <a:rPr lang="en-US" sz="2800" dirty="0" smtClean="0"/>
              <a:t> </a:t>
            </a:r>
            <a:r>
              <a:rPr lang="en-US" sz="2800" dirty="0" err="1" smtClean="0"/>
              <a:t>struere</a:t>
            </a:r>
            <a:r>
              <a:rPr lang="en-US" sz="2800" dirty="0" smtClean="0"/>
              <a:t>; dictum </a:t>
            </a:r>
            <a:r>
              <a:rPr lang="en-US" sz="2800" dirty="0" err="1" smtClean="0"/>
              <a:t>est</a:t>
            </a:r>
            <a:r>
              <a:rPr lang="en-US" sz="2800" dirty="0" smtClean="0"/>
              <a:t>, et </a:t>
            </a:r>
            <a:r>
              <a:rPr lang="en-US" sz="2800" dirty="0" err="1" smtClean="0"/>
              <a:t>ubi</a:t>
            </a:r>
            <a:r>
              <a:rPr lang="en-US" sz="2800" dirty="0" smtClean="0"/>
              <a:t> et </a:t>
            </a:r>
            <a:r>
              <a:rPr lang="en-US" sz="2800" dirty="0" err="1" smtClean="0"/>
              <a:t>quando</a:t>
            </a:r>
            <a:r>
              <a:rPr lang="en-US" sz="2800" dirty="0" smtClean="0"/>
              <a:t> et </a:t>
            </a:r>
            <a:r>
              <a:rPr lang="en-US" sz="2800" dirty="0" err="1" smtClean="0"/>
              <a:t>quemadmodum</a:t>
            </a:r>
            <a:r>
              <a:rPr lang="en-US" sz="2800" dirty="0" smtClean="0"/>
              <a:t> </a:t>
            </a:r>
            <a:r>
              <a:rPr lang="en-US" sz="2800" dirty="0" err="1" smtClean="0"/>
              <a:t>adgredi</a:t>
            </a:r>
            <a:r>
              <a:rPr lang="en-US" sz="2800" dirty="0" smtClean="0"/>
              <a:t> </a:t>
            </a:r>
            <a:r>
              <a:rPr lang="en-US" sz="2800" dirty="0" err="1" smtClean="0"/>
              <a:t>vellet</a:t>
            </a:r>
            <a:r>
              <a:rPr lang="en-US" sz="2800" dirty="0" smtClean="0"/>
              <a:t>; </a:t>
            </a:r>
            <a:r>
              <a:rPr lang="en-US" sz="2800" dirty="0" err="1" smtClean="0"/>
              <a:t>unus</a:t>
            </a:r>
            <a:r>
              <a:rPr lang="en-US" sz="2800" dirty="0" smtClean="0"/>
              <a:t> ex </a:t>
            </a:r>
            <a:r>
              <a:rPr lang="en-US" sz="2800" dirty="0" err="1" smtClean="0"/>
              <a:t>consciis</a:t>
            </a:r>
            <a:r>
              <a:rPr lang="en-US" sz="2800" dirty="0" smtClean="0"/>
              <a:t> </a:t>
            </a:r>
            <a:r>
              <a:rPr lang="en-US" sz="2800" dirty="0" err="1" smtClean="0"/>
              <a:t>deferebat</a:t>
            </a:r>
            <a:r>
              <a:rPr lang="en-US" sz="2800" dirty="0" smtClean="0"/>
              <a:t>. </a:t>
            </a:r>
            <a:r>
              <a:rPr lang="en-US" sz="2800" dirty="0" err="1" smtClean="0"/>
              <a:t>Constituit</a:t>
            </a:r>
            <a:r>
              <a:rPr lang="en-US" sz="2800" dirty="0" smtClean="0"/>
              <a:t> se </a:t>
            </a:r>
            <a:r>
              <a:rPr lang="en-US" sz="2800" dirty="0" err="1" smtClean="0"/>
              <a:t>ab</a:t>
            </a:r>
            <a:r>
              <a:rPr lang="en-US" sz="2800" dirty="0" smtClean="0"/>
              <a:t> </a:t>
            </a:r>
            <a:r>
              <a:rPr lang="en-US" sz="2800" dirty="0" err="1" smtClean="0"/>
              <a:t>eo</a:t>
            </a:r>
            <a:r>
              <a:rPr lang="en-US" sz="2800" dirty="0" smtClean="0"/>
              <a:t> </a:t>
            </a:r>
            <a:r>
              <a:rPr lang="en-US" sz="2800" dirty="0" err="1" smtClean="0"/>
              <a:t>vindicare</a:t>
            </a:r>
            <a:r>
              <a:rPr lang="en-US" sz="2800" dirty="0" smtClean="0"/>
              <a:t> et </a:t>
            </a:r>
            <a:r>
              <a:rPr lang="en-US" sz="2800" dirty="0" err="1" smtClean="0"/>
              <a:t>consilium</a:t>
            </a:r>
            <a:r>
              <a:rPr lang="en-US" sz="2800" dirty="0" smtClean="0"/>
              <a:t> </a:t>
            </a:r>
            <a:r>
              <a:rPr lang="en-US" sz="2800" dirty="0" err="1" smtClean="0"/>
              <a:t>amicorum</a:t>
            </a:r>
            <a:r>
              <a:rPr lang="en-US" sz="2800" dirty="0" smtClean="0"/>
              <a:t> </a:t>
            </a:r>
            <a:r>
              <a:rPr lang="en-US" sz="2800" dirty="0" err="1" smtClean="0"/>
              <a:t>advocari</a:t>
            </a:r>
            <a:r>
              <a:rPr lang="en-US" sz="2800" dirty="0" smtClean="0"/>
              <a:t> </a:t>
            </a:r>
            <a:r>
              <a:rPr lang="en-US" sz="2800" dirty="0" err="1" smtClean="0"/>
              <a:t>iussit</a:t>
            </a:r>
            <a:r>
              <a:rPr lang="en-US" sz="2800" dirty="0" smtClean="0"/>
              <a:t>.</a:t>
            </a:r>
          </a:p>
          <a:p>
            <a:endParaRPr lang="en-US" sz="2800" dirty="0" smtClean="0">
              <a:solidFill>
                <a:srgbClr val="FF00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Maar toen hij zijn 40e jaar gepasseerd was en in </a:t>
            </a:r>
            <a:r>
              <a:rPr lang="nl-NL" sz="2400" dirty="0" err="1" smtClean="0">
                <a:solidFill>
                  <a:schemeClr val="accent6">
                    <a:lumMod val="60000"/>
                    <a:lumOff val="40000"/>
                  </a:schemeClr>
                </a:solidFill>
              </a:rPr>
              <a:t>Gallië</a:t>
            </a:r>
            <a:r>
              <a:rPr lang="nl-NL" sz="2400" dirty="0" smtClean="0">
                <a:solidFill>
                  <a:schemeClr val="accent6">
                    <a:lumMod val="60000"/>
                    <a:lumOff val="40000"/>
                  </a:schemeClr>
                </a:solidFill>
              </a:rPr>
              <a:t> verbleef, werd aan hem het bericht gebracht dat L.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een man met een bot karakter, een aanslag op hem beraamde; er werd verteld,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waar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wanneer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hoe hij hem wilde aanvallen; één van zijn medeplichtigen bracht dit over. Hij besloot wraak op hem te nemen en hij beval dat een raad van vrienden bijeengeroepen werd.</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129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46</a:t>
            </a:r>
            <a:r>
              <a:rPr lang="nl-NL" sz="4000" dirty="0" smtClean="0"/>
              <a:t>	</a:t>
            </a:r>
            <a:r>
              <a:rPr lang="nl-NL" sz="2800" dirty="0" smtClean="0"/>
              <a:t>Wat vormt de aanleiding voor Augustus om advies te 	vragen van zijn vertrouwelingen?</a:t>
            </a:r>
          </a:p>
          <a:p>
            <a:r>
              <a:rPr lang="nl-NL" dirty="0" smtClean="0"/>
              <a:t>	</a:t>
            </a:r>
            <a:r>
              <a:rPr lang="nl-NL" sz="2800" dirty="0" smtClean="0">
                <a:solidFill>
                  <a:srgbClr val="00B050"/>
                </a:solidFill>
              </a:rPr>
              <a:t>A. hij vindt dat hij een leeftijd (40) bereikt heeft 			waarop een wat minder strenge houding past</a:t>
            </a:r>
          </a:p>
          <a:p>
            <a:r>
              <a:rPr lang="nl-NL" sz="2800" dirty="0">
                <a:solidFill>
                  <a:srgbClr val="00B050"/>
                </a:solidFill>
              </a:rPr>
              <a:t>	</a:t>
            </a:r>
            <a:r>
              <a:rPr lang="nl-NL" sz="2800" dirty="0" smtClean="0">
                <a:solidFill>
                  <a:srgbClr val="00B050"/>
                </a:solidFill>
              </a:rPr>
              <a:t>B. hij hoort over een aanslag die op hem gepleegd 			zou worden</a:t>
            </a:r>
          </a:p>
          <a:p>
            <a:r>
              <a:rPr lang="nl-NL" sz="2800" dirty="0">
                <a:solidFill>
                  <a:srgbClr val="00B050"/>
                </a:solidFill>
              </a:rPr>
              <a:t>	</a:t>
            </a:r>
            <a:r>
              <a:rPr lang="nl-NL" sz="2800" dirty="0" smtClean="0">
                <a:solidFill>
                  <a:srgbClr val="00B050"/>
                </a:solidFill>
              </a:rPr>
              <a:t>C. hij hoort van </a:t>
            </a:r>
            <a:r>
              <a:rPr lang="nl-NL" sz="2800" dirty="0" err="1" smtClean="0">
                <a:solidFill>
                  <a:srgbClr val="00B050"/>
                </a:solidFill>
              </a:rPr>
              <a:t>Cinna</a:t>
            </a:r>
            <a:r>
              <a:rPr lang="nl-NL" sz="2800" dirty="0" smtClean="0">
                <a:solidFill>
                  <a:srgbClr val="00B050"/>
                </a:solidFill>
              </a:rPr>
              <a:t> dat die klapjes wil hebben</a:t>
            </a:r>
          </a:p>
          <a:p>
            <a:r>
              <a:rPr lang="nl-NL" sz="2800" dirty="0">
                <a:solidFill>
                  <a:srgbClr val="00B050"/>
                </a:solidFill>
              </a:rPr>
              <a:t>	</a:t>
            </a:r>
            <a:r>
              <a:rPr lang="nl-NL" sz="2800" dirty="0" smtClean="0">
                <a:solidFill>
                  <a:srgbClr val="00B050"/>
                </a:solidFill>
              </a:rPr>
              <a:t>D. hij heeft gehoord dat </a:t>
            </a:r>
            <a:r>
              <a:rPr lang="nl-NL" sz="2800" dirty="0" err="1" smtClean="0">
                <a:solidFill>
                  <a:srgbClr val="00B050"/>
                </a:solidFill>
              </a:rPr>
              <a:t>Cinna</a:t>
            </a:r>
            <a:r>
              <a:rPr lang="nl-NL" sz="2800" dirty="0" smtClean="0">
                <a:solidFill>
                  <a:srgbClr val="00B050"/>
                </a:solidFill>
              </a:rPr>
              <a:t> twee soldaten en een 		</a:t>
            </a:r>
            <a:r>
              <a:rPr lang="nl-NL" sz="2800" dirty="0" err="1" smtClean="0">
                <a:solidFill>
                  <a:srgbClr val="00B050"/>
                </a:solidFill>
              </a:rPr>
              <a:t>centurio</a:t>
            </a:r>
            <a:r>
              <a:rPr lang="nl-NL" sz="2800" dirty="0" smtClean="0">
                <a:solidFill>
                  <a:srgbClr val="00B050"/>
                </a:solidFill>
              </a:rPr>
              <a:t> wilde terechtstellen, en wilde hem 			doorgeven dat hij in de verkeerde tekst terecht 		gekomen was</a:t>
            </a:r>
          </a:p>
        </p:txBody>
      </p:sp>
      <p:pic>
        <p:nvPicPr>
          <p:cNvPr id="98306" name="Picture 2" descr="http://www.mbradtke.de/augustus.jpg"/>
          <p:cNvPicPr>
            <a:picLocks noChangeAspect="1" noChangeArrowheads="1"/>
          </p:cNvPicPr>
          <p:nvPr/>
        </p:nvPicPr>
        <p:blipFill>
          <a:blip r:embed="rId2" cstate="print"/>
          <a:srcRect/>
          <a:stretch>
            <a:fillRect/>
          </a:stretch>
        </p:blipFill>
        <p:spPr bwMode="auto">
          <a:xfrm>
            <a:off x="107504" y="1268760"/>
            <a:ext cx="945113" cy="18718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13</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smtClean="0">
                <a:solidFill>
                  <a:schemeClr val="accent2">
                    <a:lumMod val="60000"/>
                    <a:lumOff val="40000"/>
                  </a:schemeClr>
                </a:solidFill>
              </a:rPr>
              <a:t>De </a:t>
            </a:r>
            <a:r>
              <a:rPr lang="nl-NL" sz="4800" dirty="0" err="1" smtClean="0">
                <a:solidFill>
                  <a:schemeClr val="accent2">
                    <a:lumMod val="60000"/>
                    <a:lumOff val="40000"/>
                  </a:schemeClr>
                </a:solidFill>
              </a:rPr>
              <a:t>tranquillitate</a:t>
            </a:r>
            <a:r>
              <a:rPr lang="nl-NL" sz="4800" dirty="0" smtClean="0">
                <a:solidFill>
                  <a:schemeClr val="accent2">
                    <a:lumMod val="60000"/>
                    <a:lumOff val="40000"/>
                  </a:schemeClr>
                </a:solidFill>
              </a:rPr>
              <a:t> </a:t>
            </a:r>
            <a:r>
              <a:rPr lang="nl-NL" sz="4800" dirty="0" err="1" smtClean="0">
                <a:solidFill>
                  <a:schemeClr val="accent2">
                    <a:lumMod val="60000"/>
                    <a:lumOff val="40000"/>
                  </a:schemeClr>
                </a:solidFill>
              </a:rPr>
              <a:t>animi</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447645"/>
          </a:xfrm>
          <a:prstGeom prst="rect">
            <a:avLst/>
          </a:prstGeom>
          <a:noFill/>
        </p:spPr>
        <p:txBody>
          <a:bodyPr wrap="square" rtlCol="0">
            <a:spAutoFit/>
          </a:bodyPr>
          <a:lstStyle/>
          <a:p>
            <a:r>
              <a:rPr lang="en-US" sz="2800" dirty="0" err="1" smtClean="0"/>
              <a:t>Nox</a:t>
            </a:r>
            <a:r>
              <a:rPr lang="en-US" sz="2800" dirty="0" smtClean="0"/>
              <a:t> </a:t>
            </a:r>
            <a:r>
              <a:rPr lang="en-US" sz="2800" dirty="0" err="1" smtClean="0"/>
              <a:t>illi</a:t>
            </a:r>
            <a:r>
              <a:rPr lang="en-US" sz="2800" dirty="0" smtClean="0"/>
              <a:t> </a:t>
            </a:r>
            <a:r>
              <a:rPr lang="en-US" sz="2800" dirty="0" err="1" smtClean="0"/>
              <a:t>inquieta</a:t>
            </a:r>
            <a:r>
              <a:rPr lang="en-US" sz="2800" dirty="0" smtClean="0"/>
              <a:t> </a:t>
            </a:r>
            <a:r>
              <a:rPr lang="en-US" sz="2800" dirty="0" err="1" smtClean="0"/>
              <a:t>erat</a:t>
            </a:r>
            <a:r>
              <a:rPr lang="en-US" sz="2800" dirty="0" smtClean="0"/>
              <a:t>, cum </a:t>
            </a:r>
            <a:r>
              <a:rPr lang="en-US" sz="2800" dirty="0" err="1" smtClean="0"/>
              <a:t>cogitaret</a:t>
            </a:r>
            <a:r>
              <a:rPr lang="en-US" sz="2800" dirty="0" smtClean="0"/>
              <a:t> </a:t>
            </a:r>
            <a:r>
              <a:rPr lang="en-US" sz="2800" dirty="0" err="1" smtClean="0"/>
              <a:t>adulescentem</a:t>
            </a:r>
            <a:r>
              <a:rPr lang="en-US" sz="2800" dirty="0" smtClean="0"/>
              <a:t> </a:t>
            </a:r>
            <a:r>
              <a:rPr lang="en-US" sz="2800" dirty="0" err="1" smtClean="0"/>
              <a:t>nobilem</a:t>
            </a:r>
            <a:r>
              <a:rPr lang="en-US" sz="2800" dirty="0" smtClean="0"/>
              <a:t>, hoc </a:t>
            </a:r>
            <a:r>
              <a:rPr lang="en-US" sz="2800" dirty="0" err="1" smtClean="0"/>
              <a:t>detracto</a:t>
            </a:r>
            <a:r>
              <a:rPr lang="en-US" sz="2800" dirty="0" smtClean="0"/>
              <a:t> </a:t>
            </a:r>
            <a:r>
              <a:rPr lang="en-US" sz="2800" dirty="0" err="1" smtClean="0"/>
              <a:t>integrum</a:t>
            </a:r>
            <a:r>
              <a:rPr lang="en-US" sz="2800" dirty="0" smtClean="0"/>
              <a:t>, </a:t>
            </a:r>
            <a:r>
              <a:rPr lang="en-US" sz="2800" dirty="0" err="1" smtClean="0"/>
              <a:t>Cn</a:t>
            </a:r>
            <a:r>
              <a:rPr lang="en-US" sz="2800" dirty="0" smtClean="0"/>
              <a:t>. </a:t>
            </a:r>
            <a:r>
              <a:rPr lang="en-US" sz="2800" dirty="0" err="1" smtClean="0"/>
              <a:t>Pompei</a:t>
            </a:r>
            <a:r>
              <a:rPr lang="en-US" sz="2800" dirty="0" smtClean="0"/>
              <a:t> </a:t>
            </a:r>
            <a:r>
              <a:rPr lang="en-US" sz="2800" dirty="0" err="1" smtClean="0"/>
              <a:t>nepotem</a:t>
            </a:r>
            <a:r>
              <a:rPr lang="en-US" sz="2800" dirty="0" smtClean="0"/>
              <a:t>, </a:t>
            </a:r>
            <a:r>
              <a:rPr lang="en-US" sz="2800" dirty="0" err="1" smtClean="0"/>
              <a:t>damnandum</a:t>
            </a:r>
            <a:r>
              <a:rPr lang="en-US" sz="2800" dirty="0" smtClean="0"/>
              <a:t>; </a:t>
            </a:r>
            <a:r>
              <a:rPr lang="en-US" sz="2800" dirty="0" err="1" smtClean="0"/>
              <a:t>iam</a:t>
            </a:r>
            <a:r>
              <a:rPr lang="en-US" sz="2800" dirty="0" smtClean="0"/>
              <a:t> &lt;se&gt; </a:t>
            </a:r>
            <a:r>
              <a:rPr lang="en-US" sz="2800" dirty="0" err="1" smtClean="0"/>
              <a:t>unum</a:t>
            </a:r>
            <a:r>
              <a:rPr lang="en-US" sz="2800" dirty="0" smtClean="0"/>
              <a:t> hominem </a:t>
            </a:r>
            <a:r>
              <a:rPr lang="en-US" sz="2800" dirty="0" err="1" smtClean="0"/>
              <a:t>occidere</a:t>
            </a:r>
            <a:r>
              <a:rPr lang="en-US" sz="2800" dirty="0" smtClean="0"/>
              <a:t> non posse, cum M. Antonio </a:t>
            </a:r>
            <a:r>
              <a:rPr lang="en-US" sz="2800" dirty="0" err="1" smtClean="0"/>
              <a:t>proscriptionis</a:t>
            </a:r>
            <a:r>
              <a:rPr lang="en-US" sz="2800" dirty="0" smtClean="0"/>
              <a:t> </a:t>
            </a:r>
            <a:r>
              <a:rPr lang="en-US" sz="2800" dirty="0" err="1" smtClean="0"/>
              <a:t>edictum</a:t>
            </a:r>
            <a:r>
              <a:rPr lang="en-US" sz="2800" dirty="0" smtClean="0"/>
              <a:t> inter </a:t>
            </a:r>
            <a:r>
              <a:rPr lang="en-US" sz="2800" dirty="0" err="1" smtClean="0"/>
              <a:t>cenam</a:t>
            </a:r>
            <a:r>
              <a:rPr lang="en-US" sz="2800" dirty="0" smtClean="0"/>
              <a:t> </a:t>
            </a:r>
            <a:r>
              <a:rPr lang="en-US" sz="2800" dirty="0" err="1" smtClean="0"/>
              <a:t>dictasset</a:t>
            </a:r>
            <a:r>
              <a:rPr lang="en-US" sz="2800" dirty="0" smtClean="0"/>
              <a:t>.</a:t>
            </a:r>
            <a:r>
              <a:rPr lang="en-US" sz="2800" dirty="0" smtClean="0">
                <a:solidFill>
                  <a:srgbClr val="FF0000"/>
                </a:solidFill>
              </a:rPr>
              <a:t> </a:t>
            </a:r>
            <a:r>
              <a:rPr lang="nl-NL" sz="2800" dirty="0" err="1" smtClean="0"/>
              <a:t>Gemens</a:t>
            </a:r>
            <a:r>
              <a:rPr lang="nl-NL" sz="2800" dirty="0" smtClean="0"/>
              <a:t> </a:t>
            </a:r>
            <a:r>
              <a:rPr lang="nl-NL" sz="2800" dirty="0" err="1" smtClean="0"/>
              <a:t>subinde</a:t>
            </a:r>
            <a:r>
              <a:rPr lang="nl-NL" sz="2800" dirty="0" smtClean="0"/>
              <a:t> </a:t>
            </a:r>
            <a:r>
              <a:rPr lang="nl-NL" sz="2800" dirty="0" err="1" smtClean="0"/>
              <a:t>voces</a:t>
            </a:r>
            <a:r>
              <a:rPr lang="nl-NL" sz="2800" dirty="0" smtClean="0"/>
              <a:t> </a:t>
            </a:r>
            <a:r>
              <a:rPr lang="nl-NL" sz="2800" dirty="0" err="1" smtClean="0"/>
              <a:t>varias</a:t>
            </a:r>
            <a:r>
              <a:rPr lang="nl-NL" sz="2800" dirty="0" smtClean="0"/>
              <a:t> </a:t>
            </a:r>
            <a:r>
              <a:rPr lang="nl-NL" sz="2800" dirty="0" err="1" smtClean="0"/>
              <a:t>emittebat</a:t>
            </a:r>
            <a:r>
              <a:rPr lang="nl-NL" sz="2800" dirty="0" smtClean="0"/>
              <a:t> et </a:t>
            </a:r>
            <a:r>
              <a:rPr lang="nl-NL" sz="2800" dirty="0" err="1" smtClean="0"/>
              <a:t>inter</a:t>
            </a:r>
            <a:r>
              <a:rPr lang="nl-NL" sz="2800" dirty="0" smtClean="0"/>
              <a:t> se </a:t>
            </a:r>
            <a:r>
              <a:rPr lang="nl-NL" sz="2800" dirty="0" err="1" smtClean="0"/>
              <a:t>contrarias</a:t>
            </a:r>
            <a:r>
              <a:rPr lang="nl-NL" sz="2800" dirty="0" smtClean="0"/>
              <a:t>: </a:t>
            </a:r>
            <a:r>
              <a:rPr lang="nl-NL" sz="2800" dirty="0" smtClean="0">
                <a:solidFill>
                  <a:srgbClr val="FFFF00"/>
                </a:solidFill>
              </a:rPr>
              <a:t>'</a:t>
            </a:r>
            <a:r>
              <a:rPr lang="nl-NL" sz="2800" dirty="0" err="1" smtClean="0">
                <a:solidFill>
                  <a:srgbClr val="FFFF00"/>
                </a:solidFill>
              </a:rPr>
              <a:t>Quid</a:t>
            </a:r>
            <a:r>
              <a:rPr lang="nl-NL" sz="2800" dirty="0" smtClean="0">
                <a:solidFill>
                  <a:srgbClr val="FFFF00"/>
                </a:solidFill>
              </a:rPr>
              <a:t> ergo? </a:t>
            </a:r>
            <a:r>
              <a:rPr lang="en-US" sz="2800" dirty="0" smtClean="0">
                <a:solidFill>
                  <a:srgbClr val="FFFF00"/>
                </a:solidFill>
              </a:rPr>
              <a:t>Ego </a:t>
            </a:r>
            <a:r>
              <a:rPr lang="en-US" sz="2800" dirty="0" err="1" smtClean="0">
                <a:solidFill>
                  <a:srgbClr val="FFFF00"/>
                </a:solidFill>
              </a:rPr>
              <a:t>percussorem</a:t>
            </a:r>
            <a:r>
              <a:rPr lang="en-US" sz="2800" dirty="0" smtClean="0">
                <a:solidFill>
                  <a:srgbClr val="FFFF00"/>
                </a:solidFill>
              </a:rPr>
              <a:t> </a:t>
            </a:r>
            <a:r>
              <a:rPr lang="en-US" sz="2800" dirty="0" err="1" smtClean="0">
                <a:solidFill>
                  <a:srgbClr val="FFFF00"/>
                </a:solidFill>
              </a:rPr>
              <a:t>meum</a:t>
            </a:r>
            <a:r>
              <a:rPr lang="en-US" sz="2800" dirty="0" smtClean="0">
                <a:solidFill>
                  <a:srgbClr val="FFFF00"/>
                </a:solidFill>
              </a:rPr>
              <a:t> </a:t>
            </a:r>
            <a:r>
              <a:rPr lang="en-US" sz="2800" dirty="0" err="1" smtClean="0">
                <a:solidFill>
                  <a:srgbClr val="FFFF00"/>
                </a:solidFill>
              </a:rPr>
              <a:t>securum</a:t>
            </a:r>
            <a:r>
              <a:rPr lang="en-US" sz="2800" dirty="0" smtClean="0">
                <a:solidFill>
                  <a:srgbClr val="FFFF00"/>
                </a:solidFill>
              </a:rPr>
              <a:t> </a:t>
            </a:r>
            <a:r>
              <a:rPr lang="en-US" sz="2800" dirty="0" err="1" smtClean="0">
                <a:solidFill>
                  <a:srgbClr val="FFFF00"/>
                </a:solidFill>
              </a:rPr>
              <a:t>ambulare</a:t>
            </a:r>
            <a:r>
              <a:rPr lang="en-US" sz="2800" dirty="0" smtClean="0">
                <a:solidFill>
                  <a:srgbClr val="FFFF00"/>
                </a:solidFill>
              </a:rPr>
              <a:t> </a:t>
            </a:r>
            <a:r>
              <a:rPr lang="en-US" sz="2800" dirty="0" err="1" smtClean="0">
                <a:solidFill>
                  <a:srgbClr val="FFFF00"/>
                </a:solidFill>
              </a:rPr>
              <a:t>patiar</a:t>
            </a:r>
            <a:r>
              <a:rPr lang="en-US" sz="2800" dirty="0" smtClean="0">
                <a:solidFill>
                  <a:srgbClr val="FFFF00"/>
                </a:solidFill>
              </a:rPr>
              <a:t> me </a:t>
            </a:r>
            <a:r>
              <a:rPr lang="en-US" sz="2800" dirty="0" err="1" smtClean="0">
                <a:solidFill>
                  <a:srgbClr val="FFFF00"/>
                </a:solidFill>
              </a:rPr>
              <a:t>sollicito</a:t>
            </a:r>
            <a:r>
              <a:rPr lang="en-US" sz="2800" dirty="0" smtClean="0">
                <a:solidFill>
                  <a:srgbClr val="FFFF00"/>
                </a:solidFill>
              </a:rPr>
              <a:t>?</a:t>
            </a:r>
          </a:p>
          <a:p>
            <a:endParaRPr lang="en-US" sz="2800" dirty="0" smtClean="0">
              <a:solidFill>
                <a:srgbClr val="FFFF00"/>
              </a:solidFill>
            </a:endParaRPr>
          </a:p>
          <a:p>
            <a:r>
              <a:rPr lang="en-US" sz="2800" dirty="0" smtClean="0">
                <a:solidFill>
                  <a:srgbClr val="00B0F0"/>
                </a:solidFill>
              </a:rPr>
              <a:t>===========</a:t>
            </a:r>
          </a:p>
          <a:p>
            <a:r>
              <a:rPr lang="en-US" sz="2400" dirty="0" smtClean="0">
                <a:solidFill>
                  <a:srgbClr val="00B0F0"/>
                </a:solidFill>
              </a:rPr>
              <a:t>Augustus </a:t>
            </a:r>
            <a:r>
              <a:rPr lang="en-US" sz="2400" dirty="0" err="1" smtClean="0">
                <a:solidFill>
                  <a:srgbClr val="00B0F0"/>
                </a:solidFill>
              </a:rPr>
              <a:t>slaapt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jofel</a:t>
            </a:r>
            <a:r>
              <a:rPr lang="en-US" sz="2400" dirty="0" smtClean="0">
                <a:solidFill>
                  <a:srgbClr val="00B0F0"/>
                </a:solidFill>
              </a:rPr>
              <a:t>, want </a:t>
            </a:r>
            <a:r>
              <a:rPr lang="en-US" sz="2400" dirty="0" err="1" smtClean="0">
                <a:solidFill>
                  <a:srgbClr val="00B0F0"/>
                </a:solidFill>
              </a:rPr>
              <a:t>hij</a:t>
            </a:r>
            <a:r>
              <a:rPr lang="en-US" sz="2400" dirty="0" smtClean="0">
                <a:solidFill>
                  <a:srgbClr val="00B0F0"/>
                </a:solidFill>
              </a:rPr>
              <a:t> zit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zozeer</a:t>
            </a:r>
            <a:r>
              <a:rPr lang="en-US" sz="2400" dirty="0" smtClean="0">
                <a:solidFill>
                  <a:srgbClr val="00B0F0"/>
                </a:solidFill>
              </a:rPr>
              <a:t> met die </a:t>
            </a:r>
            <a:r>
              <a:rPr lang="en-US" sz="2400" dirty="0" err="1" smtClean="0">
                <a:solidFill>
                  <a:srgbClr val="00B0F0"/>
                </a:solidFill>
              </a:rPr>
              <a:t>moord-aanslag</a:t>
            </a:r>
            <a:r>
              <a:rPr lang="en-US" sz="2400" dirty="0" smtClean="0">
                <a:solidFill>
                  <a:srgbClr val="00B0F0"/>
                </a:solidFill>
              </a:rPr>
              <a:t> </a:t>
            </a:r>
            <a:r>
              <a:rPr lang="en-US" sz="2400" dirty="0" err="1" smtClean="0">
                <a:solidFill>
                  <a:srgbClr val="00B0F0"/>
                </a:solidFill>
              </a:rPr>
              <a:t>zelf</a:t>
            </a:r>
            <a:r>
              <a:rPr lang="en-US" sz="2400" dirty="0" smtClean="0">
                <a:solidFill>
                  <a:srgbClr val="00B0F0"/>
                </a:solidFill>
              </a:rPr>
              <a:t> in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hoofd</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met de </a:t>
            </a:r>
            <a:r>
              <a:rPr lang="en-US" sz="2400" dirty="0" err="1" smtClean="0">
                <a:solidFill>
                  <a:srgbClr val="00B0F0"/>
                </a:solidFill>
              </a:rPr>
              <a:t>manier</a:t>
            </a:r>
            <a:r>
              <a:rPr lang="en-US" sz="2400" dirty="0" smtClean="0">
                <a:solidFill>
                  <a:srgbClr val="00B0F0"/>
                </a:solidFill>
              </a:rPr>
              <a:t> </a:t>
            </a:r>
            <a:r>
              <a:rPr lang="en-US" sz="2400" dirty="0" err="1" smtClean="0">
                <a:solidFill>
                  <a:srgbClr val="00B0F0"/>
                </a:solidFill>
              </a:rPr>
              <a:t>waarop</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optreden</a:t>
            </a:r>
            <a:r>
              <a:rPr lang="en-US" sz="2400" dirty="0" smtClean="0">
                <a:solidFill>
                  <a:srgbClr val="00B0F0"/>
                </a:solidFill>
              </a:rPr>
              <a:t>. Moet </a:t>
            </a:r>
            <a:r>
              <a:rPr lang="en-US" sz="2400" dirty="0" err="1" smtClean="0">
                <a:solidFill>
                  <a:srgbClr val="00B0F0"/>
                </a:solidFill>
              </a:rPr>
              <a:t>hij</a:t>
            </a:r>
            <a:r>
              <a:rPr lang="en-US" sz="2400" dirty="0" smtClean="0">
                <a:solidFill>
                  <a:srgbClr val="00B0F0"/>
                </a:solidFill>
              </a:rPr>
              <a:t> het </a:t>
            </a:r>
            <a:r>
              <a:rPr lang="en-US" sz="2400" dirty="0" err="1" smtClean="0">
                <a:solidFill>
                  <a:srgbClr val="00B0F0"/>
                </a:solidFill>
              </a:rPr>
              <a:t>laten</a:t>
            </a:r>
            <a:r>
              <a:rPr lang="en-US" sz="2400" dirty="0" smtClean="0">
                <a:solidFill>
                  <a:srgbClr val="00B0F0"/>
                </a:solidFill>
              </a:rPr>
              <a:t> </a:t>
            </a:r>
            <a:r>
              <a:rPr lang="en-US" sz="2400" dirty="0" err="1" smtClean="0">
                <a:solidFill>
                  <a:srgbClr val="00B0F0"/>
                </a:solidFill>
              </a:rPr>
              <a:t>gaan</a:t>
            </a:r>
            <a:r>
              <a:rPr lang="en-US" sz="2400" dirty="0" smtClean="0">
                <a:solidFill>
                  <a:srgbClr val="00B0F0"/>
                </a:solidFill>
              </a:rPr>
              <a:t>? </a:t>
            </a:r>
            <a:r>
              <a:rPr lang="en-US" sz="2400" dirty="0" err="1" smtClean="0">
                <a:solidFill>
                  <a:srgbClr val="00B0F0"/>
                </a:solidFill>
              </a:rPr>
              <a:t>Vroeger</a:t>
            </a:r>
            <a:r>
              <a:rPr lang="en-US" sz="2400" dirty="0" smtClean="0">
                <a:solidFill>
                  <a:srgbClr val="00B0F0"/>
                </a:solidFill>
              </a:rPr>
              <a:t> was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toch</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sulletje</a:t>
            </a:r>
            <a:r>
              <a:rPr lang="en-US" sz="2400" dirty="0" smtClean="0">
                <a:solidFill>
                  <a:srgbClr val="00B0F0"/>
                </a:solidFill>
              </a:rPr>
              <a:t>! Of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juist</a:t>
            </a:r>
            <a:r>
              <a:rPr lang="en-US" sz="2400" dirty="0" smtClean="0">
                <a:solidFill>
                  <a:srgbClr val="00B0F0"/>
                </a:solidFill>
              </a:rPr>
              <a:t> extra </a:t>
            </a:r>
            <a:r>
              <a:rPr lang="en-US" sz="2400" dirty="0" err="1" smtClean="0">
                <a:solidFill>
                  <a:srgbClr val="00B0F0"/>
                </a:solidFill>
              </a:rPr>
              <a:t>streng</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weet</a:t>
            </a:r>
            <a:r>
              <a:rPr lang="en-US" sz="2400" dirty="0" smtClean="0">
                <a:solidFill>
                  <a:srgbClr val="00B0F0"/>
                </a:solidFill>
              </a:rPr>
              <a:t> het </a:t>
            </a:r>
            <a:r>
              <a:rPr lang="en-US" sz="2400" dirty="0" err="1" smtClean="0">
                <a:solidFill>
                  <a:srgbClr val="00B0F0"/>
                </a:solidFill>
              </a:rPr>
              <a:t>ook</a:t>
            </a:r>
            <a:r>
              <a:rPr lang="en-US" sz="2400" dirty="0" smtClean="0">
                <a:solidFill>
                  <a:srgbClr val="00B0F0"/>
                </a:solidFill>
              </a:rPr>
              <a:t> even </a:t>
            </a:r>
            <a:r>
              <a:rPr lang="en-US" sz="2400" dirty="0" err="1" smtClean="0">
                <a:solidFill>
                  <a:srgbClr val="00B0F0"/>
                </a:solidFill>
              </a:rPr>
              <a:t>niet</a:t>
            </a:r>
            <a:r>
              <a:rPr lang="en-US" sz="2400" dirty="0" smtClean="0">
                <a:solidFill>
                  <a:srgbClr val="00B0F0"/>
                </a:solidFill>
              </a:rPr>
              <a:t>.</a:t>
            </a:r>
            <a:endParaRPr lang="en-US" sz="32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47</a:t>
            </a:r>
            <a:r>
              <a:rPr lang="nl-NL" sz="4000" dirty="0" smtClean="0"/>
              <a:t>	</a:t>
            </a:r>
            <a:r>
              <a:rPr lang="nl-NL" sz="2800" dirty="0" smtClean="0"/>
              <a:t>Waardoor wordt Augustus gekweld?</a:t>
            </a:r>
          </a:p>
          <a:p>
            <a:r>
              <a:rPr lang="nl-NL" dirty="0" smtClean="0"/>
              <a:t>	</a:t>
            </a:r>
            <a:r>
              <a:rPr lang="nl-NL" sz="2800" dirty="0" smtClean="0">
                <a:solidFill>
                  <a:srgbClr val="00B050"/>
                </a:solidFill>
              </a:rPr>
              <a:t>A. door zijn luid snurkende vrouw</a:t>
            </a:r>
          </a:p>
          <a:p>
            <a:r>
              <a:rPr lang="nl-NL" sz="2800" dirty="0">
                <a:solidFill>
                  <a:srgbClr val="00B050"/>
                </a:solidFill>
              </a:rPr>
              <a:t>	</a:t>
            </a:r>
            <a:r>
              <a:rPr lang="nl-NL" sz="2800" dirty="0" smtClean="0">
                <a:solidFill>
                  <a:srgbClr val="00B050"/>
                </a:solidFill>
              </a:rPr>
              <a:t>B. door de vraag of hij wel streng genoeg geweest is</a:t>
            </a:r>
          </a:p>
          <a:p>
            <a:r>
              <a:rPr lang="nl-NL" sz="2800" dirty="0">
                <a:solidFill>
                  <a:srgbClr val="00B050"/>
                </a:solidFill>
              </a:rPr>
              <a:t>	</a:t>
            </a:r>
            <a:r>
              <a:rPr lang="nl-NL" sz="2800" dirty="0" smtClean="0">
                <a:solidFill>
                  <a:srgbClr val="00B050"/>
                </a:solidFill>
              </a:rPr>
              <a:t>C. hij is nieuwsgierig naar de manier waarop </a:t>
            </a:r>
            <a:r>
              <a:rPr lang="nl-NL" sz="2800" dirty="0" err="1" smtClean="0">
                <a:solidFill>
                  <a:srgbClr val="00B050"/>
                </a:solidFill>
              </a:rPr>
              <a:t>Cinna</a:t>
            </a:r>
            <a:r>
              <a:rPr lang="nl-NL" sz="2800" dirty="0" smtClean="0">
                <a:solidFill>
                  <a:srgbClr val="00B050"/>
                </a:solidFill>
              </a:rPr>
              <a:t> de 		aanslag op hem wil plegen</a:t>
            </a:r>
          </a:p>
          <a:p>
            <a:r>
              <a:rPr lang="nl-NL" sz="2800" dirty="0">
                <a:solidFill>
                  <a:srgbClr val="00B050"/>
                </a:solidFill>
              </a:rPr>
              <a:t>	</a:t>
            </a:r>
            <a:r>
              <a:rPr lang="nl-NL" sz="2800" dirty="0" smtClean="0">
                <a:solidFill>
                  <a:srgbClr val="00B050"/>
                </a:solidFill>
              </a:rPr>
              <a:t>D. door twijfel aan zichzelf</a:t>
            </a:r>
          </a:p>
        </p:txBody>
      </p:sp>
      <p:pic>
        <p:nvPicPr>
          <p:cNvPr id="95234" name="Picture 2" descr="http://www.mommyonline.nl/images/nacht.jpg"/>
          <p:cNvPicPr>
            <a:picLocks noChangeAspect="1" noChangeArrowheads="1"/>
          </p:cNvPicPr>
          <p:nvPr/>
        </p:nvPicPr>
        <p:blipFill>
          <a:blip r:embed="rId2" cstate="print"/>
          <a:srcRect/>
          <a:stretch>
            <a:fillRect/>
          </a:stretch>
        </p:blipFill>
        <p:spPr bwMode="auto">
          <a:xfrm>
            <a:off x="5292080" y="3068960"/>
            <a:ext cx="3019425" cy="3333750"/>
          </a:xfrm>
          <a:prstGeom prst="rect">
            <a:avLst/>
          </a:prstGeom>
          <a:noFill/>
        </p:spPr>
      </p:pic>
      <p:pic>
        <p:nvPicPr>
          <p:cNvPr id="95236" name="Picture 4" descr="http://www.sporenvangod.nl/mediapool/49/494895/resources/27264804.jpg"/>
          <p:cNvPicPr>
            <a:picLocks noChangeAspect="1" noChangeArrowheads="1"/>
          </p:cNvPicPr>
          <p:nvPr/>
        </p:nvPicPr>
        <p:blipFill>
          <a:blip r:embed="rId3" cstate="print"/>
          <a:srcRect l="5624" t="10999" r="2250" b="3999"/>
          <a:stretch>
            <a:fillRect/>
          </a:stretch>
        </p:blipFill>
        <p:spPr bwMode="auto">
          <a:xfrm>
            <a:off x="7452320" y="188640"/>
            <a:ext cx="1144654" cy="1188156"/>
          </a:xfrm>
          <a:prstGeom prst="rect">
            <a:avLst/>
          </a:prstGeom>
          <a:noFill/>
        </p:spPr>
      </p:pic>
      <p:pic>
        <p:nvPicPr>
          <p:cNvPr id="95238" name="Picture 6" descr="http://us.cdn4.123rf.com/168nwm/irkusnya/irkusnya1006/irkusnya100600073/7169938-vrouwelijke-snurken-op-de-bodem-en-haar-man-kunt-niet-slapen-de-paar-in-bed-met-vrouw-probeert-te-sl.jpg"/>
          <p:cNvPicPr>
            <a:picLocks noChangeAspect="1" noChangeArrowheads="1"/>
          </p:cNvPicPr>
          <p:nvPr/>
        </p:nvPicPr>
        <p:blipFill>
          <a:blip r:embed="rId4" cstate="print"/>
          <a:srcRect/>
          <a:stretch>
            <a:fillRect/>
          </a:stretch>
        </p:blipFill>
        <p:spPr bwMode="auto">
          <a:xfrm>
            <a:off x="395536" y="4365104"/>
            <a:ext cx="2783457" cy="1872208"/>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solidFill>
                  <a:srgbClr val="FFFF00"/>
                </a:solidFill>
              </a:rPr>
              <a:t>Ergo non </a:t>
            </a:r>
            <a:r>
              <a:rPr lang="en-US" sz="2800" dirty="0" err="1" smtClean="0">
                <a:solidFill>
                  <a:srgbClr val="FFFF00"/>
                </a:solidFill>
              </a:rPr>
              <a:t>dabit</a:t>
            </a:r>
            <a:r>
              <a:rPr lang="en-US" sz="2800" dirty="0" smtClean="0">
                <a:solidFill>
                  <a:srgbClr val="FFFF00"/>
                </a:solidFill>
              </a:rPr>
              <a:t> </a:t>
            </a:r>
            <a:r>
              <a:rPr lang="en-US" sz="2800" dirty="0" err="1" smtClean="0">
                <a:solidFill>
                  <a:srgbClr val="FFFF00"/>
                </a:solidFill>
              </a:rPr>
              <a:t>poenas</a:t>
            </a:r>
            <a:r>
              <a:rPr lang="en-US" sz="2800" dirty="0" smtClean="0">
                <a:solidFill>
                  <a:srgbClr val="FFFF00"/>
                </a:solidFill>
              </a:rPr>
              <a:t>, qui tot </a:t>
            </a:r>
            <a:r>
              <a:rPr lang="en-US" sz="2800" dirty="0" err="1" smtClean="0">
                <a:solidFill>
                  <a:srgbClr val="FFFF00"/>
                </a:solidFill>
              </a:rPr>
              <a:t>civilibus</a:t>
            </a:r>
            <a:r>
              <a:rPr lang="en-US" sz="2800" dirty="0" smtClean="0">
                <a:solidFill>
                  <a:srgbClr val="FFFF00"/>
                </a:solidFill>
              </a:rPr>
              <a:t> </a:t>
            </a:r>
            <a:r>
              <a:rPr lang="en-US" sz="2800" dirty="0" err="1" smtClean="0">
                <a:solidFill>
                  <a:srgbClr val="FFFF00"/>
                </a:solidFill>
              </a:rPr>
              <a:t>bellis</a:t>
            </a:r>
            <a:r>
              <a:rPr lang="en-US" sz="2800" dirty="0" smtClean="0">
                <a:solidFill>
                  <a:srgbClr val="FFFF00"/>
                </a:solidFill>
              </a:rPr>
              <a:t> </a:t>
            </a:r>
            <a:r>
              <a:rPr lang="en-US" sz="2800" dirty="0" err="1" smtClean="0">
                <a:solidFill>
                  <a:srgbClr val="FFFF00"/>
                </a:solidFill>
              </a:rPr>
              <a:t>frustra</a:t>
            </a:r>
            <a:r>
              <a:rPr lang="en-US" sz="2800" dirty="0" smtClean="0">
                <a:solidFill>
                  <a:srgbClr val="FFFF00"/>
                </a:solidFill>
              </a:rPr>
              <a:t> </a:t>
            </a:r>
            <a:r>
              <a:rPr lang="en-US" sz="2800" dirty="0" err="1" smtClean="0">
                <a:solidFill>
                  <a:srgbClr val="FFFF00"/>
                </a:solidFill>
              </a:rPr>
              <a:t>petitum</a:t>
            </a:r>
            <a:r>
              <a:rPr lang="en-US" sz="2800" dirty="0" smtClean="0">
                <a:solidFill>
                  <a:srgbClr val="FFFF00"/>
                </a:solidFill>
              </a:rPr>
              <a:t> caput, tot </a:t>
            </a:r>
            <a:r>
              <a:rPr lang="en-US" sz="2800" dirty="0" err="1" smtClean="0">
                <a:solidFill>
                  <a:srgbClr val="FFFF00"/>
                </a:solidFill>
              </a:rPr>
              <a:t>navalibus</a:t>
            </a:r>
            <a:r>
              <a:rPr lang="en-US" sz="2800" dirty="0" smtClean="0">
                <a:solidFill>
                  <a:srgbClr val="FFFF00"/>
                </a:solidFill>
              </a:rPr>
              <a:t>, tot </a:t>
            </a:r>
            <a:r>
              <a:rPr lang="en-US" sz="2800" dirty="0" err="1" smtClean="0">
                <a:solidFill>
                  <a:srgbClr val="FFFF00"/>
                </a:solidFill>
              </a:rPr>
              <a:t>pedestribus</a:t>
            </a:r>
            <a:r>
              <a:rPr lang="en-US" sz="2800" dirty="0" smtClean="0">
                <a:solidFill>
                  <a:srgbClr val="FFFF00"/>
                </a:solidFill>
              </a:rPr>
              <a:t> </a:t>
            </a:r>
            <a:r>
              <a:rPr lang="en-US" sz="2800" dirty="0" err="1" smtClean="0">
                <a:solidFill>
                  <a:srgbClr val="FFFF00"/>
                </a:solidFill>
              </a:rPr>
              <a:t>proeliis</a:t>
            </a:r>
            <a:r>
              <a:rPr lang="en-US" sz="2800" dirty="0" smtClean="0">
                <a:solidFill>
                  <a:srgbClr val="FFFF00"/>
                </a:solidFill>
              </a:rPr>
              <a:t> </a:t>
            </a:r>
            <a:r>
              <a:rPr lang="en-US" sz="2800" dirty="0" err="1" smtClean="0">
                <a:solidFill>
                  <a:srgbClr val="FFFF00"/>
                </a:solidFill>
              </a:rPr>
              <a:t>incolume</a:t>
            </a:r>
            <a:r>
              <a:rPr lang="en-US" sz="2800" dirty="0" smtClean="0">
                <a:solidFill>
                  <a:srgbClr val="FFFF00"/>
                </a:solidFill>
              </a:rPr>
              <a:t>, </a:t>
            </a:r>
            <a:r>
              <a:rPr lang="en-US" sz="2800" dirty="0" err="1" smtClean="0">
                <a:solidFill>
                  <a:srgbClr val="FFFF00"/>
                </a:solidFill>
              </a:rPr>
              <a:t>postquam</a:t>
            </a:r>
            <a:r>
              <a:rPr lang="en-US" sz="2800" dirty="0" smtClean="0">
                <a:solidFill>
                  <a:srgbClr val="FFFF00"/>
                </a:solidFill>
              </a:rPr>
              <a:t> terra </a:t>
            </a:r>
            <a:r>
              <a:rPr lang="en-US" sz="2800" dirty="0" err="1" smtClean="0">
                <a:solidFill>
                  <a:srgbClr val="FFFF00"/>
                </a:solidFill>
              </a:rPr>
              <a:t>marique</a:t>
            </a:r>
            <a:r>
              <a:rPr lang="en-US" sz="2800" dirty="0" smtClean="0">
                <a:solidFill>
                  <a:srgbClr val="FFFF00"/>
                </a:solidFill>
              </a:rPr>
              <a:t> </a:t>
            </a:r>
            <a:r>
              <a:rPr lang="en-US" sz="2800" dirty="0" err="1" smtClean="0">
                <a:solidFill>
                  <a:srgbClr val="FFFF00"/>
                </a:solidFill>
              </a:rPr>
              <a:t>pax</a:t>
            </a:r>
            <a:r>
              <a:rPr lang="en-US" sz="2800" dirty="0" smtClean="0">
                <a:solidFill>
                  <a:srgbClr val="FFFF00"/>
                </a:solidFill>
              </a:rPr>
              <a:t> </a:t>
            </a:r>
            <a:r>
              <a:rPr lang="en-US" sz="2800" dirty="0" err="1" smtClean="0">
                <a:solidFill>
                  <a:srgbClr val="FFFF00"/>
                </a:solidFill>
              </a:rPr>
              <a:t>parata</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 non </a:t>
            </a:r>
            <a:r>
              <a:rPr lang="en-US" sz="2800" dirty="0" err="1" smtClean="0">
                <a:solidFill>
                  <a:srgbClr val="FFFF00"/>
                </a:solidFill>
              </a:rPr>
              <a:t>occidere</a:t>
            </a:r>
            <a:r>
              <a:rPr lang="en-US" sz="2800" dirty="0" smtClean="0">
                <a:solidFill>
                  <a:srgbClr val="FFFF00"/>
                </a:solidFill>
              </a:rPr>
              <a:t> </a:t>
            </a:r>
            <a:r>
              <a:rPr lang="en-US" sz="2800" dirty="0" err="1" smtClean="0">
                <a:solidFill>
                  <a:srgbClr val="FFFF00"/>
                </a:solidFill>
              </a:rPr>
              <a:t>constituat</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immolare</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Zal hij dan niet gestraft worden, die niet besluit om een persoon, in zovele burgeroorlogen tevergeefs aangevallen, in zovele zee-, in zovele veldslagen ongedeerd, (nu) nadat er te land en ter zee vrede bereikt is,  (gewoon) te doden, maar om hem te offeren?”</a:t>
            </a:r>
          </a:p>
        </p:txBody>
      </p:sp>
      <p:pic>
        <p:nvPicPr>
          <p:cNvPr id="94210" name="Picture 2" descr="http://www.islamenburgerschap.nl/files/2012/10/offerfeest-e1350572039586-300x156.jpg"/>
          <p:cNvPicPr>
            <a:picLocks noChangeAspect="1" noChangeArrowheads="1"/>
          </p:cNvPicPr>
          <p:nvPr/>
        </p:nvPicPr>
        <p:blipFill>
          <a:blip r:embed="rId2" cstate="print"/>
          <a:srcRect/>
          <a:stretch>
            <a:fillRect/>
          </a:stretch>
        </p:blipFill>
        <p:spPr bwMode="auto">
          <a:xfrm>
            <a:off x="4644008" y="4365104"/>
            <a:ext cx="3793604" cy="1972674"/>
          </a:xfrm>
          <a:prstGeom prst="rect">
            <a:avLst/>
          </a:prstGeom>
          <a:noFill/>
        </p:spPr>
      </p:pic>
      <p:sp>
        <p:nvSpPr>
          <p:cNvPr id="6" name="Tekstvak 5"/>
          <p:cNvSpPr txBox="1"/>
          <p:nvPr/>
        </p:nvSpPr>
        <p:spPr>
          <a:xfrm>
            <a:off x="683568" y="5229200"/>
            <a:ext cx="4248472" cy="954107"/>
          </a:xfrm>
          <a:prstGeom prst="rect">
            <a:avLst/>
          </a:prstGeom>
          <a:noFill/>
        </p:spPr>
        <p:txBody>
          <a:bodyPr wrap="square" rtlCol="0">
            <a:spAutoFit/>
          </a:bodyPr>
          <a:lstStyle/>
          <a:p>
            <a:r>
              <a:rPr lang="nl-NL" sz="2800" dirty="0" smtClean="0"/>
              <a:t>En? Gaan we nog ritueel schapen offeren, jongens?</a:t>
            </a:r>
            <a:endParaRPr lang="nl-NL" sz="28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smtClean="0"/>
              <a:t>(</a:t>
            </a:r>
            <a:r>
              <a:rPr lang="en-US" sz="2800" dirty="0" err="1" smtClean="0"/>
              <a:t>nam</a:t>
            </a:r>
            <a:r>
              <a:rPr lang="en-US" sz="2800" dirty="0" smtClean="0"/>
              <a:t> </a:t>
            </a:r>
            <a:r>
              <a:rPr lang="en-US" sz="2800" dirty="0" err="1" smtClean="0"/>
              <a:t>sacrificantem</a:t>
            </a:r>
            <a:r>
              <a:rPr lang="en-US" sz="2800" dirty="0" smtClean="0"/>
              <a:t> </a:t>
            </a:r>
            <a:r>
              <a:rPr lang="en-US" sz="2800" dirty="0" err="1" smtClean="0"/>
              <a:t>placuerat</a:t>
            </a:r>
            <a:r>
              <a:rPr lang="en-US" sz="2800" dirty="0" smtClean="0"/>
              <a:t> </a:t>
            </a:r>
            <a:r>
              <a:rPr lang="en-US" sz="2800" dirty="0" err="1" smtClean="0"/>
              <a:t>adoriri</a:t>
            </a:r>
            <a:r>
              <a:rPr lang="en-US" sz="2800" dirty="0" smtClean="0"/>
              <a:t>.) </a:t>
            </a:r>
            <a:r>
              <a:rPr lang="en-US" sz="2800" dirty="0" err="1" smtClean="0"/>
              <a:t>Rursus</a:t>
            </a:r>
            <a:r>
              <a:rPr lang="en-US" sz="2800" dirty="0" smtClean="0"/>
              <a:t> </a:t>
            </a:r>
            <a:r>
              <a:rPr lang="en-US" sz="2800" dirty="0" err="1" smtClean="0"/>
              <a:t>silentio</a:t>
            </a:r>
            <a:r>
              <a:rPr lang="en-US" sz="2800" dirty="0" smtClean="0"/>
              <a:t> </a:t>
            </a:r>
            <a:r>
              <a:rPr lang="en-US" sz="2800" dirty="0" err="1" smtClean="0"/>
              <a:t>interposito</a:t>
            </a:r>
            <a:r>
              <a:rPr lang="en-US" sz="2800" dirty="0" smtClean="0"/>
              <a:t> </a:t>
            </a:r>
            <a:r>
              <a:rPr lang="en-US" sz="2800" dirty="0" err="1" smtClean="0"/>
              <a:t>maiore</a:t>
            </a:r>
            <a:r>
              <a:rPr lang="en-US" sz="2800" dirty="0" smtClean="0"/>
              <a:t> </a:t>
            </a:r>
            <a:r>
              <a:rPr lang="en-US" sz="2800" dirty="0" err="1" smtClean="0"/>
              <a:t>multo</a:t>
            </a:r>
            <a:r>
              <a:rPr lang="en-US" sz="2800" dirty="0" smtClean="0"/>
              <a:t> voce </a:t>
            </a:r>
            <a:r>
              <a:rPr lang="en-US" sz="2800" dirty="0" err="1" smtClean="0"/>
              <a:t>sibi</a:t>
            </a:r>
            <a:r>
              <a:rPr lang="en-US" sz="2800" dirty="0" smtClean="0"/>
              <a:t> quam </a:t>
            </a:r>
            <a:r>
              <a:rPr lang="en-US" sz="2800" dirty="0" err="1" smtClean="0"/>
              <a:t>Cinnae</a:t>
            </a:r>
            <a:r>
              <a:rPr lang="en-US" sz="2800" dirty="0" smtClean="0"/>
              <a:t> </a:t>
            </a:r>
            <a:r>
              <a:rPr lang="en-US" sz="2800" dirty="0" err="1" smtClean="0"/>
              <a:t>irascebatur</a:t>
            </a:r>
            <a:r>
              <a:rPr lang="en-US" sz="2800" dirty="0" smtClean="0"/>
              <a:t>: </a:t>
            </a:r>
            <a:r>
              <a:rPr lang="en-US" sz="2800" dirty="0" smtClean="0">
                <a:solidFill>
                  <a:srgbClr val="FFFF00"/>
                </a:solidFill>
              </a:rPr>
              <a:t>'Quid </a:t>
            </a:r>
            <a:r>
              <a:rPr lang="en-US" sz="2800" dirty="0" err="1" smtClean="0">
                <a:solidFill>
                  <a:srgbClr val="FFFF00"/>
                </a:solidFill>
              </a:rPr>
              <a:t>vivis</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perire</a:t>
            </a:r>
            <a:r>
              <a:rPr lang="en-US" sz="2800" dirty="0" smtClean="0">
                <a:solidFill>
                  <a:srgbClr val="FFFF00"/>
                </a:solidFill>
              </a:rPr>
              <a:t> </a:t>
            </a:r>
            <a:r>
              <a:rPr lang="en-US" sz="2800" dirty="0" err="1" smtClean="0">
                <a:solidFill>
                  <a:srgbClr val="FFFF00"/>
                </a:solidFill>
              </a:rPr>
              <a:t>te</a:t>
            </a:r>
            <a:r>
              <a:rPr lang="en-US" sz="2800" dirty="0" smtClean="0">
                <a:solidFill>
                  <a:srgbClr val="FFFF00"/>
                </a:solidFill>
              </a:rPr>
              <a:t> tam </a:t>
            </a:r>
            <a:r>
              <a:rPr lang="en-US" sz="2800" dirty="0" err="1" smtClean="0">
                <a:solidFill>
                  <a:srgbClr val="FFFF00"/>
                </a:solidFill>
              </a:rPr>
              <a:t>multorum</a:t>
            </a:r>
            <a:r>
              <a:rPr lang="en-US" sz="2800" dirty="0" smtClean="0">
                <a:solidFill>
                  <a:srgbClr val="FFFF00"/>
                </a:solidFill>
              </a:rPr>
              <a:t> interest?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(want hij had besloten hem aan te vallen wanneer hij aan het offeren was). Dan weer werd hij, nadat hij een stilte had gelaten, met een luidere stem boos op zichzelf dan op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“Waarom leef jij, als het in het belang van zo velen is dat je eraan gaat?</a:t>
            </a:r>
          </a:p>
        </p:txBody>
      </p:sp>
      <p:pic>
        <p:nvPicPr>
          <p:cNvPr id="114690" name="Picture 2" descr="http://www.christipedia.nl/@api/deki/files/106/=Brandofferaltaar.gif"/>
          <p:cNvPicPr>
            <a:picLocks noChangeAspect="1" noChangeArrowheads="1"/>
          </p:cNvPicPr>
          <p:nvPr/>
        </p:nvPicPr>
        <p:blipFill>
          <a:blip r:embed="rId2" cstate="print"/>
          <a:srcRect l="5542" t="7240" r="6650" b="10137"/>
          <a:stretch>
            <a:fillRect/>
          </a:stretch>
        </p:blipFill>
        <p:spPr bwMode="auto">
          <a:xfrm>
            <a:off x="3419872" y="4221088"/>
            <a:ext cx="2851946" cy="2053945"/>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48</a:t>
            </a:r>
            <a:r>
              <a:rPr lang="nl-NL" sz="4000" dirty="0" smtClean="0"/>
              <a:t>	</a:t>
            </a:r>
            <a:r>
              <a:rPr lang="nl-NL" sz="2800" dirty="0" smtClean="0"/>
              <a:t>Welke uitersten weegt Augustus af?</a:t>
            </a:r>
          </a:p>
          <a:p>
            <a:r>
              <a:rPr lang="nl-NL" dirty="0" smtClean="0"/>
              <a:t>	</a:t>
            </a:r>
            <a:r>
              <a:rPr lang="nl-NL" sz="2800" dirty="0" smtClean="0">
                <a:solidFill>
                  <a:srgbClr val="00B050"/>
                </a:solidFill>
              </a:rPr>
              <a:t>A. de ernst van de misdaad tegenover de 				beroemdheid van het slachtoffer</a:t>
            </a:r>
          </a:p>
          <a:p>
            <a:r>
              <a:rPr lang="nl-NL" sz="2800" dirty="0">
                <a:solidFill>
                  <a:srgbClr val="00B050"/>
                </a:solidFill>
              </a:rPr>
              <a:t>	</a:t>
            </a:r>
            <a:r>
              <a:rPr lang="nl-NL" sz="2800" dirty="0" smtClean="0">
                <a:solidFill>
                  <a:srgbClr val="00B050"/>
                </a:solidFill>
              </a:rPr>
              <a:t>B. de mate van straf voor de moordaanslag versus de 		emotieloosheid van de dader</a:t>
            </a:r>
          </a:p>
          <a:p>
            <a:r>
              <a:rPr lang="nl-NL" sz="2800" dirty="0">
                <a:solidFill>
                  <a:srgbClr val="00B050"/>
                </a:solidFill>
              </a:rPr>
              <a:t>	</a:t>
            </a:r>
            <a:r>
              <a:rPr lang="nl-NL" sz="2800" dirty="0" smtClean="0">
                <a:solidFill>
                  <a:srgbClr val="00B050"/>
                </a:solidFill>
              </a:rPr>
              <a:t>C. een nitwit als </a:t>
            </a:r>
            <a:r>
              <a:rPr lang="nl-NL" sz="2800" dirty="0" err="1" smtClean="0">
                <a:solidFill>
                  <a:srgbClr val="00B050"/>
                </a:solidFill>
              </a:rPr>
              <a:t>Cinna</a:t>
            </a:r>
            <a:r>
              <a:rPr lang="nl-NL" sz="2800" dirty="0" smtClean="0">
                <a:solidFill>
                  <a:srgbClr val="00B050"/>
                </a:solidFill>
              </a:rPr>
              <a:t> die een luisterrijk iemand als 		Augustus ongestraft kan vermoorden</a:t>
            </a:r>
          </a:p>
          <a:p>
            <a:r>
              <a:rPr lang="nl-NL" sz="2800" dirty="0">
                <a:solidFill>
                  <a:srgbClr val="00B050"/>
                </a:solidFill>
              </a:rPr>
              <a:t>	</a:t>
            </a:r>
            <a:r>
              <a:rPr lang="nl-NL" sz="2800" dirty="0" smtClean="0">
                <a:solidFill>
                  <a:srgbClr val="00B050"/>
                </a:solidFill>
              </a:rPr>
              <a:t>D. het belang van het in leven blijven van </a:t>
            </a:r>
            <a:r>
              <a:rPr lang="nl-NL" sz="2800" dirty="0" err="1" smtClean="0">
                <a:solidFill>
                  <a:srgbClr val="00B050"/>
                </a:solidFill>
              </a:rPr>
              <a:t>Cinna</a:t>
            </a:r>
            <a:r>
              <a:rPr lang="nl-NL" sz="2800" dirty="0" smtClean="0">
                <a:solidFill>
                  <a:srgbClr val="00B050"/>
                </a:solidFill>
              </a:rPr>
              <a:t> 			tegenover het dood zijn van Augustus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solidFill>
                  <a:srgbClr val="FFFF00"/>
                </a:solidFill>
              </a:rPr>
              <a:t>Quis</a:t>
            </a:r>
            <a:r>
              <a:rPr lang="en-US" sz="2800" dirty="0" smtClean="0">
                <a:solidFill>
                  <a:srgbClr val="FFFF00"/>
                </a:solidFill>
              </a:rPr>
              <a:t> finis </a:t>
            </a:r>
            <a:r>
              <a:rPr lang="en-US" sz="2800" dirty="0" err="1" smtClean="0">
                <a:solidFill>
                  <a:srgbClr val="FFFF00"/>
                </a:solidFill>
              </a:rPr>
              <a:t>erit</a:t>
            </a:r>
            <a:r>
              <a:rPr lang="en-US" sz="2800" dirty="0" smtClean="0">
                <a:solidFill>
                  <a:srgbClr val="FFFF00"/>
                </a:solidFill>
              </a:rPr>
              <a:t> </a:t>
            </a:r>
            <a:r>
              <a:rPr lang="en-US" sz="2800" dirty="0" err="1" smtClean="0">
                <a:solidFill>
                  <a:srgbClr val="FFFF00"/>
                </a:solidFill>
              </a:rPr>
              <a:t>suppliciorum</a:t>
            </a:r>
            <a:r>
              <a:rPr lang="en-US" sz="2800" dirty="0" smtClean="0">
                <a:solidFill>
                  <a:srgbClr val="FFFF00"/>
                </a:solidFill>
              </a:rPr>
              <a:t>? </a:t>
            </a:r>
            <a:r>
              <a:rPr lang="en-US" sz="2800" dirty="0" err="1" smtClean="0">
                <a:solidFill>
                  <a:srgbClr val="FFFF00"/>
                </a:solidFill>
              </a:rPr>
              <a:t>Quis</a:t>
            </a:r>
            <a:r>
              <a:rPr lang="en-US" sz="2800" dirty="0" smtClean="0">
                <a:solidFill>
                  <a:srgbClr val="FFFF00"/>
                </a:solidFill>
              </a:rPr>
              <a:t> </a:t>
            </a:r>
            <a:r>
              <a:rPr lang="en-US" sz="2800" dirty="0" err="1" smtClean="0">
                <a:solidFill>
                  <a:srgbClr val="FFFF00"/>
                </a:solidFill>
              </a:rPr>
              <a:t>sanguinis</a:t>
            </a:r>
            <a:r>
              <a:rPr lang="en-US" sz="2800" dirty="0" smtClean="0">
                <a:solidFill>
                  <a:srgbClr val="FFFF00"/>
                </a:solidFill>
              </a:rPr>
              <a:t>? Ego sum </a:t>
            </a:r>
            <a:r>
              <a:rPr lang="en-US" sz="2800" dirty="0" err="1" smtClean="0">
                <a:solidFill>
                  <a:srgbClr val="FFFF00"/>
                </a:solidFill>
              </a:rPr>
              <a:t>nobilibus</a:t>
            </a:r>
            <a:r>
              <a:rPr lang="en-US" sz="2800" dirty="0" smtClean="0">
                <a:solidFill>
                  <a:srgbClr val="FFFF00"/>
                </a:solidFill>
              </a:rPr>
              <a:t> </a:t>
            </a:r>
            <a:r>
              <a:rPr lang="en-US" sz="2800" dirty="0" err="1" smtClean="0">
                <a:solidFill>
                  <a:srgbClr val="FFFF00"/>
                </a:solidFill>
              </a:rPr>
              <a:t>adulescentulis</a:t>
            </a:r>
            <a:r>
              <a:rPr lang="en-US" sz="2800" dirty="0" smtClean="0">
                <a:solidFill>
                  <a:srgbClr val="FFFF00"/>
                </a:solidFill>
              </a:rPr>
              <a:t> </a:t>
            </a:r>
            <a:r>
              <a:rPr lang="en-US" sz="2800" dirty="0" err="1" smtClean="0">
                <a:solidFill>
                  <a:srgbClr val="FFFF00"/>
                </a:solidFill>
              </a:rPr>
              <a:t>expositum</a:t>
            </a:r>
            <a:r>
              <a:rPr lang="en-US" sz="2800" dirty="0" smtClean="0">
                <a:solidFill>
                  <a:srgbClr val="FFFF00"/>
                </a:solidFill>
              </a:rPr>
              <a:t> caput in quod </a:t>
            </a:r>
            <a:r>
              <a:rPr lang="en-US" sz="2800" dirty="0" err="1" smtClean="0">
                <a:solidFill>
                  <a:srgbClr val="FFFF00"/>
                </a:solidFill>
              </a:rPr>
              <a:t>mucrones</a:t>
            </a:r>
            <a:r>
              <a:rPr lang="en-US" sz="2800" dirty="0" smtClean="0">
                <a:solidFill>
                  <a:srgbClr val="FFFF00"/>
                </a:solidFill>
              </a:rPr>
              <a:t> </a:t>
            </a:r>
            <a:r>
              <a:rPr lang="en-US" sz="2800" dirty="0" err="1" smtClean="0">
                <a:solidFill>
                  <a:srgbClr val="FFFF00"/>
                </a:solidFill>
              </a:rPr>
              <a:t>acuant</a:t>
            </a:r>
            <a:r>
              <a:rPr lang="en-US" sz="2800" dirty="0" smtClean="0">
                <a:solidFill>
                  <a:srgbClr val="FFFF00"/>
                </a:solidFill>
              </a:rPr>
              <a:t>; non </a:t>
            </a:r>
            <a:r>
              <a:rPr lang="en-US" sz="2800" dirty="0" err="1" smtClean="0">
                <a:solidFill>
                  <a:srgbClr val="FFFF00"/>
                </a:solidFill>
              </a:rPr>
              <a:t>est</a:t>
            </a:r>
            <a:r>
              <a:rPr lang="en-US" sz="2800" dirty="0" smtClean="0">
                <a:solidFill>
                  <a:srgbClr val="FFFF00"/>
                </a:solidFill>
              </a:rPr>
              <a:t> </a:t>
            </a:r>
            <a:r>
              <a:rPr lang="en-US" sz="2800" dirty="0" err="1" smtClean="0">
                <a:solidFill>
                  <a:srgbClr val="FFFF00"/>
                </a:solidFill>
              </a:rPr>
              <a:t>tanti</a:t>
            </a:r>
            <a:r>
              <a:rPr lang="en-US" sz="2800" dirty="0" smtClean="0">
                <a:solidFill>
                  <a:srgbClr val="FFFF00"/>
                </a:solidFill>
              </a:rPr>
              <a:t> vita,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ego non </a:t>
            </a:r>
            <a:r>
              <a:rPr lang="en-US" sz="2800" dirty="0" err="1" smtClean="0">
                <a:solidFill>
                  <a:srgbClr val="FFFF00"/>
                </a:solidFill>
              </a:rPr>
              <a:t>peream</a:t>
            </a:r>
            <a:r>
              <a:rPr lang="en-US" sz="2800" dirty="0" smtClean="0">
                <a:solidFill>
                  <a:srgbClr val="FFFF00"/>
                </a:solidFill>
              </a:rPr>
              <a:t>, tam </a:t>
            </a:r>
            <a:r>
              <a:rPr lang="en-US" sz="2800" dirty="0" err="1" smtClean="0">
                <a:solidFill>
                  <a:srgbClr val="FFFF00"/>
                </a:solidFill>
              </a:rPr>
              <a:t>multa</a:t>
            </a:r>
            <a:r>
              <a:rPr lang="en-US" sz="2800" dirty="0" smtClean="0">
                <a:solidFill>
                  <a:srgbClr val="FFFF00"/>
                </a:solidFill>
              </a:rPr>
              <a:t> </a:t>
            </a:r>
            <a:r>
              <a:rPr lang="en-US" sz="2800" dirty="0" err="1" smtClean="0">
                <a:solidFill>
                  <a:srgbClr val="FFFF00"/>
                </a:solidFill>
              </a:rPr>
              <a:t>perdenda</a:t>
            </a:r>
            <a:r>
              <a:rPr lang="en-US" sz="2800" dirty="0" smtClean="0">
                <a:solidFill>
                  <a:srgbClr val="FFFF00"/>
                </a:solidFill>
              </a:rPr>
              <a:t> </a:t>
            </a:r>
            <a:r>
              <a:rPr lang="en-US" sz="2800" dirty="0" err="1" smtClean="0">
                <a:solidFill>
                  <a:srgbClr val="FFFF00"/>
                </a:solidFill>
              </a:rPr>
              <a:t>sunt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Wat zal het einde zijn van de straffen? Wat van het bloedvergieten? Ik ben  voor die gastjes van adel een hoofd, blootgesteld om hun wapens tegen te slijpen; het leven is niet zoveel waard, als, om te voorkomen dat ik eraan ga, zo velen te gronde gericht moeten worden.”</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err="1" smtClean="0"/>
              <a:t>Interpellavit</a:t>
            </a:r>
            <a:r>
              <a:rPr lang="en-US" sz="2800" dirty="0" smtClean="0"/>
              <a:t> tandem </a:t>
            </a:r>
            <a:r>
              <a:rPr lang="en-US" sz="2800" dirty="0" err="1" smtClean="0"/>
              <a:t>illum</a:t>
            </a:r>
            <a:r>
              <a:rPr lang="en-US" sz="2800" dirty="0" smtClean="0"/>
              <a:t> </a:t>
            </a:r>
            <a:r>
              <a:rPr lang="en-US" sz="2800" dirty="0" err="1" smtClean="0"/>
              <a:t>Livia</a:t>
            </a:r>
            <a:r>
              <a:rPr lang="en-US" sz="2800" dirty="0" smtClean="0"/>
              <a:t> uxor et: </a:t>
            </a:r>
            <a:r>
              <a:rPr lang="en-US" sz="2800" dirty="0" smtClean="0">
                <a:solidFill>
                  <a:srgbClr val="FFFF00"/>
                </a:solidFill>
              </a:rPr>
              <a:t>'</a:t>
            </a:r>
            <a:r>
              <a:rPr lang="en-US" sz="2800" dirty="0" err="1" smtClean="0">
                <a:solidFill>
                  <a:srgbClr val="FFFF00"/>
                </a:solidFill>
              </a:rPr>
              <a:t>Admittis</a:t>
            </a:r>
            <a:r>
              <a:rPr lang="en-US" sz="2800" dirty="0" smtClean="0">
                <a:solidFill>
                  <a:srgbClr val="FFFF00"/>
                </a:solidFill>
              </a:rPr>
              <a:t>'</a:t>
            </a:r>
            <a:r>
              <a:rPr lang="en-US" sz="2800" dirty="0" smtClean="0"/>
              <a:t> </a:t>
            </a:r>
            <a:r>
              <a:rPr lang="en-US" sz="2800" dirty="0" err="1" smtClean="0"/>
              <a:t>inquit</a:t>
            </a:r>
            <a:r>
              <a:rPr lang="en-US" sz="2800" dirty="0" smtClean="0"/>
              <a:t> </a:t>
            </a:r>
            <a:r>
              <a:rPr lang="en-US" sz="2800" dirty="0" smtClean="0">
                <a:solidFill>
                  <a:srgbClr val="FFFF00"/>
                </a:solidFill>
              </a:rPr>
              <a:t>'</a:t>
            </a:r>
            <a:r>
              <a:rPr lang="en-US" sz="2800" dirty="0" err="1" smtClean="0">
                <a:solidFill>
                  <a:srgbClr val="FFFF00"/>
                </a:solidFill>
              </a:rPr>
              <a:t>muliebre</a:t>
            </a:r>
            <a:r>
              <a:rPr lang="en-US" sz="2800" dirty="0" smtClean="0">
                <a:solidFill>
                  <a:srgbClr val="FFFF00"/>
                </a:solidFill>
              </a:rPr>
              <a:t> </a:t>
            </a:r>
            <a:r>
              <a:rPr lang="en-US" sz="2800" dirty="0" err="1" smtClean="0">
                <a:solidFill>
                  <a:srgbClr val="FFFF00"/>
                </a:solidFill>
              </a:rPr>
              <a:t>consilium</a:t>
            </a:r>
            <a:r>
              <a:rPr lang="en-US" sz="2800" dirty="0" smtClean="0">
                <a:solidFill>
                  <a:srgbClr val="FFFF00"/>
                </a:solidFill>
              </a:rPr>
              <a:t>? </a:t>
            </a:r>
            <a:r>
              <a:rPr lang="en-US" sz="2800" dirty="0" err="1" smtClean="0">
                <a:solidFill>
                  <a:srgbClr val="FFFF00"/>
                </a:solidFill>
              </a:rPr>
              <a:t>Fac</a:t>
            </a:r>
            <a:r>
              <a:rPr lang="en-US" sz="2800" dirty="0" smtClean="0">
                <a:solidFill>
                  <a:srgbClr val="FFFF00"/>
                </a:solidFill>
              </a:rPr>
              <a:t>, quod </a:t>
            </a:r>
            <a:r>
              <a:rPr lang="en-US" sz="2800" dirty="0" err="1" smtClean="0">
                <a:solidFill>
                  <a:srgbClr val="FFFF00"/>
                </a:solidFill>
              </a:rPr>
              <a:t>medici</a:t>
            </a:r>
            <a:r>
              <a:rPr lang="en-US" sz="2800" dirty="0" smtClean="0">
                <a:solidFill>
                  <a:srgbClr val="FFFF00"/>
                </a:solidFill>
              </a:rPr>
              <a:t> </a:t>
            </a:r>
            <a:r>
              <a:rPr lang="en-US" sz="2800" dirty="0" err="1" smtClean="0">
                <a:solidFill>
                  <a:srgbClr val="FFFF00"/>
                </a:solidFill>
              </a:rPr>
              <a:t>solent</a:t>
            </a:r>
            <a:r>
              <a:rPr lang="en-US" sz="2800" dirty="0" smtClean="0">
                <a:solidFill>
                  <a:srgbClr val="FFFF00"/>
                </a:solidFill>
              </a:rPr>
              <a:t>, qui, </a:t>
            </a:r>
            <a:r>
              <a:rPr lang="en-US" sz="2800" dirty="0" err="1" smtClean="0">
                <a:solidFill>
                  <a:srgbClr val="FFFF00"/>
                </a:solidFill>
              </a:rPr>
              <a:t>ubi</a:t>
            </a:r>
            <a:r>
              <a:rPr lang="en-US" sz="2800" dirty="0" smtClean="0">
                <a:solidFill>
                  <a:srgbClr val="FFFF00"/>
                </a:solidFill>
              </a:rPr>
              <a:t> </a:t>
            </a:r>
            <a:r>
              <a:rPr lang="en-US" sz="2800" dirty="0" err="1" smtClean="0">
                <a:solidFill>
                  <a:srgbClr val="FFFF00"/>
                </a:solidFill>
              </a:rPr>
              <a:t>usitata</a:t>
            </a:r>
            <a:r>
              <a:rPr lang="en-US" sz="2800" dirty="0" smtClean="0">
                <a:solidFill>
                  <a:srgbClr val="FFFF00"/>
                </a:solidFill>
              </a:rPr>
              <a:t> </a:t>
            </a:r>
            <a:r>
              <a:rPr lang="en-US" sz="2800" dirty="0" err="1" smtClean="0">
                <a:solidFill>
                  <a:srgbClr val="FFFF00"/>
                </a:solidFill>
              </a:rPr>
              <a:t>remedia</a:t>
            </a:r>
            <a:r>
              <a:rPr lang="en-US" sz="2800" dirty="0" smtClean="0">
                <a:solidFill>
                  <a:srgbClr val="FFFF00"/>
                </a:solidFill>
              </a:rPr>
              <a:t> non </a:t>
            </a:r>
            <a:r>
              <a:rPr lang="en-US" sz="2800" dirty="0" err="1" smtClean="0">
                <a:solidFill>
                  <a:srgbClr val="FFFF00"/>
                </a:solidFill>
              </a:rPr>
              <a:t>procedunt</a:t>
            </a:r>
            <a:r>
              <a:rPr lang="en-US" sz="2800" dirty="0" smtClean="0">
                <a:solidFill>
                  <a:srgbClr val="FFFF00"/>
                </a:solidFill>
              </a:rPr>
              <a:t> </a:t>
            </a:r>
            <a:r>
              <a:rPr lang="en-US" sz="2800" dirty="0" err="1" smtClean="0">
                <a:solidFill>
                  <a:srgbClr val="FFFF00"/>
                </a:solidFill>
              </a:rPr>
              <a:t>temptant</a:t>
            </a:r>
            <a:r>
              <a:rPr lang="en-US" sz="2800" dirty="0" smtClean="0">
                <a:solidFill>
                  <a:srgbClr val="FFFF00"/>
                </a:solidFill>
              </a:rPr>
              <a:t> </a:t>
            </a:r>
            <a:r>
              <a:rPr lang="en-US" sz="2800" dirty="0" err="1" smtClean="0">
                <a:solidFill>
                  <a:srgbClr val="FFFF00"/>
                </a:solidFill>
              </a:rPr>
              <a:t>contraria</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Uiteindelijk onderbrak zijn vrouw </a:t>
            </a:r>
            <a:r>
              <a:rPr lang="nl-NL" sz="2400" dirty="0" err="1" smtClean="0">
                <a:solidFill>
                  <a:schemeClr val="accent6">
                    <a:lumMod val="60000"/>
                    <a:lumOff val="40000"/>
                  </a:schemeClr>
                </a:solidFill>
              </a:rPr>
              <a:t>Livia</a:t>
            </a:r>
            <a:r>
              <a:rPr lang="nl-NL" sz="2400" dirty="0" smtClean="0">
                <a:solidFill>
                  <a:schemeClr val="accent6">
                    <a:lumMod val="60000"/>
                    <a:lumOff val="40000"/>
                  </a:schemeClr>
                </a:solidFill>
              </a:rPr>
              <a:t> hem en ze sprak: “Sta jij het advies van een vrouw toe? Doe, wat artsen gewoonlijk doen, die, wanneer de gebruikelijke geneesmiddelen niet werken, de tegenovergestelde (geneesmiddelen) testen.</a:t>
            </a:r>
          </a:p>
        </p:txBody>
      </p:sp>
      <p:pic>
        <p:nvPicPr>
          <p:cNvPr id="90114" name="Picture 2" descr="http://1.bp.blogspot.com/-Bvr-mpAjyIw/TuUESz4uCYI/AAAAAAAAA0Y/yGiuKt5g0uo/s1600/cartafwasklblog.jpg"/>
          <p:cNvPicPr>
            <a:picLocks noChangeAspect="1" noChangeArrowheads="1"/>
          </p:cNvPicPr>
          <p:nvPr/>
        </p:nvPicPr>
        <p:blipFill>
          <a:blip r:embed="rId2" cstate="print"/>
          <a:srcRect l="4724" t="7499" r="2362" b="11249"/>
          <a:stretch>
            <a:fillRect/>
          </a:stretch>
        </p:blipFill>
        <p:spPr bwMode="auto">
          <a:xfrm>
            <a:off x="4788024" y="3933056"/>
            <a:ext cx="4141729" cy="2281860"/>
          </a:xfrm>
          <a:prstGeom prst="rect">
            <a:avLst/>
          </a:prstGeom>
          <a:noFill/>
        </p:spPr>
      </p:pic>
      <p:pic>
        <p:nvPicPr>
          <p:cNvPr id="90116" name="Picture 4" descr="http://us.123rf.com/400wm/400/400/izakowski/izakowski1207/izakowski120700113/14601375-humoristische-cartoon-illustratie-van-jonge-man-tv-kijken-in-messed-up-ruimte-en-geschokt-vrouw.jpg"/>
          <p:cNvPicPr>
            <a:picLocks noChangeAspect="1" noChangeArrowheads="1"/>
          </p:cNvPicPr>
          <p:nvPr/>
        </p:nvPicPr>
        <p:blipFill>
          <a:blip r:embed="rId3" cstate="print"/>
          <a:srcRect/>
          <a:stretch>
            <a:fillRect/>
          </a:stretch>
        </p:blipFill>
        <p:spPr bwMode="auto">
          <a:xfrm>
            <a:off x="179512" y="3933056"/>
            <a:ext cx="2808110" cy="2520280"/>
          </a:xfrm>
          <a:prstGeom prst="rect">
            <a:avLst/>
          </a:prstGeom>
          <a:noFill/>
        </p:spPr>
      </p:pic>
      <p:sp>
        <p:nvSpPr>
          <p:cNvPr id="7" name="Tekstvak 6"/>
          <p:cNvSpPr txBox="1"/>
          <p:nvPr/>
        </p:nvSpPr>
        <p:spPr>
          <a:xfrm>
            <a:off x="3059832" y="4725144"/>
            <a:ext cx="1656184" cy="1200329"/>
          </a:xfrm>
          <a:prstGeom prst="rect">
            <a:avLst/>
          </a:prstGeom>
          <a:noFill/>
        </p:spPr>
        <p:txBody>
          <a:bodyPr wrap="square" rtlCol="0">
            <a:spAutoFit/>
          </a:bodyPr>
          <a:lstStyle/>
          <a:p>
            <a:r>
              <a:rPr lang="nl-NL" sz="2400" dirty="0" smtClean="0"/>
              <a:t>Augustus weet het niet meer…</a:t>
            </a:r>
            <a:endParaRPr lang="nl-NL"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49</a:t>
            </a:r>
            <a:r>
              <a:rPr lang="nl-NL" sz="4000" dirty="0" smtClean="0"/>
              <a:t>	</a:t>
            </a:r>
            <a:r>
              <a:rPr lang="nl-NL" sz="2800" dirty="0" smtClean="0"/>
              <a:t>Waar komt het voorstel van </a:t>
            </a:r>
            <a:r>
              <a:rPr lang="nl-NL" sz="2800" dirty="0" err="1" smtClean="0"/>
              <a:t>Livia</a:t>
            </a:r>
            <a:r>
              <a:rPr lang="nl-NL" sz="2800" dirty="0" smtClean="0"/>
              <a:t> op neer?</a:t>
            </a:r>
          </a:p>
          <a:p>
            <a:r>
              <a:rPr lang="nl-NL" dirty="0" smtClean="0"/>
              <a:t>	</a:t>
            </a:r>
            <a:r>
              <a:rPr lang="nl-NL" sz="2800" dirty="0" smtClean="0">
                <a:solidFill>
                  <a:srgbClr val="00B050"/>
                </a:solidFill>
              </a:rPr>
              <a:t>A. baat het niet dan schaadt het ook niet</a:t>
            </a:r>
          </a:p>
          <a:p>
            <a:r>
              <a:rPr lang="nl-NL" sz="2800" dirty="0">
                <a:solidFill>
                  <a:srgbClr val="00B050"/>
                </a:solidFill>
              </a:rPr>
              <a:t>	</a:t>
            </a:r>
            <a:r>
              <a:rPr lang="nl-NL" sz="2800" dirty="0" smtClean="0">
                <a:solidFill>
                  <a:srgbClr val="00B050"/>
                </a:solidFill>
              </a:rPr>
              <a:t>B. doe eens gek, maar hou in ieder geval je mond</a:t>
            </a:r>
          </a:p>
          <a:p>
            <a:r>
              <a:rPr lang="nl-NL" sz="2800" dirty="0">
                <a:solidFill>
                  <a:srgbClr val="00B050"/>
                </a:solidFill>
              </a:rPr>
              <a:t>	</a:t>
            </a:r>
            <a:r>
              <a:rPr lang="nl-NL" sz="2800" dirty="0" smtClean="0">
                <a:solidFill>
                  <a:srgbClr val="00B050"/>
                </a:solidFill>
              </a:rPr>
              <a:t>C. zet alle zorgen van je af en trek een strootje</a:t>
            </a:r>
          </a:p>
          <a:p>
            <a:r>
              <a:rPr lang="nl-NL" sz="2800" dirty="0">
                <a:solidFill>
                  <a:srgbClr val="00B050"/>
                </a:solidFill>
              </a:rPr>
              <a:t>	</a:t>
            </a:r>
            <a:r>
              <a:rPr lang="nl-NL" sz="2800" dirty="0" smtClean="0">
                <a:solidFill>
                  <a:srgbClr val="00B050"/>
                </a:solidFill>
              </a:rPr>
              <a:t>D. overleg nou eerst eens met je vrienden</a:t>
            </a:r>
          </a:p>
        </p:txBody>
      </p:sp>
      <p:pic>
        <p:nvPicPr>
          <p:cNvPr id="89092" name="Picture 4" descr="http://zin-in-zorg.nl/wp-content/uploads/2013/01/cartoon1.gif"/>
          <p:cNvPicPr>
            <a:picLocks noChangeAspect="1" noChangeArrowheads="1"/>
          </p:cNvPicPr>
          <p:nvPr/>
        </p:nvPicPr>
        <p:blipFill>
          <a:blip r:embed="rId2" cstate="print"/>
          <a:srcRect/>
          <a:stretch>
            <a:fillRect/>
          </a:stretch>
        </p:blipFill>
        <p:spPr bwMode="auto">
          <a:xfrm>
            <a:off x="899592" y="3645024"/>
            <a:ext cx="3024336" cy="2643270"/>
          </a:xfrm>
          <a:prstGeom prst="rect">
            <a:avLst/>
          </a:prstGeom>
          <a:noFill/>
        </p:spPr>
      </p:pic>
      <p:sp>
        <p:nvSpPr>
          <p:cNvPr id="6" name="Tekstvak 5"/>
          <p:cNvSpPr txBox="1"/>
          <p:nvPr/>
        </p:nvSpPr>
        <p:spPr>
          <a:xfrm>
            <a:off x="3851920" y="5301208"/>
            <a:ext cx="4320480" cy="523220"/>
          </a:xfrm>
          <a:prstGeom prst="rect">
            <a:avLst/>
          </a:prstGeom>
          <a:noFill/>
        </p:spPr>
        <p:txBody>
          <a:bodyPr wrap="square" rtlCol="0">
            <a:spAutoFit/>
          </a:bodyPr>
          <a:lstStyle/>
          <a:p>
            <a:r>
              <a:rPr lang="nl-NL" sz="2800" dirty="0" smtClean="0"/>
              <a:t>De vrienden van Augustus?</a:t>
            </a:r>
            <a:endParaRPr lang="nl-NL" sz="28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err="1" smtClean="0">
                <a:solidFill>
                  <a:srgbClr val="FFFF00"/>
                </a:solidFill>
              </a:rPr>
              <a:t>Severitate</a:t>
            </a:r>
            <a:r>
              <a:rPr lang="en-US" sz="2800" dirty="0" smtClean="0">
                <a:solidFill>
                  <a:srgbClr val="FFFF00"/>
                </a:solidFill>
              </a:rPr>
              <a:t> </a:t>
            </a:r>
            <a:r>
              <a:rPr lang="en-US" sz="2800" dirty="0" err="1" smtClean="0">
                <a:solidFill>
                  <a:srgbClr val="FFFF00"/>
                </a:solidFill>
              </a:rPr>
              <a:t>nihil</a:t>
            </a:r>
            <a:r>
              <a:rPr lang="en-US" sz="2800" dirty="0" smtClean="0">
                <a:solidFill>
                  <a:srgbClr val="FFFF00"/>
                </a:solidFill>
              </a:rPr>
              <a:t> </a:t>
            </a:r>
            <a:r>
              <a:rPr lang="en-US" sz="2800" dirty="0" err="1" smtClean="0">
                <a:solidFill>
                  <a:srgbClr val="FFFF00"/>
                </a:solidFill>
              </a:rPr>
              <a:t>adhuc</a:t>
            </a:r>
            <a:r>
              <a:rPr lang="en-US" sz="2800" dirty="0" smtClean="0">
                <a:solidFill>
                  <a:srgbClr val="FFFF00"/>
                </a:solidFill>
              </a:rPr>
              <a:t> </a:t>
            </a:r>
            <a:r>
              <a:rPr lang="en-US" sz="2800" dirty="0" err="1" smtClean="0">
                <a:solidFill>
                  <a:srgbClr val="FFFF00"/>
                </a:solidFill>
              </a:rPr>
              <a:t>profecisti</a:t>
            </a:r>
            <a:r>
              <a:rPr lang="en-US" sz="2800" dirty="0" smtClean="0">
                <a:solidFill>
                  <a:srgbClr val="FFFF00"/>
                </a:solidFill>
              </a:rPr>
              <a:t>; </a:t>
            </a:r>
            <a:r>
              <a:rPr lang="en-US" sz="2800" dirty="0" err="1" smtClean="0">
                <a:solidFill>
                  <a:srgbClr val="FFFF00"/>
                </a:solidFill>
              </a:rPr>
              <a:t>Salvidienum</a:t>
            </a:r>
            <a:r>
              <a:rPr lang="en-US" sz="2800" dirty="0" smtClean="0">
                <a:solidFill>
                  <a:srgbClr val="FFFF00"/>
                </a:solidFill>
              </a:rPr>
              <a:t> Lepidus </a:t>
            </a:r>
            <a:r>
              <a:rPr lang="en-US" sz="2800" dirty="0" err="1" smtClean="0">
                <a:solidFill>
                  <a:srgbClr val="FFFF00"/>
                </a:solidFill>
              </a:rPr>
              <a:t>secutus</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 </a:t>
            </a:r>
            <a:r>
              <a:rPr lang="en-US" sz="2800" dirty="0" err="1" smtClean="0">
                <a:solidFill>
                  <a:srgbClr val="FFFF00"/>
                </a:solidFill>
              </a:rPr>
              <a:t>Lepidum</a:t>
            </a:r>
            <a:r>
              <a:rPr lang="en-US" sz="2800" dirty="0" smtClean="0">
                <a:solidFill>
                  <a:srgbClr val="FFFF00"/>
                </a:solidFill>
              </a:rPr>
              <a:t> </a:t>
            </a:r>
            <a:r>
              <a:rPr lang="en-US" sz="2800" dirty="0" err="1" smtClean="0">
                <a:solidFill>
                  <a:srgbClr val="FFFF00"/>
                </a:solidFill>
              </a:rPr>
              <a:t>Murena</a:t>
            </a:r>
            <a:r>
              <a:rPr lang="en-US" sz="2800" dirty="0" smtClean="0">
                <a:solidFill>
                  <a:srgbClr val="FFFF00"/>
                </a:solidFill>
              </a:rPr>
              <a:t>, </a:t>
            </a:r>
            <a:r>
              <a:rPr lang="en-US" sz="2800" dirty="0" err="1" smtClean="0">
                <a:solidFill>
                  <a:srgbClr val="FFFF00"/>
                </a:solidFill>
              </a:rPr>
              <a:t>Murenam</a:t>
            </a:r>
            <a:r>
              <a:rPr lang="en-US" sz="2800" dirty="0" smtClean="0">
                <a:solidFill>
                  <a:srgbClr val="FFFF00"/>
                </a:solidFill>
              </a:rPr>
              <a:t> </a:t>
            </a:r>
            <a:r>
              <a:rPr lang="en-US" sz="2800" dirty="0" err="1" smtClean="0">
                <a:solidFill>
                  <a:srgbClr val="FFFF00"/>
                </a:solidFill>
              </a:rPr>
              <a:t>Caepio</a:t>
            </a:r>
            <a:r>
              <a:rPr lang="en-US" sz="2800" dirty="0" smtClean="0">
                <a:solidFill>
                  <a:srgbClr val="FFFF00"/>
                </a:solidFill>
              </a:rPr>
              <a:t>, </a:t>
            </a:r>
            <a:r>
              <a:rPr lang="en-US" sz="2800" dirty="0" err="1" smtClean="0">
                <a:solidFill>
                  <a:srgbClr val="FFFF00"/>
                </a:solidFill>
              </a:rPr>
              <a:t>Caepionem</a:t>
            </a:r>
            <a:r>
              <a:rPr lang="en-US" sz="2800" dirty="0" smtClean="0">
                <a:solidFill>
                  <a:srgbClr val="FFFF00"/>
                </a:solidFill>
              </a:rPr>
              <a:t> </a:t>
            </a:r>
            <a:r>
              <a:rPr lang="en-US" sz="2800" dirty="0" err="1" smtClean="0">
                <a:solidFill>
                  <a:srgbClr val="FFFF00"/>
                </a:solidFill>
              </a:rPr>
              <a:t>Egnatius</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alios</a:t>
            </a:r>
            <a:r>
              <a:rPr lang="en-US" sz="2800" dirty="0" smtClean="0">
                <a:solidFill>
                  <a:srgbClr val="FFFF00"/>
                </a:solidFill>
              </a:rPr>
              <a:t> </a:t>
            </a:r>
            <a:r>
              <a:rPr lang="en-US" sz="2800" dirty="0" err="1" smtClean="0">
                <a:solidFill>
                  <a:srgbClr val="FFFF00"/>
                </a:solidFill>
              </a:rPr>
              <a:t>taceam</a:t>
            </a:r>
            <a:r>
              <a:rPr lang="en-US" sz="2800" dirty="0" smtClean="0">
                <a:solidFill>
                  <a:srgbClr val="FFFF00"/>
                </a:solidFill>
              </a:rPr>
              <a:t>, quos </a:t>
            </a:r>
            <a:r>
              <a:rPr lang="en-US" sz="2800" dirty="0" err="1" smtClean="0">
                <a:solidFill>
                  <a:srgbClr val="FFFF00"/>
                </a:solidFill>
              </a:rPr>
              <a:t>tantum</a:t>
            </a:r>
            <a:r>
              <a:rPr lang="en-US" sz="2800" dirty="0" smtClean="0">
                <a:solidFill>
                  <a:srgbClr val="FFFF00"/>
                </a:solidFill>
              </a:rPr>
              <a:t> </a:t>
            </a:r>
            <a:r>
              <a:rPr lang="en-US" sz="2800" dirty="0" err="1" smtClean="0">
                <a:solidFill>
                  <a:srgbClr val="FFFF00"/>
                </a:solidFill>
              </a:rPr>
              <a:t>ausos</a:t>
            </a:r>
            <a:r>
              <a:rPr lang="en-US" sz="2800" dirty="0" smtClean="0">
                <a:solidFill>
                  <a:srgbClr val="FFFF00"/>
                </a:solidFill>
              </a:rPr>
              <a:t> </a:t>
            </a:r>
            <a:r>
              <a:rPr lang="en-US" sz="2800" dirty="0" err="1" smtClean="0">
                <a:solidFill>
                  <a:srgbClr val="FFFF00"/>
                </a:solidFill>
              </a:rPr>
              <a:t>pudet</a:t>
            </a:r>
            <a:r>
              <a:rPr lang="en-US" sz="2800" dirty="0" smtClean="0">
                <a:solidFill>
                  <a:srgbClr val="FFFF00"/>
                </a:solidFill>
              </a:rPr>
              <a:t>. </a:t>
            </a:r>
            <a:r>
              <a:rPr lang="en-US" sz="2800" dirty="0" err="1" smtClean="0">
                <a:solidFill>
                  <a:srgbClr val="FFFF00"/>
                </a:solidFill>
              </a:rPr>
              <a:t>Nunc</a:t>
            </a:r>
            <a:r>
              <a:rPr lang="en-US" sz="2800" dirty="0" smtClean="0">
                <a:solidFill>
                  <a:srgbClr val="FFFF00"/>
                </a:solidFill>
              </a:rPr>
              <a:t> </a:t>
            </a:r>
            <a:r>
              <a:rPr lang="en-US" sz="2800" dirty="0" err="1" smtClean="0">
                <a:solidFill>
                  <a:srgbClr val="FFFF00"/>
                </a:solidFill>
              </a:rPr>
              <a:t>tempta</a:t>
            </a:r>
            <a:r>
              <a:rPr lang="en-US" sz="2800" dirty="0" smtClean="0">
                <a:solidFill>
                  <a:srgbClr val="FFFF00"/>
                </a:solidFill>
              </a:rPr>
              <a:t> </a:t>
            </a:r>
            <a:r>
              <a:rPr lang="en-US" sz="2800" dirty="0" err="1" smtClean="0">
                <a:solidFill>
                  <a:srgbClr val="FFFF00"/>
                </a:solidFill>
              </a:rPr>
              <a:t>quomodo</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cedat</a:t>
            </a:r>
            <a:r>
              <a:rPr lang="en-US" sz="2800" dirty="0" smtClean="0">
                <a:solidFill>
                  <a:srgbClr val="FFFF00"/>
                </a:solidFill>
              </a:rPr>
              <a:t> </a:t>
            </a:r>
            <a:r>
              <a:rPr lang="en-US" sz="2800" dirty="0" err="1" smtClean="0">
                <a:solidFill>
                  <a:srgbClr val="FFFF00"/>
                </a:solidFill>
              </a:rPr>
              <a:t>clementia</a:t>
            </a:r>
            <a:r>
              <a:rPr lang="en-US" sz="2800" dirty="0" smtClean="0">
                <a:solidFill>
                  <a:srgbClr val="FFFF00"/>
                </a:solidFill>
              </a:rPr>
              <a:t>; </a:t>
            </a:r>
            <a:r>
              <a:rPr lang="en-US" sz="2800" dirty="0" err="1" smtClean="0">
                <a:solidFill>
                  <a:srgbClr val="FFFF00"/>
                </a:solidFill>
              </a:rPr>
              <a:t>ignosce</a:t>
            </a:r>
            <a:r>
              <a:rPr lang="en-US" sz="2800" dirty="0" smtClean="0">
                <a:solidFill>
                  <a:srgbClr val="FFFF00"/>
                </a:solidFill>
              </a:rPr>
              <a:t> L. </a:t>
            </a:r>
            <a:r>
              <a:rPr lang="en-US" sz="2800" dirty="0" err="1" smtClean="0">
                <a:solidFill>
                  <a:srgbClr val="FFFF00"/>
                </a:solidFill>
              </a:rPr>
              <a:t>Cinnae</a:t>
            </a:r>
            <a:r>
              <a:rPr lang="en-US" sz="2800" dirty="0" smtClean="0">
                <a:solidFill>
                  <a:srgbClr val="FFFF00"/>
                </a:solidFill>
              </a:rPr>
              <a:t>. </a:t>
            </a:r>
            <a:r>
              <a:rPr lang="en-US" sz="2800" dirty="0" err="1" smtClean="0">
                <a:solidFill>
                  <a:srgbClr val="FFFF00"/>
                </a:solidFill>
              </a:rPr>
              <a:t>Deprensus</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 </a:t>
            </a:r>
            <a:r>
              <a:rPr lang="en-US" sz="2800" dirty="0" err="1" smtClean="0">
                <a:solidFill>
                  <a:srgbClr val="FFFF00"/>
                </a:solidFill>
              </a:rPr>
              <a:t>iam</a:t>
            </a:r>
            <a:r>
              <a:rPr lang="en-US" sz="2800" dirty="0" smtClean="0">
                <a:solidFill>
                  <a:srgbClr val="FFFF00"/>
                </a:solidFill>
              </a:rPr>
              <a:t> </a:t>
            </a:r>
            <a:r>
              <a:rPr lang="en-US" sz="2800" dirty="0" err="1" smtClean="0">
                <a:solidFill>
                  <a:srgbClr val="FFFF00"/>
                </a:solidFill>
              </a:rPr>
              <a:t>nocere</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non </a:t>
            </a:r>
            <a:r>
              <a:rPr lang="en-US" sz="2800" dirty="0" err="1" smtClean="0">
                <a:solidFill>
                  <a:srgbClr val="FFFF00"/>
                </a:solidFill>
              </a:rPr>
              <a:t>potest</a:t>
            </a:r>
            <a:r>
              <a:rPr lang="en-US" sz="2800" dirty="0" smtClean="0">
                <a:solidFill>
                  <a:srgbClr val="FFFF00"/>
                </a:solidFill>
              </a:rPr>
              <a:t>, </a:t>
            </a:r>
            <a:r>
              <a:rPr lang="en-US" sz="2800" dirty="0" err="1" smtClean="0">
                <a:solidFill>
                  <a:srgbClr val="FFFF00"/>
                </a:solidFill>
              </a:rPr>
              <a:t>prodesse</a:t>
            </a:r>
            <a:r>
              <a:rPr lang="en-US" sz="2800" dirty="0" smtClean="0">
                <a:solidFill>
                  <a:srgbClr val="FFFF00"/>
                </a:solidFill>
              </a:rPr>
              <a:t> </a:t>
            </a:r>
            <a:r>
              <a:rPr lang="en-US" sz="2800" dirty="0" err="1" smtClean="0">
                <a:solidFill>
                  <a:srgbClr val="FFFF00"/>
                </a:solidFill>
              </a:rPr>
              <a:t>famae</a:t>
            </a:r>
            <a:r>
              <a:rPr lang="en-US" sz="2800" dirty="0" smtClean="0">
                <a:solidFill>
                  <a:srgbClr val="FFFF00"/>
                </a:solidFill>
              </a:rPr>
              <a:t> </a:t>
            </a:r>
            <a:r>
              <a:rPr lang="en-US" sz="2800" dirty="0" err="1" smtClean="0">
                <a:solidFill>
                  <a:srgbClr val="FFFF00"/>
                </a:solidFill>
              </a:rPr>
              <a:t>tuae</a:t>
            </a:r>
            <a:r>
              <a:rPr lang="en-US" sz="2800" dirty="0" smtClean="0">
                <a:solidFill>
                  <a:srgbClr val="FFFF00"/>
                </a:solidFill>
              </a:rPr>
              <a:t> </a:t>
            </a:r>
            <a:r>
              <a:rPr lang="en-US" sz="2800" dirty="0" err="1" smtClean="0">
                <a:solidFill>
                  <a:srgbClr val="FFFF00"/>
                </a:solidFill>
              </a:rPr>
              <a:t>potest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Met strengheid ben je tot nu toe niets opgeschoten; op </a:t>
            </a:r>
            <a:r>
              <a:rPr lang="nl-NL" sz="2400" dirty="0" err="1" smtClean="0">
                <a:solidFill>
                  <a:schemeClr val="accent6">
                    <a:lumMod val="60000"/>
                    <a:lumOff val="40000"/>
                  </a:schemeClr>
                </a:solidFill>
              </a:rPr>
              <a:t>Salvidienus</a:t>
            </a:r>
            <a:r>
              <a:rPr lang="nl-NL" sz="2400" dirty="0" smtClean="0">
                <a:solidFill>
                  <a:schemeClr val="accent6">
                    <a:lumMod val="60000"/>
                    <a:lumOff val="40000"/>
                  </a:schemeClr>
                </a:solidFill>
              </a:rPr>
              <a:t> volgde </a:t>
            </a:r>
            <a:r>
              <a:rPr lang="nl-NL" sz="2400" dirty="0" err="1" smtClean="0">
                <a:solidFill>
                  <a:schemeClr val="accent6">
                    <a:lumMod val="60000"/>
                    <a:lumOff val="40000"/>
                  </a:schemeClr>
                </a:solidFill>
              </a:rPr>
              <a:t>Lepidus</a:t>
            </a:r>
            <a:r>
              <a:rPr lang="nl-NL" sz="2400" dirty="0" smtClean="0">
                <a:solidFill>
                  <a:schemeClr val="accent6">
                    <a:lumMod val="60000"/>
                    <a:lumOff val="40000"/>
                  </a:schemeClr>
                </a:solidFill>
              </a:rPr>
              <a:t>, op </a:t>
            </a:r>
            <a:r>
              <a:rPr lang="nl-NL" sz="2400" dirty="0" err="1" smtClean="0">
                <a:solidFill>
                  <a:schemeClr val="accent6">
                    <a:lumMod val="60000"/>
                    <a:lumOff val="40000"/>
                  </a:schemeClr>
                </a:solidFill>
              </a:rPr>
              <a:t>Lepidus</a:t>
            </a:r>
            <a:r>
              <a:rPr lang="nl-NL" sz="2400" dirty="0" smtClean="0">
                <a:solidFill>
                  <a:schemeClr val="accent6">
                    <a:lumMod val="60000"/>
                    <a:lumOff val="40000"/>
                  </a:schemeClr>
                </a:solidFill>
              </a:rPr>
              <a:t> </a:t>
            </a:r>
            <a:r>
              <a:rPr lang="nl-NL" sz="2400" dirty="0" err="1" smtClean="0">
                <a:solidFill>
                  <a:schemeClr val="accent6">
                    <a:lumMod val="60000"/>
                    <a:lumOff val="40000"/>
                  </a:schemeClr>
                </a:solidFill>
              </a:rPr>
              <a:t>Murena</a:t>
            </a:r>
            <a:r>
              <a:rPr lang="nl-NL" sz="2400" dirty="0" smtClean="0">
                <a:solidFill>
                  <a:schemeClr val="accent6">
                    <a:lumMod val="60000"/>
                    <a:lumOff val="40000"/>
                  </a:schemeClr>
                </a:solidFill>
              </a:rPr>
              <a:t>, op </a:t>
            </a:r>
            <a:r>
              <a:rPr lang="nl-NL" sz="2400" dirty="0" err="1" smtClean="0">
                <a:solidFill>
                  <a:schemeClr val="accent6">
                    <a:lumMod val="60000"/>
                    <a:lumOff val="40000"/>
                  </a:schemeClr>
                </a:solidFill>
              </a:rPr>
              <a:t>Murena</a:t>
            </a:r>
            <a:r>
              <a:rPr lang="nl-NL" sz="2400" dirty="0" smtClean="0">
                <a:solidFill>
                  <a:schemeClr val="accent6">
                    <a:lumMod val="60000"/>
                    <a:lumOff val="40000"/>
                  </a:schemeClr>
                </a:solidFill>
              </a:rPr>
              <a:t> </a:t>
            </a:r>
            <a:r>
              <a:rPr lang="nl-NL" sz="2400" dirty="0" err="1" smtClean="0">
                <a:solidFill>
                  <a:schemeClr val="accent6">
                    <a:lumMod val="60000"/>
                    <a:lumOff val="40000"/>
                  </a:schemeClr>
                </a:solidFill>
              </a:rPr>
              <a:t>Caepio</a:t>
            </a:r>
            <a:r>
              <a:rPr lang="nl-NL" sz="2400" dirty="0" smtClean="0">
                <a:solidFill>
                  <a:schemeClr val="accent6">
                    <a:lumMod val="60000"/>
                    <a:lumOff val="40000"/>
                  </a:schemeClr>
                </a:solidFill>
              </a:rPr>
              <a:t>, op </a:t>
            </a:r>
            <a:r>
              <a:rPr lang="nl-NL" sz="2400" dirty="0" err="1" smtClean="0">
                <a:solidFill>
                  <a:schemeClr val="accent6">
                    <a:lumMod val="60000"/>
                    <a:lumOff val="40000"/>
                  </a:schemeClr>
                </a:solidFill>
              </a:rPr>
              <a:t>Caepio</a:t>
            </a:r>
            <a:r>
              <a:rPr lang="nl-NL" sz="2400" dirty="0" smtClean="0">
                <a:solidFill>
                  <a:schemeClr val="accent6">
                    <a:lumMod val="60000"/>
                    <a:lumOff val="40000"/>
                  </a:schemeClr>
                </a:solidFill>
              </a:rPr>
              <a:t> </a:t>
            </a:r>
            <a:r>
              <a:rPr lang="nl-NL" sz="2400" dirty="0" err="1" smtClean="0">
                <a:solidFill>
                  <a:schemeClr val="accent6">
                    <a:lumMod val="60000"/>
                    <a:lumOff val="40000"/>
                  </a:schemeClr>
                </a:solidFill>
              </a:rPr>
              <a:t>Egnatius</a:t>
            </a:r>
            <a:r>
              <a:rPr lang="nl-NL" sz="2400" dirty="0" smtClean="0">
                <a:solidFill>
                  <a:schemeClr val="accent6">
                    <a:lumMod val="60000"/>
                    <a:lumOff val="40000"/>
                  </a:schemeClr>
                </a:solidFill>
              </a:rPr>
              <a:t>, om over anderen maar te zwijgen, die zich schamen dat ze zoiets groots/ergs gedurfd hebben. Probeer nu eens uit, hoe mildheid voor jou werkt; vergeef L.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Hij is betrapt; hij kan jou niet meer schaden, (maar) hij kan jouw reputatie tot voordeel zijn.”</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139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Gavisus</a:t>
            </a:r>
            <a:r>
              <a:rPr lang="en-US" sz="2800" dirty="0" smtClean="0"/>
              <a:t> </a:t>
            </a:r>
            <a:r>
              <a:rPr lang="en-US" sz="2800" dirty="0" err="1" smtClean="0"/>
              <a:t>sibi</a:t>
            </a:r>
            <a:r>
              <a:rPr lang="en-US" sz="2800" dirty="0" smtClean="0"/>
              <a:t> quod </a:t>
            </a:r>
            <a:r>
              <a:rPr lang="en-US" sz="2800" dirty="0" err="1" smtClean="0"/>
              <a:t>advocatum</a:t>
            </a:r>
            <a:r>
              <a:rPr lang="en-US" sz="2800" dirty="0" smtClean="0"/>
              <a:t> </a:t>
            </a:r>
            <a:r>
              <a:rPr lang="en-US" sz="2800" dirty="0" err="1" smtClean="0"/>
              <a:t>invenerat</a:t>
            </a:r>
            <a:r>
              <a:rPr lang="en-US" sz="2800" dirty="0" smtClean="0"/>
              <a:t>, </a:t>
            </a:r>
            <a:r>
              <a:rPr lang="en-US" sz="2800" dirty="0" err="1" smtClean="0"/>
              <a:t>uxori</a:t>
            </a:r>
            <a:r>
              <a:rPr lang="en-US" sz="2800" dirty="0" smtClean="0"/>
              <a:t> </a:t>
            </a:r>
            <a:r>
              <a:rPr lang="en-US" sz="2800" dirty="0" err="1" smtClean="0"/>
              <a:t>quidem</a:t>
            </a:r>
            <a:r>
              <a:rPr lang="en-US" sz="2800" dirty="0" smtClean="0"/>
              <a:t> </a:t>
            </a:r>
            <a:r>
              <a:rPr lang="en-US" sz="2800" dirty="0" err="1" smtClean="0"/>
              <a:t>gratias</a:t>
            </a:r>
            <a:r>
              <a:rPr lang="en-US" sz="2800" dirty="0" smtClean="0"/>
              <a:t> </a:t>
            </a:r>
            <a:r>
              <a:rPr lang="en-US" sz="2800" dirty="0" err="1" smtClean="0"/>
              <a:t>egit</a:t>
            </a:r>
            <a:r>
              <a:rPr lang="en-US" sz="2800" dirty="0" smtClean="0"/>
              <a:t>, </a:t>
            </a:r>
            <a:r>
              <a:rPr lang="en-US" sz="2800" dirty="0" err="1" smtClean="0"/>
              <a:t>renuntiari</a:t>
            </a:r>
            <a:r>
              <a:rPr lang="en-US" sz="2800" dirty="0" smtClean="0"/>
              <a:t> </a:t>
            </a:r>
            <a:r>
              <a:rPr lang="en-US" sz="2800" dirty="0" err="1" smtClean="0"/>
              <a:t>autem</a:t>
            </a:r>
            <a:r>
              <a:rPr lang="en-US" sz="2800" dirty="0" smtClean="0"/>
              <a:t> </a:t>
            </a:r>
            <a:r>
              <a:rPr lang="en-US" sz="2800" dirty="0" err="1" smtClean="0"/>
              <a:t>extemplo</a:t>
            </a:r>
            <a:r>
              <a:rPr lang="en-US" sz="2800" dirty="0" smtClean="0"/>
              <a:t> </a:t>
            </a:r>
            <a:r>
              <a:rPr lang="en-US" sz="2800" dirty="0" err="1" smtClean="0"/>
              <a:t>amicis</a:t>
            </a:r>
            <a:r>
              <a:rPr lang="en-US" sz="2800" dirty="0" smtClean="0"/>
              <a:t>, quos in </a:t>
            </a:r>
            <a:r>
              <a:rPr lang="en-US" sz="2800" dirty="0" err="1" smtClean="0"/>
              <a:t>consilium</a:t>
            </a:r>
            <a:r>
              <a:rPr lang="en-US" sz="2800" dirty="0" smtClean="0"/>
              <a:t> </a:t>
            </a:r>
            <a:r>
              <a:rPr lang="en-US" sz="2800" dirty="0" err="1" smtClean="0"/>
              <a:t>rogaverat</a:t>
            </a:r>
            <a:r>
              <a:rPr lang="en-US" sz="2800" dirty="0" smtClean="0"/>
              <a:t>, </a:t>
            </a:r>
            <a:r>
              <a:rPr lang="en-US" sz="2800" dirty="0" err="1" smtClean="0"/>
              <a:t>imperavit</a:t>
            </a:r>
            <a:r>
              <a:rPr lang="en-US" sz="2800" dirty="0" smtClean="0"/>
              <a:t> et </a:t>
            </a:r>
            <a:r>
              <a:rPr lang="en-US" sz="2800" dirty="0" err="1" smtClean="0"/>
              <a:t>Cinnam</a:t>
            </a:r>
            <a:r>
              <a:rPr lang="en-US" sz="2800" dirty="0" smtClean="0"/>
              <a:t> </a:t>
            </a:r>
            <a:r>
              <a:rPr lang="en-US" sz="2800" dirty="0" err="1" smtClean="0"/>
              <a:t>unum</a:t>
            </a:r>
            <a:r>
              <a:rPr lang="en-US" sz="2800" dirty="0" smtClean="0"/>
              <a:t> ad se </a:t>
            </a:r>
            <a:r>
              <a:rPr lang="en-US" sz="2800" dirty="0" err="1" smtClean="0"/>
              <a:t>accessit</a:t>
            </a:r>
            <a:r>
              <a:rPr lang="en-US" sz="2800" dirty="0" smtClean="0"/>
              <a:t> </a:t>
            </a:r>
            <a:r>
              <a:rPr lang="en-US" sz="2800" dirty="0" err="1" smtClean="0"/>
              <a:t>dimissisque</a:t>
            </a:r>
            <a:r>
              <a:rPr lang="en-US" sz="2800" dirty="0" smtClean="0"/>
              <a:t> omnibus e </a:t>
            </a:r>
            <a:r>
              <a:rPr lang="en-US" sz="2800" dirty="0" err="1" smtClean="0"/>
              <a:t>cubiculo</a:t>
            </a:r>
            <a:r>
              <a:rPr lang="en-US" sz="2800" dirty="0" smtClean="0"/>
              <a:t> cum </a:t>
            </a:r>
            <a:r>
              <a:rPr lang="en-US" sz="2800" dirty="0" err="1" smtClean="0"/>
              <a:t>alteram</a:t>
            </a:r>
            <a:r>
              <a:rPr lang="en-US" sz="2800" dirty="0" smtClean="0"/>
              <a:t> </a:t>
            </a:r>
            <a:r>
              <a:rPr lang="en-US" sz="2800" dirty="0" err="1" smtClean="0"/>
              <a:t>Cinnae</a:t>
            </a:r>
            <a:r>
              <a:rPr lang="en-US" sz="2800" dirty="0" smtClean="0"/>
              <a:t> </a:t>
            </a:r>
            <a:r>
              <a:rPr lang="en-US" sz="2800" dirty="0" err="1" smtClean="0"/>
              <a:t>poni</a:t>
            </a:r>
            <a:r>
              <a:rPr lang="en-US" sz="2800" dirty="0" smtClean="0"/>
              <a:t> </a:t>
            </a:r>
            <a:r>
              <a:rPr lang="en-US" sz="2800" dirty="0" err="1" smtClean="0"/>
              <a:t>cathedram</a:t>
            </a:r>
            <a:r>
              <a:rPr lang="en-US" sz="2800" dirty="0" smtClean="0"/>
              <a:t> </a:t>
            </a:r>
            <a:r>
              <a:rPr lang="en-US" sz="2800" dirty="0" err="1" smtClean="0"/>
              <a:t>iussisset</a:t>
            </a:r>
            <a:r>
              <a:rPr lang="en-US" sz="2800" dirty="0" smtClean="0"/>
              <a:t>: …</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Blij voor zichzelf, (om)dat hij een raadsman gevonden had, bedankte hij zijn vrouw, beval hij echter dat de vrienden die hij voor advies gevraagd had, onmiddellijk afgezegd werden/liet hij (…) afzeggen en hij ontbood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in zijn eentje bij zich en nadat hij allen uit de slaapkamer had weggestuurd, toen hij een andere stoel voor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had laten plaatsen: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262979"/>
          </a:xfrm>
          <a:prstGeom prst="rect">
            <a:avLst/>
          </a:prstGeom>
          <a:noFill/>
        </p:spPr>
        <p:txBody>
          <a:bodyPr wrap="square" rtlCol="0">
            <a:spAutoFit/>
          </a:bodyPr>
          <a:lstStyle/>
          <a:p>
            <a:r>
              <a:rPr lang="en-US" sz="2800" dirty="0" smtClean="0"/>
              <a:t>At in </a:t>
            </a:r>
            <a:r>
              <a:rPr lang="en-US" sz="2800" dirty="0" err="1" smtClean="0"/>
              <a:t>aliquod</a:t>
            </a:r>
            <a:r>
              <a:rPr lang="en-US" sz="2800" dirty="0" smtClean="0"/>
              <a:t> genus vitae </a:t>
            </a:r>
            <a:r>
              <a:rPr lang="en-US" sz="2800" dirty="0" err="1" smtClean="0"/>
              <a:t>difficile</a:t>
            </a:r>
            <a:r>
              <a:rPr lang="en-US" sz="2800" dirty="0" smtClean="0"/>
              <a:t> </a:t>
            </a:r>
            <a:r>
              <a:rPr lang="en-US" sz="2800" dirty="0" err="1" smtClean="0"/>
              <a:t>incidisti</a:t>
            </a:r>
            <a:r>
              <a:rPr lang="en-US" sz="2800" dirty="0" smtClean="0"/>
              <a:t> et </a:t>
            </a:r>
            <a:r>
              <a:rPr lang="en-US" sz="2800" dirty="0" err="1" smtClean="0"/>
              <a:t>tibi</a:t>
            </a:r>
            <a:r>
              <a:rPr lang="en-US" sz="2800" dirty="0" smtClean="0"/>
              <a:t> </a:t>
            </a:r>
            <a:r>
              <a:rPr lang="en-US" sz="2800" dirty="0" err="1" smtClean="0"/>
              <a:t>ignoranti</a:t>
            </a:r>
            <a:r>
              <a:rPr lang="en-US" sz="2800" dirty="0" smtClean="0"/>
              <a:t> </a:t>
            </a:r>
            <a:r>
              <a:rPr lang="en-US" sz="2800" dirty="0" err="1" smtClean="0"/>
              <a:t>vel</a:t>
            </a:r>
            <a:r>
              <a:rPr lang="en-US" sz="2800" dirty="0" smtClean="0"/>
              <a:t> </a:t>
            </a:r>
            <a:r>
              <a:rPr lang="en-US" sz="2800" dirty="0" err="1" smtClean="0"/>
              <a:t>publica</a:t>
            </a:r>
            <a:r>
              <a:rPr lang="en-US" sz="2800" dirty="0" smtClean="0"/>
              <a:t> </a:t>
            </a:r>
            <a:r>
              <a:rPr lang="en-US" sz="2800" dirty="0" err="1" smtClean="0"/>
              <a:t>fortuna</a:t>
            </a:r>
            <a:r>
              <a:rPr lang="en-US" sz="2800" dirty="0" smtClean="0"/>
              <a:t> </a:t>
            </a:r>
            <a:r>
              <a:rPr lang="en-US" sz="2800" dirty="0" err="1" smtClean="0"/>
              <a:t>vel</a:t>
            </a:r>
            <a:r>
              <a:rPr lang="en-US" sz="2800" dirty="0" smtClean="0"/>
              <a:t> </a:t>
            </a:r>
            <a:r>
              <a:rPr lang="en-US" sz="2800" dirty="0" err="1" smtClean="0"/>
              <a:t>privata</a:t>
            </a:r>
            <a:r>
              <a:rPr lang="en-US" sz="2800" dirty="0" smtClean="0"/>
              <a:t> </a:t>
            </a:r>
            <a:r>
              <a:rPr lang="en-US" sz="2800" dirty="0" err="1" smtClean="0"/>
              <a:t>laqueum</a:t>
            </a:r>
            <a:r>
              <a:rPr lang="en-US" sz="2800" dirty="0" smtClean="0"/>
              <a:t> </a:t>
            </a:r>
            <a:r>
              <a:rPr lang="en-US" sz="2800" dirty="0" err="1" smtClean="0"/>
              <a:t>impegit</a:t>
            </a:r>
            <a:r>
              <a:rPr lang="en-US" sz="2800" dirty="0" smtClean="0"/>
              <a:t>, </a:t>
            </a:r>
            <a:r>
              <a:rPr lang="en-US" sz="2800" dirty="0" err="1" smtClean="0"/>
              <a:t>quem</a:t>
            </a:r>
            <a:r>
              <a:rPr lang="en-US" sz="2800" dirty="0" smtClean="0"/>
              <a:t> </a:t>
            </a:r>
            <a:r>
              <a:rPr lang="en-US" sz="2800" dirty="0" err="1" smtClean="0"/>
              <a:t>nec</a:t>
            </a:r>
            <a:r>
              <a:rPr lang="en-US" sz="2800" dirty="0" smtClean="0"/>
              <a:t> </a:t>
            </a:r>
            <a:r>
              <a:rPr lang="en-US" sz="2800" dirty="0" err="1" smtClean="0"/>
              <a:t>solvere</a:t>
            </a:r>
            <a:r>
              <a:rPr lang="en-US" sz="2800" dirty="0" smtClean="0"/>
              <a:t> </a:t>
            </a:r>
            <a:r>
              <a:rPr lang="en-US" sz="2800" dirty="0" err="1" smtClean="0"/>
              <a:t>possis</a:t>
            </a:r>
            <a:r>
              <a:rPr lang="en-US" sz="2800" dirty="0" smtClean="0"/>
              <a:t> </a:t>
            </a:r>
            <a:r>
              <a:rPr lang="en-US" sz="2800" dirty="0" err="1" smtClean="0"/>
              <a:t>nec</a:t>
            </a:r>
            <a:r>
              <a:rPr lang="en-US" sz="2800" dirty="0" smtClean="0"/>
              <a:t> </a:t>
            </a:r>
            <a:r>
              <a:rPr lang="en-US" sz="2800" dirty="0" err="1" smtClean="0"/>
              <a:t>rumpere</a:t>
            </a:r>
            <a:r>
              <a:rPr lang="en-US" sz="2800" dirty="0" smtClean="0"/>
              <a:t>: </a:t>
            </a:r>
            <a:r>
              <a:rPr lang="en-US" sz="2800" dirty="0" err="1" smtClean="0"/>
              <a:t>cogita</a:t>
            </a:r>
            <a:r>
              <a:rPr lang="en-US" sz="2800" dirty="0" smtClean="0"/>
              <a:t> </a:t>
            </a:r>
            <a:r>
              <a:rPr lang="en-US" sz="2800" dirty="0" err="1" smtClean="0"/>
              <a:t>compeditos</a:t>
            </a:r>
            <a:r>
              <a:rPr lang="en-US" sz="2800" dirty="0" smtClean="0"/>
              <a:t> primo </a:t>
            </a:r>
            <a:r>
              <a:rPr lang="en-US" sz="2800" dirty="0" err="1" smtClean="0"/>
              <a:t>aegre</a:t>
            </a:r>
            <a:r>
              <a:rPr lang="en-US" sz="2800" dirty="0" smtClean="0"/>
              <a:t> </a:t>
            </a:r>
            <a:r>
              <a:rPr lang="en-US" sz="2800" dirty="0" err="1" smtClean="0"/>
              <a:t>ferre</a:t>
            </a:r>
            <a:r>
              <a:rPr lang="en-US" sz="2800" dirty="0" smtClean="0"/>
              <a:t> </a:t>
            </a:r>
            <a:r>
              <a:rPr lang="en-US" sz="2800" dirty="0" err="1" smtClean="0"/>
              <a:t>onera</a:t>
            </a:r>
            <a:r>
              <a:rPr lang="en-US" sz="2800" dirty="0" smtClean="0"/>
              <a:t> et impedimenta </a:t>
            </a:r>
            <a:r>
              <a:rPr lang="en-US" sz="2800" dirty="0" err="1" smtClean="0"/>
              <a:t>crurum</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Maar jij bent op een of ander moeilijk punt van/in je leven terechtgekomen en jou hebben, zonder dat je dat door had, ofwel de omstandigheden van de staat ofwel persoonlijke omstandigheden een strop om je nek gelegd, die je noch los kunt maken noch kapot kunt maken: bedenk dat zij die in de voetboeien geslagen zijn hun lasten en de belemmeringen aan/van hun benen aanvankelijk met moeite dragen;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50</a:t>
            </a:r>
            <a:r>
              <a:rPr lang="nl-NL" sz="4000" dirty="0" smtClean="0"/>
              <a:t>	</a:t>
            </a:r>
            <a:r>
              <a:rPr lang="nl-NL" sz="2800" dirty="0" smtClean="0"/>
              <a:t>Waarom is Augustus blij met het advies van </a:t>
            </a:r>
            <a:r>
              <a:rPr lang="nl-NL" sz="2800" dirty="0" err="1" smtClean="0"/>
              <a:t>Livia</a:t>
            </a:r>
            <a:r>
              <a:rPr lang="nl-NL" sz="2800" dirty="0" smtClean="0"/>
              <a:t>?</a:t>
            </a:r>
          </a:p>
          <a:p>
            <a:r>
              <a:rPr lang="nl-NL" dirty="0" smtClean="0"/>
              <a:t>	</a:t>
            </a:r>
            <a:r>
              <a:rPr lang="nl-NL" sz="2800" dirty="0" smtClean="0">
                <a:solidFill>
                  <a:srgbClr val="00B050"/>
                </a:solidFill>
              </a:rPr>
              <a:t>A. zij hield daarna gelukkig haar mond dicht</a:t>
            </a:r>
          </a:p>
          <a:p>
            <a:r>
              <a:rPr lang="nl-NL" sz="2800" dirty="0">
                <a:solidFill>
                  <a:srgbClr val="00B050"/>
                </a:solidFill>
              </a:rPr>
              <a:t>	</a:t>
            </a:r>
            <a:r>
              <a:rPr lang="nl-NL" sz="2800" dirty="0" smtClean="0">
                <a:solidFill>
                  <a:srgbClr val="00B050"/>
                </a:solidFill>
              </a:rPr>
              <a:t>B. zij hakt uiteindelijk voor hem, in al zijn twijfel, de 		knoop door</a:t>
            </a:r>
          </a:p>
          <a:p>
            <a:r>
              <a:rPr lang="nl-NL" sz="2800" dirty="0">
                <a:solidFill>
                  <a:srgbClr val="00B050"/>
                </a:solidFill>
              </a:rPr>
              <a:t>	</a:t>
            </a:r>
            <a:r>
              <a:rPr lang="nl-NL" sz="2800" dirty="0" smtClean="0">
                <a:solidFill>
                  <a:srgbClr val="00B050"/>
                </a:solidFill>
              </a:rPr>
              <a:t>C. het was best een slim advies, maar niet echt wat 		hij zelf wilde</a:t>
            </a:r>
          </a:p>
          <a:p>
            <a:r>
              <a:rPr lang="nl-NL" sz="2800" dirty="0">
                <a:solidFill>
                  <a:srgbClr val="00B050"/>
                </a:solidFill>
              </a:rPr>
              <a:t>	</a:t>
            </a:r>
            <a:r>
              <a:rPr lang="nl-NL" sz="2800" dirty="0" smtClean="0">
                <a:solidFill>
                  <a:srgbClr val="00B050"/>
                </a:solidFill>
              </a:rPr>
              <a:t>D. zelf was hij al nooit zo enthousiast over streng zijn</a:t>
            </a:r>
          </a:p>
        </p:txBody>
      </p:sp>
      <p:pic>
        <p:nvPicPr>
          <p:cNvPr id="86018" name="Picture 2" descr="http://925.nl/images/2010-03/meesteres.jpg"/>
          <p:cNvPicPr>
            <a:picLocks noChangeAspect="1" noChangeArrowheads="1"/>
          </p:cNvPicPr>
          <p:nvPr/>
        </p:nvPicPr>
        <p:blipFill>
          <a:blip r:embed="rId2" cstate="print"/>
          <a:srcRect/>
          <a:stretch>
            <a:fillRect/>
          </a:stretch>
        </p:blipFill>
        <p:spPr bwMode="auto">
          <a:xfrm>
            <a:off x="6012160" y="3861048"/>
            <a:ext cx="2592288" cy="1555373"/>
          </a:xfrm>
          <a:prstGeom prst="rect">
            <a:avLst/>
          </a:prstGeom>
          <a:noFill/>
        </p:spPr>
      </p:pic>
      <p:pic>
        <p:nvPicPr>
          <p:cNvPr id="86020" name="Picture 4" descr="http://www.meesterargos.nl/_wp_generated/wpcb3e13eb_02.jpg"/>
          <p:cNvPicPr>
            <a:picLocks noChangeAspect="1" noChangeArrowheads="1"/>
          </p:cNvPicPr>
          <p:nvPr/>
        </p:nvPicPr>
        <p:blipFill>
          <a:blip r:embed="rId3" cstate="print"/>
          <a:srcRect/>
          <a:stretch>
            <a:fillRect/>
          </a:stretch>
        </p:blipFill>
        <p:spPr bwMode="auto">
          <a:xfrm>
            <a:off x="251520" y="3861048"/>
            <a:ext cx="1224136" cy="1800892"/>
          </a:xfrm>
          <a:prstGeom prst="rect">
            <a:avLst/>
          </a:prstGeom>
          <a:noFill/>
        </p:spPr>
      </p:pic>
      <p:pic>
        <p:nvPicPr>
          <p:cNvPr id="86022" name="Picture 6" descr="http://www.iberogast.nl/media/userfiles/image/Adviseuse.png"/>
          <p:cNvPicPr>
            <a:picLocks noChangeAspect="1" noChangeArrowheads="1"/>
          </p:cNvPicPr>
          <p:nvPr/>
        </p:nvPicPr>
        <p:blipFill>
          <a:blip r:embed="rId4" cstate="print"/>
          <a:srcRect/>
          <a:stretch>
            <a:fillRect/>
          </a:stretch>
        </p:blipFill>
        <p:spPr bwMode="auto">
          <a:xfrm>
            <a:off x="1475656" y="3501008"/>
            <a:ext cx="4067175" cy="2286001"/>
          </a:xfrm>
          <a:prstGeom prst="rect">
            <a:avLst/>
          </a:prstGeom>
          <a:noFill/>
        </p:spPr>
      </p:pic>
      <p:sp>
        <p:nvSpPr>
          <p:cNvPr id="8" name="Tekstvak 7"/>
          <p:cNvSpPr txBox="1"/>
          <p:nvPr/>
        </p:nvSpPr>
        <p:spPr>
          <a:xfrm>
            <a:off x="5940152" y="5373216"/>
            <a:ext cx="2880320" cy="400110"/>
          </a:xfrm>
          <a:prstGeom prst="rect">
            <a:avLst/>
          </a:prstGeom>
          <a:noFill/>
        </p:spPr>
        <p:txBody>
          <a:bodyPr wrap="square" rtlCol="0">
            <a:spAutoFit/>
          </a:bodyPr>
          <a:lstStyle/>
          <a:p>
            <a:r>
              <a:rPr lang="nl-NL" sz="2000" dirty="0" smtClean="0"/>
              <a:t>Strenge meesteres, </a:t>
            </a:r>
            <a:r>
              <a:rPr lang="nl-NL" sz="2000" dirty="0" err="1" smtClean="0"/>
              <a:t>Livia</a:t>
            </a:r>
            <a:r>
              <a:rPr lang="nl-NL" sz="2000" dirty="0" smtClean="0"/>
              <a:t>?</a:t>
            </a:r>
            <a:endParaRPr lang="nl-NL" sz="2000" dirty="0"/>
          </a:p>
        </p:txBody>
      </p:sp>
      <p:sp>
        <p:nvSpPr>
          <p:cNvPr id="10" name="Tekstvak 9"/>
          <p:cNvSpPr txBox="1"/>
          <p:nvPr/>
        </p:nvSpPr>
        <p:spPr>
          <a:xfrm>
            <a:off x="179512" y="5589240"/>
            <a:ext cx="1547664" cy="830997"/>
          </a:xfrm>
          <a:prstGeom prst="rect">
            <a:avLst/>
          </a:prstGeom>
          <a:noFill/>
        </p:spPr>
        <p:txBody>
          <a:bodyPr wrap="square" rtlCol="0">
            <a:spAutoFit/>
          </a:bodyPr>
          <a:lstStyle/>
          <a:p>
            <a:r>
              <a:rPr lang="nl-NL" sz="2400" dirty="0" smtClean="0"/>
              <a:t>Meester? Streng?</a:t>
            </a:r>
            <a:endParaRPr lang="nl-NL" sz="24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063198"/>
          </a:xfrm>
          <a:prstGeom prst="rect">
            <a:avLst/>
          </a:prstGeom>
          <a:noFill/>
        </p:spPr>
        <p:txBody>
          <a:bodyPr wrap="square" rtlCol="0">
            <a:spAutoFit/>
          </a:bodyPr>
          <a:lstStyle/>
          <a:p>
            <a:r>
              <a:rPr lang="en-US" sz="2800" dirty="0" smtClean="0">
                <a:solidFill>
                  <a:srgbClr val="FFFF00"/>
                </a:solidFill>
              </a:rPr>
              <a:t>'Hoc'</a:t>
            </a:r>
            <a:r>
              <a:rPr lang="en-US" sz="2800" dirty="0" smtClean="0"/>
              <a:t> </a:t>
            </a:r>
            <a:r>
              <a:rPr lang="en-US" sz="2800" dirty="0" err="1" smtClean="0"/>
              <a:t>inquit</a:t>
            </a:r>
            <a:r>
              <a:rPr lang="en-US" sz="2800" dirty="0" smtClean="0"/>
              <a:t> </a:t>
            </a:r>
            <a:r>
              <a:rPr lang="en-US" sz="2800" dirty="0" smtClean="0">
                <a:solidFill>
                  <a:srgbClr val="FFFF00"/>
                </a:solidFill>
              </a:rPr>
              <a:t>'</a:t>
            </a:r>
            <a:r>
              <a:rPr lang="en-US" sz="2800" dirty="0" err="1" smtClean="0">
                <a:solidFill>
                  <a:srgbClr val="FFFF00"/>
                </a:solidFill>
              </a:rPr>
              <a:t>primum</a:t>
            </a:r>
            <a:r>
              <a:rPr lang="en-US" sz="2800" dirty="0" smtClean="0">
                <a:solidFill>
                  <a:srgbClr val="FFFF00"/>
                </a:solidFill>
              </a:rPr>
              <a:t> a </a:t>
            </a:r>
            <a:r>
              <a:rPr lang="en-US" sz="2800" dirty="0" err="1" smtClean="0">
                <a:solidFill>
                  <a:srgbClr val="FFFF00"/>
                </a:solidFill>
              </a:rPr>
              <a:t>te</a:t>
            </a:r>
            <a:r>
              <a:rPr lang="en-US" sz="2800" dirty="0" smtClean="0">
                <a:solidFill>
                  <a:srgbClr val="FFFF00"/>
                </a:solidFill>
              </a:rPr>
              <a:t> </a:t>
            </a:r>
            <a:r>
              <a:rPr lang="en-US" sz="2800" dirty="0" err="1" smtClean="0">
                <a:solidFill>
                  <a:srgbClr val="FFFF00"/>
                </a:solidFill>
              </a:rPr>
              <a:t>peto</a:t>
            </a:r>
            <a:r>
              <a:rPr lang="en-US" sz="2800" dirty="0" smtClean="0">
                <a:solidFill>
                  <a:srgbClr val="FFFF00"/>
                </a:solidFill>
              </a:rPr>
              <a:t>, ne me </a:t>
            </a:r>
            <a:r>
              <a:rPr lang="en-US" sz="2800" dirty="0" err="1" smtClean="0">
                <a:solidFill>
                  <a:srgbClr val="FFFF00"/>
                </a:solidFill>
              </a:rPr>
              <a:t>loquentem</a:t>
            </a:r>
            <a:r>
              <a:rPr lang="en-US" sz="2800" dirty="0" smtClean="0">
                <a:solidFill>
                  <a:srgbClr val="FFFF00"/>
                </a:solidFill>
              </a:rPr>
              <a:t> </a:t>
            </a:r>
            <a:r>
              <a:rPr lang="en-US" sz="2800" dirty="0" err="1" smtClean="0">
                <a:solidFill>
                  <a:srgbClr val="FFFF00"/>
                </a:solidFill>
              </a:rPr>
              <a:t>interpelles</a:t>
            </a:r>
            <a:r>
              <a:rPr lang="en-US" sz="2800" dirty="0" smtClean="0">
                <a:solidFill>
                  <a:srgbClr val="FFFF00"/>
                </a:solidFill>
              </a:rPr>
              <a:t>, ne </a:t>
            </a:r>
            <a:r>
              <a:rPr lang="en-US" sz="2800" dirty="0" err="1" smtClean="0">
                <a:solidFill>
                  <a:srgbClr val="FFFF00"/>
                </a:solidFill>
              </a:rPr>
              <a:t>medio</a:t>
            </a:r>
            <a:r>
              <a:rPr lang="en-US" sz="2800" dirty="0" smtClean="0">
                <a:solidFill>
                  <a:srgbClr val="FFFF00"/>
                </a:solidFill>
              </a:rPr>
              <a:t> </a:t>
            </a:r>
            <a:r>
              <a:rPr lang="en-US" sz="2800" dirty="0" err="1" smtClean="0">
                <a:solidFill>
                  <a:srgbClr val="FFFF00"/>
                </a:solidFill>
              </a:rPr>
              <a:t>sermone</a:t>
            </a:r>
            <a:r>
              <a:rPr lang="en-US" sz="2800" dirty="0" smtClean="0">
                <a:solidFill>
                  <a:srgbClr val="FFFF00"/>
                </a:solidFill>
              </a:rPr>
              <a:t> </a:t>
            </a:r>
            <a:r>
              <a:rPr lang="en-US" sz="2800" dirty="0" err="1" smtClean="0">
                <a:solidFill>
                  <a:srgbClr val="FFFF00"/>
                </a:solidFill>
              </a:rPr>
              <a:t>meo</a:t>
            </a:r>
            <a:r>
              <a:rPr lang="en-US" sz="2800" dirty="0" smtClean="0">
                <a:solidFill>
                  <a:srgbClr val="FFFF00"/>
                </a:solidFill>
              </a:rPr>
              <a:t> </a:t>
            </a:r>
            <a:r>
              <a:rPr lang="en-US" sz="2800" dirty="0" err="1" smtClean="0">
                <a:solidFill>
                  <a:srgbClr val="FFFF00"/>
                </a:solidFill>
              </a:rPr>
              <a:t>proclames</a:t>
            </a:r>
            <a:r>
              <a:rPr lang="en-US" sz="2800" dirty="0" smtClean="0">
                <a:solidFill>
                  <a:srgbClr val="FFFF00"/>
                </a:solidFill>
              </a:rPr>
              <a:t>; </a:t>
            </a:r>
            <a:r>
              <a:rPr lang="en-US" sz="2800" dirty="0" err="1" smtClean="0">
                <a:solidFill>
                  <a:srgbClr val="FFFF00"/>
                </a:solidFill>
              </a:rPr>
              <a:t>dabitur</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loquendi</a:t>
            </a:r>
            <a:r>
              <a:rPr lang="en-US" sz="2800" dirty="0" smtClean="0">
                <a:solidFill>
                  <a:srgbClr val="FFFF00"/>
                </a:solidFill>
              </a:rPr>
              <a:t> </a:t>
            </a:r>
            <a:r>
              <a:rPr lang="en-US" sz="2800" dirty="0" err="1" smtClean="0">
                <a:solidFill>
                  <a:srgbClr val="FFFF00"/>
                </a:solidFill>
              </a:rPr>
              <a:t>liberum</a:t>
            </a:r>
            <a:r>
              <a:rPr lang="en-US" sz="2800" dirty="0" smtClean="0">
                <a:solidFill>
                  <a:srgbClr val="FFFF00"/>
                </a:solidFill>
              </a:rPr>
              <a:t> tempus. Ego </a:t>
            </a:r>
            <a:r>
              <a:rPr lang="en-US" sz="2800" dirty="0" err="1" smtClean="0">
                <a:solidFill>
                  <a:srgbClr val="FFFF00"/>
                </a:solidFill>
              </a:rPr>
              <a:t>te</a:t>
            </a:r>
            <a:r>
              <a:rPr lang="en-US" sz="2800" dirty="0" smtClean="0">
                <a:solidFill>
                  <a:srgbClr val="FFFF00"/>
                </a:solidFill>
              </a:rPr>
              <a:t>, </a:t>
            </a:r>
            <a:r>
              <a:rPr lang="en-US" sz="2800" dirty="0" err="1" smtClean="0">
                <a:solidFill>
                  <a:srgbClr val="FFFF00"/>
                </a:solidFill>
              </a:rPr>
              <a:t>Cinna</a:t>
            </a:r>
            <a:r>
              <a:rPr lang="en-US" sz="2800" dirty="0" smtClean="0">
                <a:solidFill>
                  <a:srgbClr val="FFFF00"/>
                </a:solidFill>
              </a:rPr>
              <a:t>, cum in </a:t>
            </a:r>
            <a:r>
              <a:rPr lang="en-US" sz="2800" dirty="0" err="1" smtClean="0">
                <a:solidFill>
                  <a:srgbClr val="FFFF00"/>
                </a:solidFill>
              </a:rPr>
              <a:t>hostium</a:t>
            </a:r>
            <a:r>
              <a:rPr lang="en-US" sz="2800" dirty="0" smtClean="0">
                <a:solidFill>
                  <a:srgbClr val="FFFF00"/>
                </a:solidFill>
              </a:rPr>
              <a:t> </a:t>
            </a:r>
            <a:r>
              <a:rPr lang="en-US" sz="2800" dirty="0" err="1" smtClean="0">
                <a:solidFill>
                  <a:srgbClr val="FFFF00"/>
                </a:solidFill>
              </a:rPr>
              <a:t>castris</a:t>
            </a:r>
            <a:r>
              <a:rPr lang="en-US" sz="2800" dirty="0" smtClean="0">
                <a:solidFill>
                  <a:srgbClr val="FFFF00"/>
                </a:solidFill>
              </a:rPr>
              <a:t> </a:t>
            </a:r>
            <a:r>
              <a:rPr lang="en-US" sz="2800" dirty="0" err="1" smtClean="0">
                <a:solidFill>
                  <a:srgbClr val="FFFF00"/>
                </a:solidFill>
              </a:rPr>
              <a:t>invenissem</a:t>
            </a:r>
            <a:r>
              <a:rPr lang="en-US" sz="2800" dirty="0" smtClean="0">
                <a:solidFill>
                  <a:srgbClr val="FFFF00"/>
                </a:solidFill>
              </a:rPr>
              <a:t>, non factum </a:t>
            </a:r>
            <a:r>
              <a:rPr lang="en-US" sz="2800" dirty="0" err="1" smtClean="0">
                <a:solidFill>
                  <a:srgbClr val="FFFF00"/>
                </a:solidFill>
              </a:rPr>
              <a:t>tantum</a:t>
            </a:r>
            <a:r>
              <a:rPr lang="en-US" sz="2800" dirty="0" smtClean="0">
                <a:solidFill>
                  <a:srgbClr val="FFFF00"/>
                </a:solidFill>
              </a:rPr>
              <a:t> </a:t>
            </a:r>
            <a:r>
              <a:rPr lang="en-US" sz="2800" dirty="0" err="1" smtClean="0">
                <a:solidFill>
                  <a:srgbClr val="FFFF00"/>
                </a:solidFill>
              </a:rPr>
              <a:t>mihi</a:t>
            </a:r>
            <a:r>
              <a:rPr lang="en-US" sz="2800" dirty="0" smtClean="0">
                <a:solidFill>
                  <a:srgbClr val="FFFF00"/>
                </a:solidFill>
              </a:rPr>
              <a:t> </a:t>
            </a:r>
            <a:r>
              <a:rPr lang="en-US" sz="2800" dirty="0" err="1" smtClean="0">
                <a:solidFill>
                  <a:srgbClr val="FFFF00"/>
                </a:solidFill>
              </a:rPr>
              <a:t>inimicum</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natum</a:t>
            </a:r>
            <a:r>
              <a:rPr lang="en-US" sz="2800" dirty="0" smtClean="0">
                <a:solidFill>
                  <a:srgbClr val="FFFF00"/>
                </a:solidFill>
              </a:rPr>
              <a:t>, </a:t>
            </a:r>
            <a:r>
              <a:rPr lang="en-US" sz="2800" dirty="0" err="1" smtClean="0">
                <a:solidFill>
                  <a:srgbClr val="FFFF00"/>
                </a:solidFill>
              </a:rPr>
              <a:t>servavi</a:t>
            </a:r>
            <a:r>
              <a:rPr lang="en-US" sz="2800" dirty="0" smtClean="0">
                <a:solidFill>
                  <a:srgbClr val="FFFF00"/>
                </a:solidFill>
              </a:rPr>
              <a:t>, </a:t>
            </a:r>
            <a:r>
              <a:rPr lang="en-US" sz="2800" dirty="0" err="1" smtClean="0">
                <a:solidFill>
                  <a:srgbClr val="FFFF00"/>
                </a:solidFill>
              </a:rPr>
              <a:t>patrimonium</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omne</a:t>
            </a:r>
            <a:r>
              <a:rPr lang="en-US" sz="2800" dirty="0" smtClean="0">
                <a:solidFill>
                  <a:srgbClr val="FFFF00"/>
                </a:solidFill>
              </a:rPr>
              <a:t> </a:t>
            </a:r>
            <a:r>
              <a:rPr lang="en-US" sz="2800" dirty="0" err="1" smtClean="0">
                <a:solidFill>
                  <a:srgbClr val="FFFF00"/>
                </a:solidFill>
              </a:rPr>
              <a:t>concessi</a:t>
            </a:r>
            <a:r>
              <a:rPr lang="en-US" sz="2800" dirty="0" smtClean="0">
                <a:solidFill>
                  <a:srgbClr val="FFFF00"/>
                </a:solidFill>
              </a:rPr>
              <a:t>. </a:t>
            </a:r>
            <a:r>
              <a:rPr lang="en-US" sz="2800" dirty="0" err="1" smtClean="0">
                <a:solidFill>
                  <a:srgbClr val="FFFF00"/>
                </a:solidFill>
              </a:rPr>
              <a:t>Hodie</a:t>
            </a:r>
            <a:r>
              <a:rPr lang="en-US" sz="2800" dirty="0" smtClean="0">
                <a:solidFill>
                  <a:srgbClr val="FFFF00"/>
                </a:solidFill>
              </a:rPr>
              <a:t> tam </a:t>
            </a:r>
            <a:r>
              <a:rPr lang="en-US" sz="2800" dirty="0" err="1" smtClean="0">
                <a:solidFill>
                  <a:srgbClr val="FFFF00"/>
                </a:solidFill>
              </a:rPr>
              <a:t>felix</a:t>
            </a:r>
            <a:r>
              <a:rPr lang="en-US" sz="2800" dirty="0" smtClean="0">
                <a:solidFill>
                  <a:srgbClr val="FFFF00"/>
                </a:solidFill>
              </a:rPr>
              <a:t> et tam dives </a:t>
            </a:r>
            <a:r>
              <a:rPr lang="en-US" sz="2800" dirty="0" err="1" smtClean="0">
                <a:solidFill>
                  <a:srgbClr val="FFFF00"/>
                </a:solidFill>
              </a:rPr>
              <a:t>es</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victo</a:t>
            </a:r>
            <a:r>
              <a:rPr lang="en-US" sz="2800" dirty="0" smtClean="0">
                <a:solidFill>
                  <a:srgbClr val="FFFF00"/>
                </a:solidFill>
              </a:rPr>
              <a:t> </a:t>
            </a:r>
            <a:r>
              <a:rPr lang="en-US" sz="2800" dirty="0" err="1" smtClean="0">
                <a:solidFill>
                  <a:srgbClr val="FFFF00"/>
                </a:solidFill>
              </a:rPr>
              <a:t>victores</a:t>
            </a:r>
            <a:r>
              <a:rPr lang="en-US" sz="2800" dirty="0" smtClean="0">
                <a:solidFill>
                  <a:srgbClr val="FFFF00"/>
                </a:solidFill>
              </a:rPr>
              <a:t> </a:t>
            </a:r>
            <a:r>
              <a:rPr lang="en-US" sz="2800" dirty="0" err="1" smtClean="0">
                <a:solidFill>
                  <a:srgbClr val="FFFF00"/>
                </a:solidFill>
              </a:rPr>
              <a:t>invideant</a:t>
            </a:r>
            <a:r>
              <a:rPr lang="en-US" sz="2800" dirty="0" smtClean="0">
                <a:solidFill>
                  <a:srgbClr val="FFFF00"/>
                </a:solidFill>
              </a:rPr>
              <a:t>.</a:t>
            </a:r>
          </a:p>
          <a:p>
            <a:r>
              <a:rPr lang="en-US" sz="2800" dirty="0" smtClean="0">
                <a:solidFill>
                  <a:srgbClr val="FF0000"/>
                </a:solidFill>
              </a:rPr>
              <a:t>===========</a:t>
            </a:r>
            <a:endParaRPr lang="en-US" sz="2800" dirty="0" smtClean="0">
              <a:solidFill>
                <a:srgbClr val="FFFF00"/>
              </a:solidFill>
            </a:endParaRPr>
          </a:p>
          <a:p>
            <a:r>
              <a:rPr lang="nl-NL" sz="2400" dirty="0" smtClean="0">
                <a:solidFill>
                  <a:schemeClr val="accent6">
                    <a:lumMod val="60000"/>
                    <a:lumOff val="40000"/>
                  </a:schemeClr>
                </a:solidFill>
              </a:rPr>
              <a:t>Sprak hij: “Dit vraag ik als eerste van jou, dat je me niet terwijl ik spreek onderbreekt, dat je niet midden in mijn verhaal protesteert; jou zal voldoende tijd gegeven worden om te spreken. Ik heb jou,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toen/hoewel ik jou in het kamp van de vijanden gevonden had, niet alleen tot vijand geworden maar (als een) geboren, gered, je hele vaderlijk erfgoed heb ik jou gelaten. Vandaag de dag ben jij zo gelukkig en zo rijk, dat overwinnaars op jou, overwonnen als je bent, jaloers zijn.</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51</a:t>
            </a:r>
            <a:r>
              <a:rPr lang="nl-NL" sz="4000" dirty="0" smtClean="0"/>
              <a:t>	</a:t>
            </a:r>
            <a:r>
              <a:rPr lang="nl-NL" sz="2800" dirty="0" smtClean="0"/>
              <a:t>Welke gesprekscondities heeft Augustus meteen voor 	</a:t>
            </a:r>
            <a:r>
              <a:rPr lang="nl-NL" sz="2800" dirty="0" err="1" smtClean="0"/>
              <a:t>Cinna</a:t>
            </a:r>
            <a:r>
              <a:rPr lang="nl-NL" sz="2800" dirty="0" smtClean="0"/>
              <a:t>?</a:t>
            </a:r>
          </a:p>
          <a:p>
            <a:r>
              <a:rPr lang="nl-NL" dirty="0" smtClean="0"/>
              <a:t>	</a:t>
            </a:r>
            <a:r>
              <a:rPr lang="nl-NL" sz="2800" dirty="0" smtClean="0">
                <a:solidFill>
                  <a:srgbClr val="00B050"/>
                </a:solidFill>
              </a:rPr>
              <a:t>A. hij mag pas iets terug zeggen als Augustus dat 			toestaat</a:t>
            </a:r>
          </a:p>
          <a:p>
            <a:r>
              <a:rPr lang="nl-NL" sz="2800" dirty="0">
                <a:solidFill>
                  <a:srgbClr val="00B050"/>
                </a:solidFill>
              </a:rPr>
              <a:t>	</a:t>
            </a:r>
            <a:r>
              <a:rPr lang="nl-NL" sz="2800" dirty="0" smtClean="0">
                <a:solidFill>
                  <a:srgbClr val="00B050"/>
                </a:solidFill>
              </a:rPr>
              <a:t>B. hij mag niet plotseling een mes trekken</a:t>
            </a:r>
          </a:p>
          <a:p>
            <a:r>
              <a:rPr lang="nl-NL" sz="2800" dirty="0">
                <a:solidFill>
                  <a:srgbClr val="00B050"/>
                </a:solidFill>
              </a:rPr>
              <a:t>	</a:t>
            </a:r>
            <a:r>
              <a:rPr lang="nl-NL" sz="2800" dirty="0" smtClean="0">
                <a:solidFill>
                  <a:srgbClr val="00B050"/>
                </a:solidFill>
              </a:rPr>
              <a:t>C. hij moet goed luisteren en daarna fundamenteel 		reageren, niet een beetje lukraak zwetsen</a:t>
            </a:r>
          </a:p>
          <a:p>
            <a:r>
              <a:rPr lang="nl-NL" sz="2800" dirty="0">
                <a:solidFill>
                  <a:srgbClr val="00B050"/>
                </a:solidFill>
              </a:rPr>
              <a:t>	</a:t>
            </a:r>
            <a:r>
              <a:rPr lang="nl-NL" sz="2800" dirty="0" smtClean="0">
                <a:solidFill>
                  <a:srgbClr val="00B050"/>
                </a:solidFill>
              </a:rPr>
              <a:t>D. gesprek? Hij mag juist niks zeggen</a:t>
            </a:r>
          </a:p>
        </p:txBody>
      </p:sp>
      <p:pic>
        <p:nvPicPr>
          <p:cNvPr id="83970" name="Picture 2" descr="http://www.administratievecommunicatie.nl/wp-content/uploads/luisteren.jpg"/>
          <p:cNvPicPr>
            <a:picLocks noChangeAspect="1" noChangeArrowheads="1"/>
          </p:cNvPicPr>
          <p:nvPr/>
        </p:nvPicPr>
        <p:blipFill>
          <a:blip r:embed="rId2" cstate="print"/>
          <a:srcRect/>
          <a:stretch>
            <a:fillRect/>
          </a:stretch>
        </p:blipFill>
        <p:spPr bwMode="auto">
          <a:xfrm>
            <a:off x="467544" y="4437112"/>
            <a:ext cx="2088232" cy="2088233"/>
          </a:xfrm>
          <a:prstGeom prst="rect">
            <a:avLst/>
          </a:prstGeom>
          <a:noFill/>
        </p:spPr>
      </p:pic>
      <p:sp>
        <p:nvSpPr>
          <p:cNvPr id="6" name="Tekstvak 5"/>
          <p:cNvSpPr txBox="1"/>
          <p:nvPr/>
        </p:nvSpPr>
        <p:spPr>
          <a:xfrm>
            <a:off x="2411760" y="5805264"/>
            <a:ext cx="3960440" cy="523220"/>
          </a:xfrm>
          <a:prstGeom prst="rect">
            <a:avLst/>
          </a:prstGeom>
          <a:noFill/>
        </p:spPr>
        <p:txBody>
          <a:bodyPr wrap="square" rtlCol="0">
            <a:spAutoFit/>
          </a:bodyPr>
          <a:lstStyle/>
          <a:p>
            <a:r>
              <a:rPr lang="nl-NL" sz="2800" dirty="0" smtClean="0"/>
              <a:t>Links </a:t>
            </a:r>
            <a:r>
              <a:rPr lang="nl-NL" sz="2800" dirty="0" err="1" smtClean="0"/>
              <a:t>Cinna</a:t>
            </a:r>
            <a:r>
              <a:rPr lang="nl-NL" sz="2800" dirty="0" smtClean="0"/>
              <a:t>, waarschijnlijk</a:t>
            </a:r>
            <a:endParaRPr lang="nl-NL"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solidFill>
                  <a:srgbClr val="FFFF00"/>
                </a:solidFill>
              </a:rPr>
              <a:t>Sacerdotium</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petenti</a:t>
            </a:r>
            <a:r>
              <a:rPr lang="en-US" sz="2800" dirty="0" smtClean="0">
                <a:solidFill>
                  <a:srgbClr val="FFFF00"/>
                </a:solidFill>
              </a:rPr>
              <a:t> </a:t>
            </a:r>
            <a:r>
              <a:rPr lang="en-US" sz="2800" dirty="0" err="1" smtClean="0">
                <a:solidFill>
                  <a:srgbClr val="FFFF00"/>
                </a:solidFill>
              </a:rPr>
              <a:t>praeteritis</a:t>
            </a:r>
            <a:r>
              <a:rPr lang="en-US" sz="2800" dirty="0" smtClean="0">
                <a:solidFill>
                  <a:srgbClr val="FFFF00"/>
                </a:solidFill>
              </a:rPr>
              <a:t> </a:t>
            </a:r>
            <a:r>
              <a:rPr lang="en-US" sz="2800" dirty="0" err="1" smtClean="0">
                <a:solidFill>
                  <a:srgbClr val="FFFF00"/>
                </a:solidFill>
              </a:rPr>
              <a:t>compluribus</a:t>
            </a:r>
            <a:r>
              <a:rPr lang="en-US" sz="2800" dirty="0" smtClean="0">
                <a:solidFill>
                  <a:srgbClr val="FFFF00"/>
                </a:solidFill>
              </a:rPr>
              <a:t>, quorum </a:t>
            </a:r>
            <a:r>
              <a:rPr lang="en-US" sz="2800" dirty="0" err="1" smtClean="0">
                <a:solidFill>
                  <a:srgbClr val="FFFF00"/>
                </a:solidFill>
              </a:rPr>
              <a:t>parentes</a:t>
            </a:r>
            <a:r>
              <a:rPr lang="en-US" sz="2800" dirty="0" smtClean="0">
                <a:solidFill>
                  <a:srgbClr val="FFFF00"/>
                </a:solidFill>
              </a:rPr>
              <a:t> mecum </a:t>
            </a:r>
            <a:r>
              <a:rPr lang="en-US" sz="2800" dirty="0" err="1" smtClean="0">
                <a:solidFill>
                  <a:srgbClr val="FFFF00"/>
                </a:solidFill>
              </a:rPr>
              <a:t>militaverant</a:t>
            </a:r>
            <a:r>
              <a:rPr lang="en-US" sz="2800" dirty="0" smtClean="0">
                <a:solidFill>
                  <a:srgbClr val="FFFF00"/>
                </a:solidFill>
              </a:rPr>
              <a:t>, </a:t>
            </a:r>
            <a:r>
              <a:rPr lang="en-US" sz="2800" dirty="0" err="1" smtClean="0">
                <a:solidFill>
                  <a:srgbClr val="FFFF00"/>
                </a:solidFill>
              </a:rPr>
              <a:t>dedi</a:t>
            </a:r>
            <a:r>
              <a:rPr lang="en-US" sz="2800" dirty="0" smtClean="0">
                <a:solidFill>
                  <a:srgbClr val="FFFF00"/>
                </a:solidFill>
              </a:rPr>
              <a:t>; cum sic de </a:t>
            </a:r>
            <a:r>
              <a:rPr lang="en-US" sz="2800" dirty="0" err="1" smtClean="0">
                <a:solidFill>
                  <a:srgbClr val="FFFF00"/>
                </a:solidFill>
              </a:rPr>
              <a:t>te</a:t>
            </a:r>
            <a:r>
              <a:rPr lang="en-US" sz="2800" dirty="0" smtClean="0">
                <a:solidFill>
                  <a:srgbClr val="FFFF00"/>
                </a:solidFill>
              </a:rPr>
              <a:t> </a:t>
            </a:r>
            <a:r>
              <a:rPr lang="en-US" sz="2800" dirty="0" err="1" smtClean="0">
                <a:solidFill>
                  <a:srgbClr val="FFFF00"/>
                </a:solidFill>
              </a:rPr>
              <a:t>meruerim</a:t>
            </a:r>
            <a:r>
              <a:rPr lang="en-US" sz="2800" dirty="0" smtClean="0">
                <a:solidFill>
                  <a:srgbClr val="FFFF00"/>
                </a:solidFill>
              </a:rPr>
              <a:t>, </a:t>
            </a:r>
            <a:r>
              <a:rPr lang="en-US" sz="2800" dirty="0" err="1" smtClean="0">
                <a:solidFill>
                  <a:srgbClr val="FFFF00"/>
                </a:solidFill>
              </a:rPr>
              <a:t>occidere</a:t>
            </a:r>
            <a:r>
              <a:rPr lang="en-US" sz="2800" dirty="0" smtClean="0">
                <a:solidFill>
                  <a:srgbClr val="FFFF00"/>
                </a:solidFill>
              </a:rPr>
              <a:t> me </a:t>
            </a:r>
            <a:r>
              <a:rPr lang="en-US" sz="2800" dirty="0" err="1" smtClean="0">
                <a:solidFill>
                  <a:srgbClr val="FFFF00"/>
                </a:solidFill>
              </a:rPr>
              <a:t>constituisti</a:t>
            </a:r>
            <a:r>
              <a:rPr lang="en-US" sz="2800" dirty="0" smtClean="0">
                <a:solidFill>
                  <a:srgbClr val="FFFF00"/>
                </a:solidFill>
              </a:rPr>
              <a:t>.' </a:t>
            </a:r>
            <a:r>
              <a:rPr lang="en-US" sz="2800" dirty="0" smtClean="0"/>
              <a:t>Cum ad </a:t>
            </a:r>
            <a:r>
              <a:rPr lang="en-US" sz="2800" dirty="0" err="1" smtClean="0"/>
              <a:t>hanc</a:t>
            </a:r>
            <a:r>
              <a:rPr lang="en-US" sz="2800" dirty="0" smtClean="0"/>
              <a:t> </a:t>
            </a:r>
            <a:r>
              <a:rPr lang="en-US" sz="2800" dirty="0" err="1" smtClean="0"/>
              <a:t>vocem</a:t>
            </a:r>
            <a:r>
              <a:rPr lang="en-US" sz="2800" dirty="0" smtClean="0"/>
              <a:t> </a:t>
            </a:r>
            <a:r>
              <a:rPr lang="en-US" sz="2800" dirty="0" err="1" smtClean="0"/>
              <a:t>exclamasset</a:t>
            </a:r>
            <a:r>
              <a:rPr lang="en-US" sz="2800" dirty="0" smtClean="0"/>
              <a:t> </a:t>
            </a:r>
            <a:r>
              <a:rPr lang="en-US" sz="2800" dirty="0" err="1" smtClean="0"/>
              <a:t>procul</a:t>
            </a:r>
            <a:r>
              <a:rPr lang="en-US" sz="2800" dirty="0" smtClean="0"/>
              <a:t> </a:t>
            </a:r>
            <a:r>
              <a:rPr lang="en-US" sz="2800" dirty="0" err="1" smtClean="0"/>
              <a:t>hanc</a:t>
            </a:r>
            <a:r>
              <a:rPr lang="en-US" sz="2800" dirty="0" smtClean="0"/>
              <a:t> </a:t>
            </a:r>
            <a:r>
              <a:rPr lang="en-US" sz="2800" dirty="0" err="1" smtClean="0"/>
              <a:t>ab</a:t>
            </a:r>
            <a:r>
              <a:rPr lang="en-US" sz="2800" dirty="0" smtClean="0"/>
              <a:t> se </a:t>
            </a:r>
            <a:r>
              <a:rPr lang="en-US" sz="2800" dirty="0" err="1" smtClean="0"/>
              <a:t>abesse</a:t>
            </a:r>
            <a:r>
              <a:rPr lang="en-US" sz="2800" dirty="0" smtClean="0"/>
              <a:t> </a:t>
            </a:r>
            <a:r>
              <a:rPr lang="en-US" sz="2800" dirty="0" err="1" smtClean="0"/>
              <a:t>dementiam</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Ik heb jou, toen je dat vroeg, een priesterschap gegeven, waarbij ik verscheidenen over heb geslagen, van wie de ouders samen met mij gevochten hadden; hoewel ik mij tegenover jou zo verdienstelijk gemaakt heb, heb jij besloten mij te doden.” Toen hij bij deze uitspraak uitgeroepen had dat deze dwaasheid verre van hem was,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solidFill>
                  <a:srgbClr val="FFFF00"/>
                </a:solidFill>
              </a:rPr>
              <a:t>'Non </a:t>
            </a:r>
            <a:r>
              <a:rPr lang="en-US" sz="2800" dirty="0" err="1" smtClean="0">
                <a:solidFill>
                  <a:srgbClr val="FFFF00"/>
                </a:solidFill>
              </a:rPr>
              <a:t>praestas</a:t>
            </a:r>
            <a:r>
              <a:rPr lang="en-US" sz="2800" dirty="0" smtClean="0">
                <a:solidFill>
                  <a:srgbClr val="FFFF00"/>
                </a:solidFill>
              </a:rPr>
              <a:t>'</a:t>
            </a:r>
            <a:r>
              <a:rPr lang="en-US" sz="2800" dirty="0" smtClean="0"/>
              <a:t> </a:t>
            </a:r>
            <a:r>
              <a:rPr lang="en-US" sz="2800" dirty="0" err="1" smtClean="0"/>
              <a:t>inquit</a:t>
            </a:r>
            <a:r>
              <a:rPr lang="en-US" sz="2800" dirty="0" smtClean="0"/>
              <a:t> </a:t>
            </a:r>
            <a:r>
              <a:rPr lang="en-US" sz="2800" dirty="0" smtClean="0">
                <a:solidFill>
                  <a:srgbClr val="FFFF00"/>
                </a:solidFill>
              </a:rPr>
              <a:t>'</a:t>
            </a:r>
            <a:r>
              <a:rPr lang="en-US" sz="2800" dirty="0" err="1" smtClean="0">
                <a:solidFill>
                  <a:srgbClr val="FFFF00"/>
                </a:solidFill>
              </a:rPr>
              <a:t>fidem</a:t>
            </a:r>
            <a:r>
              <a:rPr lang="en-US" sz="2800" dirty="0" smtClean="0">
                <a:solidFill>
                  <a:srgbClr val="FFFF00"/>
                </a:solidFill>
              </a:rPr>
              <a:t>, </a:t>
            </a:r>
            <a:r>
              <a:rPr lang="en-US" sz="2800" dirty="0" err="1" smtClean="0">
                <a:solidFill>
                  <a:srgbClr val="FFFF00"/>
                </a:solidFill>
              </a:rPr>
              <a:t>Cinna</a:t>
            </a:r>
            <a:r>
              <a:rPr lang="en-US" sz="2800" dirty="0" smtClean="0">
                <a:solidFill>
                  <a:srgbClr val="FFFF00"/>
                </a:solidFill>
              </a:rPr>
              <a:t>; </a:t>
            </a:r>
            <a:r>
              <a:rPr lang="en-US" sz="2800" dirty="0" err="1" smtClean="0">
                <a:solidFill>
                  <a:srgbClr val="FFFF00"/>
                </a:solidFill>
              </a:rPr>
              <a:t>convenerat</a:t>
            </a:r>
            <a:r>
              <a:rPr lang="en-US" sz="2800" dirty="0" smtClean="0">
                <a:solidFill>
                  <a:srgbClr val="FFFF00"/>
                </a:solidFill>
              </a:rPr>
              <a:t> ne </a:t>
            </a:r>
            <a:r>
              <a:rPr lang="en-US" sz="2800" dirty="0" err="1" smtClean="0">
                <a:solidFill>
                  <a:srgbClr val="FFFF00"/>
                </a:solidFill>
              </a:rPr>
              <a:t>interloquereris</a:t>
            </a:r>
            <a:r>
              <a:rPr lang="en-US" sz="2800" dirty="0" smtClean="0">
                <a:solidFill>
                  <a:srgbClr val="FFFF00"/>
                </a:solidFill>
              </a:rPr>
              <a:t>.  </a:t>
            </a:r>
            <a:r>
              <a:rPr lang="en-US" sz="2800" dirty="0" err="1" smtClean="0">
                <a:solidFill>
                  <a:srgbClr val="FFFF00"/>
                </a:solidFill>
              </a:rPr>
              <a:t>Occidere</a:t>
            </a:r>
            <a:r>
              <a:rPr lang="en-US" sz="2800" dirty="0" smtClean="0">
                <a:solidFill>
                  <a:srgbClr val="FFFF00"/>
                </a:solidFill>
              </a:rPr>
              <a:t>, </a:t>
            </a:r>
            <a:r>
              <a:rPr lang="en-US" sz="2800" dirty="0" err="1" smtClean="0">
                <a:solidFill>
                  <a:srgbClr val="FFFF00"/>
                </a:solidFill>
              </a:rPr>
              <a:t>inquam</a:t>
            </a:r>
            <a:r>
              <a:rPr lang="en-US" sz="2800" dirty="0" smtClean="0">
                <a:solidFill>
                  <a:srgbClr val="FFFF00"/>
                </a:solidFill>
              </a:rPr>
              <a:t>, me </a:t>
            </a:r>
            <a:r>
              <a:rPr lang="en-US" sz="2800" dirty="0" err="1" smtClean="0">
                <a:solidFill>
                  <a:srgbClr val="FFFF00"/>
                </a:solidFill>
              </a:rPr>
              <a:t>paras</a:t>
            </a:r>
            <a:r>
              <a:rPr lang="en-US" sz="2800" dirty="0" smtClean="0">
                <a:solidFill>
                  <a:srgbClr val="FFFF00"/>
                </a:solidFill>
              </a:rPr>
              <a:t>'</a:t>
            </a:r>
            <a:r>
              <a:rPr lang="en-US" sz="2800" dirty="0" smtClean="0"/>
              <a:t>; </a:t>
            </a:r>
            <a:r>
              <a:rPr lang="en-US" sz="2800" dirty="0" err="1" smtClean="0"/>
              <a:t>adiecit</a:t>
            </a:r>
            <a:r>
              <a:rPr lang="en-US" sz="2800" dirty="0" smtClean="0"/>
              <a:t> locum, </a:t>
            </a:r>
            <a:r>
              <a:rPr lang="en-US" sz="2800" dirty="0" err="1" smtClean="0"/>
              <a:t>socios</a:t>
            </a:r>
            <a:r>
              <a:rPr lang="en-US" sz="2800" dirty="0" smtClean="0"/>
              <a:t>, diem, </a:t>
            </a:r>
            <a:r>
              <a:rPr lang="en-US" sz="2800" dirty="0" err="1" smtClean="0"/>
              <a:t>ordinem</a:t>
            </a:r>
            <a:r>
              <a:rPr lang="en-US" sz="2800" dirty="0" smtClean="0"/>
              <a:t> </a:t>
            </a:r>
            <a:r>
              <a:rPr lang="en-US" sz="2800" dirty="0" err="1" smtClean="0"/>
              <a:t>insidiarum</a:t>
            </a:r>
            <a:r>
              <a:rPr lang="en-US" sz="2800" dirty="0" smtClean="0"/>
              <a:t>, cui </a:t>
            </a:r>
            <a:r>
              <a:rPr lang="en-US" sz="2800" dirty="0" err="1" smtClean="0"/>
              <a:t>commissum</a:t>
            </a:r>
            <a:r>
              <a:rPr lang="en-US" sz="2800" dirty="0" smtClean="0"/>
              <a:t> </a:t>
            </a:r>
            <a:r>
              <a:rPr lang="en-US" sz="2800" dirty="0" err="1" smtClean="0"/>
              <a:t>esset</a:t>
            </a:r>
            <a:r>
              <a:rPr lang="en-US" sz="2800" dirty="0" smtClean="0"/>
              <a:t> </a:t>
            </a:r>
            <a:r>
              <a:rPr lang="en-US" sz="2800" dirty="0" err="1" smtClean="0"/>
              <a:t>ferrum</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sprak hij: “Jij houdt je woord niet,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afgesproken was dat je niet zou onderbreken. Je bent van plan, zei ik, mij te doden.” Hij voegde er de plaats aan toe, de medeplichtigen, de dag, de organisatie van de aanslag, aan wie het zwaard toevertrouwd was.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52</a:t>
            </a:r>
            <a:r>
              <a:rPr lang="nl-NL" sz="4000" dirty="0" smtClean="0"/>
              <a:t>	</a:t>
            </a:r>
            <a:r>
              <a:rPr lang="nl-NL" sz="2800" dirty="0" smtClean="0"/>
              <a:t>Welke strategie hanteert Augustus?</a:t>
            </a:r>
          </a:p>
          <a:p>
            <a:r>
              <a:rPr lang="nl-NL" dirty="0" smtClean="0"/>
              <a:t>	</a:t>
            </a:r>
            <a:r>
              <a:rPr lang="nl-NL" sz="2800" dirty="0" smtClean="0">
                <a:solidFill>
                  <a:srgbClr val="00B050"/>
                </a:solidFill>
              </a:rPr>
              <a:t>A. gespreksstrategie</a:t>
            </a:r>
          </a:p>
          <a:p>
            <a:r>
              <a:rPr lang="nl-NL" sz="2800" dirty="0">
                <a:solidFill>
                  <a:srgbClr val="00B050"/>
                </a:solidFill>
              </a:rPr>
              <a:t>	</a:t>
            </a:r>
            <a:r>
              <a:rPr lang="nl-NL" sz="2800" dirty="0" smtClean="0">
                <a:solidFill>
                  <a:srgbClr val="00B050"/>
                </a:solidFill>
              </a:rPr>
              <a:t>B. hij spreekt kameraadschappelijk en geeft 				schouderklopjes</a:t>
            </a:r>
          </a:p>
          <a:p>
            <a:r>
              <a:rPr lang="nl-NL" sz="2800" dirty="0">
                <a:solidFill>
                  <a:srgbClr val="00B050"/>
                </a:solidFill>
              </a:rPr>
              <a:t>	</a:t>
            </a:r>
            <a:r>
              <a:rPr lang="nl-NL" sz="2800" dirty="0" smtClean="0">
                <a:solidFill>
                  <a:srgbClr val="00B050"/>
                </a:solidFill>
              </a:rPr>
              <a:t>C. hij doet een beroep op de vroegere vriendschap 		tussen de twee</a:t>
            </a:r>
          </a:p>
          <a:p>
            <a:r>
              <a:rPr lang="nl-NL" sz="2800" dirty="0">
                <a:solidFill>
                  <a:srgbClr val="00B050"/>
                </a:solidFill>
              </a:rPr>
              <a:t>	</a:t>
            </a:r>
            <a:r>
              <a:rPr lang="nl-NL" sz="2800" dirty="0" smtClean="0">
                <a:solidFill>
                  <a:srgbClr val="00B050"/>
                </a:solidFill>
              </a:rPr>
              <a:t>D. hij wijst </a:t>
            </a:r>
            <a:r>
              <a:rPr lang="nl-NL" sz="2800" dirty="0" err="1" smtClean="0">
                <a:solidFill>
                  <a:srgbClr val="00B050"/>
                </a:solidFill>
              </a:rPr>
              <a:t>Cinna</a:t>
            </a:r>
            <a:r>
              <a:rPr lang="nl-NL" sz="2800" dirty="0" smtClean="0">
                <a:solidFill>
                  <a:srgbClr val="00B050"/>
                </a:solidFill>
              </a:rPr>
              <a:t> op dingen die hij voor hem gedaan 		heeft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Et cum </a:t>
            </a:r>
            <a:r>
              <a:rPr lang="en-US" sz="2800" dirty="0" err="1" smtClean="0"/>
              <a:t>defixum</a:t>
            </a:r>
            <a:r>
              <a:rPr lang="en-US" sz="2800" dirty="0" smtClean="0"/>
              <a:t> </a:t>
            </a:r>
            <a:r>
              <a:rPr lang="en-US" sz="2800" dirty="0" err="1" smtClean="0"/>
              <a:t>videret</a:t>
            </a:r>
            <a:r>
              <a:rPr lang="en-US" sz="2800" dirty="0" smtClean="0"/>
              <a:t> </a:t>
            </a:r>
            <a:r>
              <a:rPr lang="en-US" sz="2800" dirty="0" err="1" smtClean="0"/>
              <a:t>nec</a:t>
            </a:r>
            <a:r>
              <a:rPr lang="en-US" sz="2800" dirty="0" smtClean="0"/>
              <a:t> ex </a:t>
            </a:r>
            <a:r>
              <a:rPr lang="en-US" sz="2800" dirty="0" err="1" smtClean="0"/>
              <a:t>conventione</a:t>
            </a:r>
            <a:r>
              <a:rPr lang="en-US" sz="2800" dirty="0" smtClean="0"/>
              <a:t> </a:t>
            </a:r>
            <a:r>
              <a:rPr lang="en-US" sz="2800" dirty="0" err="1" smtClean="0"/>
              <a:t>iam</a:t>
            </a:r>
            <a:r>
              <a:rPr lang="en-US" sz="2800" dirty="0" smtClean="0"/>
              <a:t> </a:t>
            </a:r>
            <a:r>
              <a:rPr lang="en-US" sz="2800" dirty="0" err="1" smtClean="0"/>
              <a:t>sed</a:t>
            </a:r>
            <a:r>
              <a:rPr lang="en-US" sz="2800" dirty="0" smtClean="0"/>
              <a:t> ex </a:t>
            </a:r>
            <a:r>
              <a:rPr lang="en-US" sz="2800" dirty="0" err="1" smtClean="0"/>
              <a:t>conscientia</a:t>
            </a:r>
            <a:r>
              <a:rPr lang="en-US" sz="2800" dirty="0" smtClean="0"/>
              <a:t> </a:t>
            </a:r>
            <a:r>
              <a:rPr lang="en-US" sz="2800" dirty="0" err="1" smtClean="0"/>
              <a:t>tacentem</a:t>
            </a:r>
            <a:r>
              <a:rPr lang="en-US" sz="2800" dirty="0" smtClean="0"/>
              <a:t>: </a:t>
            </a:r>
            <a:r>
              <a:rPr lang="en-US" sz="2800" dirty="0" smtClean="0">
                <a:solidFill>
                  <a:srgbClr val="FFFF00"/>
                </a:solidFill>
              </a:rPr>
              <a:t>'Quo'</a:t>
            </a:r>
            <a:r>
              <a:rPr lang="en-US" sz="2800" dirty="0" smtClean="0"/>
              <a:t> </a:t>
            </a:r>
            <a:r>
              <a:rPr lang="en-US" sz="2800" dirty="0" err="1" smtClean="0"/>
              <a:t>inquit</a:t>
            </a:r>
            <a:r>
              <a:rPr lang="en-US" sz="2800" dirty="0" smtClean="0"/>
              <a:t> </a:t>
            </a:r>
            <a:r>
              <a:rPr lang="en-US" sz="2800" dirty="0" smtClean="0">
                <a:solidFill>
                  <a:srgbClr val="FFFF00"/>
                </a:solidFill>
              </a:rPr>
              <a:t>'hoc </a:t>
            </a:r>
            <a:r>
              <a:rPr lang="en-US" sz="2800" dirty="0" err="1" smtClean="0">
                <a:solidFill>
                  <a:srgbClr val="FFFF00"/>
                </a:solidFill>
              </a:rPr>
              <a:t>animo</a:t>
            </a:r>
            <a:r>
              <a:rPr lang="en-US" sz="2800" dirty="0" smtClean="0">
                <a:solidFill>
                  <a:srgbClr val="FFFF00"/>
                </a:solidFill>
              </a:rPr>
              <a:t> </a:t>
            </a:r>
            <a:r>
              <a:rPr lang="en-US" sz="2800" dirty="0" err="1" smtClean="0">
                <a:solidFill>
                  <a:srgbClr val="FFFF00"/>
                </a:solidFill>
              </a:rPr>
              <a:t>facis</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ipse sis </a:t>
            </a:r>
            <a:r>
              <a:rPr lang="en-US" sz="2800" dirty="0" err="1" smtClean="0">
                <a:solidFill>
                  <a:srgbClr val="FFFF00"/>
                </a:solidFill>
              </a:rPr>
              <a:t>princeps</a:t>
            </a:r>
            <a:r>
              <a:rPr lang="en-US" sz="2800" dirty="0" smtClean="0">
                <a:solidFill>
                  <a:srgbClr val="FFFF00"/>
                </a:solidFill>
              </a:rPr>
              <a:t>? Male </a:t>
            </a:r>
            <a:r>
              <a:rPr lang="en-US" sz="2800" dirty="0" err="1" smtClean="0">
                <a:solidFill>
                  <a:srgbClr val="FFFF00"/>
                </a:solidFill>
              </a:rPr>
              <a:t>mehercules</a:t>
            </a:r>
            <a:r>
              <a:rPr lang="en-US" sz="2800" dirty="0" smtClean="0">
                <a:solidFill>
                  <a:srgbClr val="FFFF00"/>
                </a:solidFill>
              </a:rPr>
              <a:t> cum </a:t>
            </a:r>
            <a:r>
              <a:rPr lang="en-US" sz="2800" dirty="0" err="1" smtClean="0">
                <a:solidFill>
                  <a:srgbClr val="FFFF00"/>
                </a:solidFill>
              </a:rPr>
              <a:t>populo</a:t>
            </a:r>
            <a:r>
              <a:rPr lang="en-US" sz="2800" dirty="0" smtClean="0">
                <a:solidFill>
                  <a:srgbClr val="FFFF00"/>
                </a:solidFill>
              </a:rPr>
              <a:t> Romano </a:t>
            </a:r>
            <a:r>
              <a:rPr lang="en-US" sz="2800" dirty="0" err="1" smtClean="0">
                <a:solidFill>
                  <a:srgbClr val="FFFF00"/>
                </a:solidFill>
              </a:rPr>
              <a:t>agitur</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ad </a:t>
            </a:r>
            <a:r>
              <a:rPr lang="en-US" sz="2800" dirty="0" err="1" smtClean="0">
                <a:solidFill>
                  <a:srgbClr val="FFFF00"/>
                </a:solidFill>
              </a:rPr>
              <a:t>imperandum</a:t>
            </a:r>
            <a:r>
              <a:rPr lang="en-US" sz="2800" dirty="0" smtClean="0">
                <a:solidFill>
                  <a:srgbClr val="FFFF00"/>
                </a:solidFill>
              </a:rPr>
              <a:t> </a:t>
            </a:r>
            <a:r>
              <a:rPr lang="en-US" sz="2800" dirty="0" err="1" smtClean="0">
                <a:solidFill>
                  <a:srgbClr val="FFFF00"/>
                </a:solidFill>
              </a:rPr>
              <a:t>nihil</a:t>
            </a:r>
            <a:r>
              <a:rPr lang="en-US" sz="2800" dirty="0" smtClean="0">
                <a:solidFill>
                  <a:srgbClr val="FFFF00"/>
                </a:solidFill>
              </a:rPr>
              <a:t> </a:t>
            </a:r>
            <a:r>
              <a:rPr lang="en-US" sz="2800" dirty="0" err="1" smtClean="0">
                <a:solidFill>
                  <a:srgbClr val="FFFF00"/>
                </a:solidFill>
              </a:rPr>
              <a:t>praeter</a:t>
            </a:r>
            <a:r>
              <a:rPr lang="en-US" sz="2800" dirty="0" smtClean="0">
                <a:solidFill>
                  <a:srgbClr val="FFFF00"/>
                </a:solidFill>
              </a:rPr>
              <a:t> me </a:t>
            </a:r>
            <a:r>
              <a:rPr lang="en-US" sz="2800" dirty="0" err="1" smtClean="0">
                <a:solidFill>
                  <a:srgbClr val="FFFF00"/>
                </a:solidFill>
              </a:rPr>
              <a:t>obstat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En toen hij zag dat hij als aan de grond genageld stond en niet meer vanwege de afspraak maar vanwege zijn schuldbewustzijn zweeg, sprak hij: “Met welke intentie doe jij dit? Om zelf keizer te zijn? Het is potverdorie beroerd gesteld met het Romeinse volk, als jou om Keizer te worden niets in de weg staat, behalve ik.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354765"/>
          </a:xfrm>
          <a:prstGeom prst="rect">
            <a:avLst/>
          </a:prstGeom>
          <a:noFill/>
        </p:spPr>
        <p:txBody>
          <a:bodyPr wrap="square" rtlCol="0">
            <a:spAutoFit/>
          </a:bodyPr>
          <a:lstStyle/>
          <a:p>
            <a:r>
              <a:rPr lang="en-US" sz="2800" dirty="0" err="1" smtClean="0">
                <a:solidFill>
                  <a:srgbClr val="FFFF00"/>
                </a:solidFill>
              </a:rPr>
              <a:t>Domum</a:t>
            </a:r>
            <a:r>
              <a:rPr lang="en-US" sz="2800" dirty="0" smtClean="0">
                <a:solidFill>
                  <a:srgbClr val="FFFF00"/>
                </a:solidFill>
              </a:rPr>
              <a:t> </a:t>
            </a:r>
            <a:r>
              <a:rPr lang="en-US" sz="2800" dirty="0" err="1" smtClean="0">
                <a:solidFill>
                  <a:srgbClr val="FFFF00"/>
                </a:solidFill>
              </a:rPr>
              <a:t>tueri</a:t>
            </a:r>
            <a:r>
              <a:rPr lang="en-US" sz="2800" dirty="0" smtClean="0">
                <a:solidFill>
                  <a:srgbClr val="FFFF00"/>
                </a:solidFill>
              </a:rPr>
              <a:t> </a:t>
            </a:r>
            <a:r>
              <a:rPr lang="en-US" sz="2800" dirty="0" err="1" smtClean="0">
                <a:solidFill>
                  <a:srgbClr val="FFFF00"/>
                </a:solidFill>
              </a:rPr>
              <a:t>tuam</a:t>
            </a:r>
            <a:r>
              <a:rPr lang="en-US" sz="2800" dirty="0" smtClean="0">
                <a:solidFill>
                  <a:srgbClr val="FFFF00"/>
                </a:solidFill>
              </a:rPr>
              <a:t> non </a:t>
            </a:r>
            <a:r>
              <a:rPr lang="en-US" sz="2800" dirty="0" err="1" smtClean="0">
                <a:solidFill>
                  <a:srgbClr val="FFFF00"/>
                </a:solidFill>
              </a:rPr>
              <a:t>potes</a:t>
            </a:r>
            <a:r>
              <a:rPr lang="en-US" sz="2800" dirty="0" smtClean="0">
                <a:solidFill>
                  <a:srgbClr val="FFFF00"/>
                </a:solidFill>
              </a:rPr>
              <a:t>, </a:t>
            </a:r>
            <a:r>
              <a:rPr lang="en-US" sz="2800" dirty="0" err="1" smtClean="0">
                <a:solidFill>
                  <a:srgbClr val="FFFF00"/>
                </a:solidFill>
              </a:rPr>
              <a:t>nuper</a:t>
            </a:r>
            <a:r>
              <a:rPr lang="en-US" sz="2800" dirty="0" smtClean="0">
                <a:solidFill>
                  <a:srgbClr val="FFFF00"/>
                </a:solidFill>
              </a:rPr>
              <a:t> </a:t>
            </a:r>
            <a:r>
              <a:rPr lang="en-US" sz="2800" dirty="0" err="1" smtClean="0">
                <a:solidFill>
                  <a:srgbClr val="FFFF00"/>
                </a:solidFill>
              </a:rPr>
              <a:t>libertini</a:t>
            </a:r>
            <a:r>
              <a:rPr lang="en-US" sz="2800" dirty="0" smtClean="0">
                <a:solidFill>
                  <a:srgbClr val="FFFF00"/>
                </a:solidFill>
              </a:rPr>
              <a:t> </a:t>
            </a:r>
            <a:r>
              <a:rPr lang="en-US" sz="2800" dirty="0" err="1" smtClean="0">
                <a:solidFill>
                  <a:srgbClr val="FFFF00"/>
                </a:solidFill>
              </a:rPr>
              <a:t>hominis</a:t>
            </a:r>
            <a:r>
              <a:rPr lang="en-US" sz="2800" dirty="0" smtClean="0">
                <a:solidFill>
                  <a:srgbClr val="FFFF00"/>
                </a:solidFill>
              </a:rPr>
              <a:t> gratia in </a:t>
            </a:r>
            <a:r>
              <a:rPr lang="en-US" sz="2800" dirty="0" err="1" smtClean="0">
                <a:solidFill>
                  <a:srgbClr val="FFFF00"/>
                </a:solidFill>
              </a:rPr>
              <a:t>privato</a:t>
            </a:r>
            <a:r>
              <a:rPr lang="en-US" sz="2800" dirty="0" smtClean="0">
                <a:solidFill>
                  <a:srgbClr val="FFFF00"/>
                </a:solidFill>
              </a:rPr>
              <a:t> </a:t>
            </a:r>
            <a:r>
              <a:rPr lang="en-US" sz="2800" dirty="0" err="1" smtClean="0">
                <a:solidFill>
                  <a:srgbClr val="FFFF00"/>
                </a:solidFill>
              </a:rPr>
              <a:t>iudicio</a:t>
            </a:r>
            <a:r>
              <a:rPr lang="en-US" sz="2800" dirty="0" smtClean="0">
                <a:solidFill>
                  <a:srgbClr val="FFFF00"/>
                </a:solidFill>
              </a:rPr>
              <a:t> </a:t>
            </a:r>
            <a:r>
              <a:rPr lang="en-US" sz="2800" dirty="0" err="1" smtClean="0">
                <a:solidFill>
                  <a:srgbClr val="FFFF00"/>
                </a:solidFill>
              </a:rPr>
              <a:t>superatus</a:t>
            </a:r>
            <a:r>
              <a:rPr lang="en-US" sz="2800" dirty="0" smtClean="0">
                <a:solidFill>
                  <a:srgbClr val="FFFF00"/>
                </a:solidFill>
              </a:rPr>
              <a:t> </a:t>
            </a:r>
            <a:r>
              <a:rPr lang="en-US" sz="2800" dirty="0" err="1" smtClean="0">
                <a:solidFill>
                  <a:srgbClr val="FFFF00"/>
                </a:solidFill>
              </a:rPr>
              <a:t>es</a:t>
            </a:r>
            <a:r>
              <a:rPr lang="en-US" sz="2800" dirty="0" smtClean="0">
                <a:solidFill>
                  <a:srgbClr val="FFFF00"/>
                </a:solidFill>
              </a:rPr>
              <a:t>; </a:t>
            </a:r>
            <a:r>
              <a:rPr lang="en-US" sz="2800" dirty="0" err="1" smtClean="0">
                <a:solidFill>
                  <a:srgbClr val="FFFF00"/>
                </a:solidFill>
              </a:rPr>
              <a:t>adeo</a:t>
            </a:r>
            <a:r>
              <a:rPr lang="en-US" sz="2800" dirty="0" smtClean="0">
                <a:solidFill>
                  <a:srgbClr val="FFFF00"/>
                </a:solidFill>
              </a:rPr>
              <a:t> </a:t>
            </a:r>
            <a:r>
              <a:rPr lang="en-US" sz="2800" dirty="0" err="1" smtClean="0">
                <a:solidFill>
                  <a:srgbClr val="FFFF00"/>
                </a:solidFill>
              </a:rPr>
              <a:t>nihil</a:t>
            </a:r>
            <a:r>
              <a:rPr lang="en-US" sz="2800" dirty="0" smtClean="0">
                <a:solidFill>
                  <a:srgbClr val="FFFF00"/>
                </a:solidFill>
              </a:rPr>
              <a:t> </a:t>
            </a:r>
            <a:r>
              <a:rPr lang="en-US" sz="2800" dirty="0" err="1" smtClean="0">
                <a:solidFill>
                  <a:srgbClr val="FFFF00"/>
                </a:solidFill>
              </a:rPr>
              <a:t>facilius</a:t>
            </a:r>
            <a:r>
              <a:rPr lang="en-US" sz="2800" dirty="0" smtClean="0">
                <a:solidFill>
                  <a:srgbClr val="FFFF00"/>
                </a:solidFill>
              </a:rPr>
              <a:t> </a:t>
            </a:r>
            <a:r>
              <a:rPr lang="en-US" sz="2800" dirty="0" err="1" smtClean="0">
                <a:solidFill>
                  <a:srgbClr val="FFFF00"/>
                </a:solidFill>
              </a:rPr>
              <a:t>potes</a:t>
            </a:r>
            <a:r>
              <a:rPr lang="en-US" sz="2800" dirty="0" smtClean="0">
                <a:solidFill>
                  <a:srgbClr val="FFFF00"/>
                </a:solidFill>
              </a:rPr>
              <a:t> quam contra </a:t>
            </a:r>
            <a:r>
              <a:rPr lang="en-US" sz="2800" dirty="0" err="1" smtClean="0">
                <a:solidFill>
                  <a:srgbClr val="FFFF00"/>
                </a:solidFill>
              </a:rPr>
              <a:t>Caesarem</a:t>
            </a:r>
            <a:r>
              <a:rPr lang="en-US" sz="2800" dirty="0" smtClean="0">
                <a:solidFill>
                  <a:srgbClr val="FFFF00"/>
                </a:solidFill>
              </a:rPr>
              <a:t> </a:t>
            </a:r>
            <a:r>
              <a:rPr lang="en-US" sz="2800" dirty="0" err="1" smtClean="0">
                <a:solidFill>
                  <a:srgbClr val="FFFF00"/>
                </a:solidFill>
              </a:rPr>
              <a:t>advocare</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Jouw eigen huis kun jij niet beschermen, pas geleden ben je door de invloed van een vrijgelatene in een particulier proces overwonnen; kennelijk kun je niets </a:t>
            </a:r>
            <a:r>
              <a:rPr lang="nl-NL" sz="2400" dirty="0" err="1" smtClean="0">
                <a:solidFill>
                  <a:schemeClr val="accent6">
                    <a:lumMod val="60000"/>
                    <a:lumOff val="40000"/>
                  </a:schemeClr>
                </a:solidFill>
              </a:rPr>
              <a:t>makkelijkers</a:t>
            </a:r>
            <a:r>
              <a:rPr lang="nl-NL" sz="2400" dirty="0" smtClean="0">
                <a:solidFill>
                  <a:schemeClr val="accent6">
                    <a:lumMod val="60000"/>
                    <a:lumOff val="40000"/>
                  </a:schemeClr>
                </a:solidFill>
              </a:rPr>
              <a:t> dan samenspannen tegen de keizer.</a:t>
            </a:r>
            <a:endParaRPr lang="nl-NL" sz="2400" b="1"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err="1" smtClean="0">
                <a:solidFill>
                  <a:srgbClr val="FFFF00"/>
                </a:solidFill>
              </a:rPr>
              <a:t>Cedo</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spes</a:t>
            </a:r>
            <a:r>
              <a:rPr lang="en-US" sz="2800" dirty="0" smtClean="0">
                <a:solidFill>
                  <a:srgbClr val="FFFF00"/>
                </a:solidFill>
              </a:rPr>
              <a:t> </a:t>
            </a:r>
            <a:r>
              <a:rPr lang="en-US" sz="2800" dirty="0" err="1" smtClean="0">
                <a:solidFill>
                  <a:srgbClr val="FFFF00"/>
                </a:solidFill>
              </a:rPr>
              <a:t>tuas</a:t>
            </a:r>
            <a:r>
              <a:rPr lang="en-US" sz="2800" dirty="0" smtClean="0">
                <a:solidFill>
                  <a:srgbClr val="FFFF00"/>
                </a:solidFill>
              </a:rPr>
              <a:t> </a:t>
            </a:r>
            <a:r>
              <a:rPr lang="en-US" sz="2800" dirty="0" err="1" smtClean="0">
                <a:solidFill>
                  <a:srgbClr val="FFFF00"/>
                </a:solidFill>
              </a:rPr>
              <a:t>solus</a:t>
            </a:r>
            <a:r>
              <a:rPr lang="en-US" sz="2800" dirty="0" smtClean="0">
                <a:solidFill>
                  <a:srgbClr val="FFFF00"/>
                </a:solidFill>
              </a:rPr>
              <a:t> </a:t>
            </a:r>
            <a:r>
              <a:rPr lang="en-US" sz="2800" dirty="0" err="1" smtClean="0">
                <a:solidFill>
                  <a:srgbClr val="FFFF00"/>
                </a:solidFill>
              </a:rPr>
              <a:t>impedio</a:t>
            </a:r>
            <a:r>
              <a:rPr lang="en-US" sz="2800" dirty="0" smtClean="0">
                <a:solidFill>
                  <a:srgbClr val="FFFF00"/>
                </a:solidFill>
              </a:rPr>
              <a:t>, </a:t>
            </a:r>
            <a:r>
              <a:rPr lang="en-US" sz="2800" dirty="0" err="1" smtClean="0">
                <a:solidFill>
                  <a:srgbClr val="FFFF00"/>
                </a:solidFill>
              </a:rPr>
              <a:t>Paulusne</a:t>
            </a:r>
            <a:r>
              <a:rPr lang="en-US" sz="2800" dirty="0" smtClean="0">
                <a:solidFill>
                  <a:srgbClr val="FFFF00"/>
                </a:solidFill>
              </a:rPr>
              <a:t> </a:t>
            </a:r>
            <a:r>
              <a:rPr lang="en-US" sz="2800" dirty="0" err="1" smtClean="0">
                <a:solidFill>
                  <a:srgbClr val="FFFF00"/>
                </a:solidFill>
              </a:rPr>
              <a:t>te</a:t>
            </a:r>
            <a:r>
              <a:rPr lang="en-US" sz="2800" dirty="0" smtClean="0">
                <a:solidFill>
                  <a:srgbClr val="FFFF00"/>
                </a:solidFill>
              </a:rPr>
              <a:t> et </a:t>
            </a:r>
            <a:r>
              <a:rPr lang="en-US" sz="2800" dirty="0" err="1" smtClean="0">
                <a:solidFill>
                  <a:srgbClr val="FFFF00"/>
                </a:solidFill>
              </a:rPr>
              <a:t>Fabius</a:t>
            </a:r>
            <a:r>
              <a:rPr lang="en-US" sz="2800" dirty="0" smtClean="0">
                <a:solidFill>
                  <a:srgbClr val="FFFF00"/>
                </a:solidFill>
              </a:rPr>
              <a:t> </a:t>
            </a:r>
            <a:r>
              <a:rPr lang="en-US" sz="2800" dirty="0" err="1" smtClean="0">
                <a:solidFill>
                  <a:srgbClr val="FFFF00"/>
                </a:solidFill>
              </a:rPr>
              <a:t>Maximus</a:t>
            </a:r>
            <a:r>
              <a:rPr lang="en-US" sz="2800" dirty="0" smtClean="0">
                <a:solidFill>
                  <a:srgbClr val="FFFF00"/>
                </a:solidFill>
              </a:rPr>
              <a:t> et </a:t>
            </a:r>
            <a:r>
              <a:rPr lang="en-US" sz="2800" dirty="0" err="1" smtClean="0">
                <a:solidFill>
                  <a:srgbClr val="FFFF00"/>
                </a:solidFill>
              </a:rPr>
              <a:t>Cossi</a:t>
            </a:r>
            <a:r>
              <a:rPr lang="en-US" sz="2800" dirty="0" smtClean="0">
                <a:solidFill>
                  <a:srgbClr val="FFFF00"/>
                </a:solidFill>
              </a:rPr>
              <a:t> et </a:t>
            </a:r>
            <a:r>
              <a:rPr lang="en-US" sz="2800" dirty="0" err="1" smtClean="0">
                <a:solidFill>
                  <a:srgbClr val="FFFF00"/>
                </a:solidFill>
              </a:rPr>
              <a:t>Servilii</a:t>
            </a:r>
            <a:r>
              <a:rPr lang="en-US" sz="2800" dirty="0" smtClean="0">
                <a:solidFill>
                  <a:srgbClr val="FFFF00"/>
                </a:solidFill>
              </a:rPr>
              <a:t> </a:t>
            </a:r>
            <a:r>
              <a:rPr lang="en-US" sz="2800" dirty="0" err="1" smtClean="0">
                <a:solidFill>
                  <a:srgbClr val="FFFF00"/>
                </a:solidFill>
              </a:rPr>
              <a:t>ferent</a:t>
            </a:r>
            <a:r>
              <a:rPr lang="en-US" sz="2800" dirty="0" smtClean="0">
                <a:solidFill>
                  <a:srgbClr val="FFFF00"/>
                </a:solidFill>
              </a:rPr>
              <a:t> </a:t>
            </a:r>
            <a:r>
              <a:rPr lang="en-US" sz="2800" dirty="0" err="1" smtClean="0">
                <a:solidFill>
                  <a:srgbClr val="FFFF00"/>
                </a:solidFill>
              </a:rPr>
              <a:t>tantumque</a:t>
            </a:r>
            <a:r>
              <a:rPr lang="en-US" sz="2800" dirty="0" smtClean="0">
                <a:solidFill>
                  <a:srgbClr val="FFFF00"/>
                </a:solidFill>
              </a:rPr>
              <a:t> </a:t>
            </a:r>
            <a:r>
              <a:rPr lang="en-US" sz="2800" dirty="0" err="1" smtClean="0">
                <a:solidFill>
                  <a:srgbClr val="FFFF00"/>
                </a:solidFill>
              </a:rPr>
              <a:t>agmen</a:t>
            </a:r>
            <a:r>
              <a:rPr lang="en-US" sz="2800" dirty="0" smtClean="0">
                <a:solidFill>
                  <a:srgbClr val="FFFF00"/>
                </a:solidFill>
              </a:rPr>
              <a:t> </a:t>
            </a:r>
            <a:r>
              <a:rPr lang="en-US" sz="2800" dirty="0" err="1" smtClean="0">
                <a:solidFill>
                  <a:srgbClr val="FFFF00"/>
                </a:solidFill>
              </a:rPr>
              <a:t>nobilium</a:t>
            </a:r>
            <a:r>
              <a:rPr lang="en-US" sz="2800" dirty="0" smtClean="0">
                <a:solidFill>
                  <a:srgbClr val="FFFF00"/>
                </a:solidFill>
              </a:rPr>
              <a:t> non </a:t>
            </a:r>
            <a:r>
              <a:rPr lang="en-US" sz="2800" dirty="0" err="1" smtClean="0">
                <a:solidFill>
                  <a:srgbClr val="FFFF00"/>
                </a:solidFill>
              </a:rPr>
              <a:t>inania</a:t>
            </a:r>
            <a:r>
              <a:rPr lang="en-US" sz="2800" dirty="0" smtClean="0">
                <a:solidFill>
                  <a:srgbClr val="FFFF00"/>
                </a:solidFill>
              </a:rPr>
              <a:t> </a:t>
            </a:r>
            <a:r>
              <a:rPr lang="en-US" sz="2800" dirty="0" err="1" smtClean="0">
                <a:solidFill>
                  <a:srgbClr val="FFFF00"/>
                </a:solidFill>
              </a:rPr>
              <a:t>nomina</a:t>
            </a:r>
            <a:r>
              <a:rPr lang="en-US" sz="2800" dirty="0" smtClean="0">
                <a:solidFill>
                  <a:srgbClr val="FFFF00"/>
                </a:solidFill>
              </a:rPr>
              <a:t> </a:t>
            </a:r>
            <a:r>
              <a:rPr lang="en-US" sz="2800" dirty="0" err="1" smtClean="0">
                <a:solidFill>
                  <a:srgbClr val="FFFF00"/>
                </a:solidFill>
              </a:rPr>
              <a:t>praeferentium</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eorum</a:t>
            </a:r>
            <a:r>
              <a:rPr lang="en-US" sz="2800" dirty="0" smtClean="0">
                <a:solidFill>
                  <a:srgbClr val="FFFF00"/>
                </a:solidFill>
              </a:rPr>
              <a:t> qui </a:t>
            </a:r>
            <a:r>
              <a:rPr lang="en-US" sz="2800" dirty="0" err="1" smtClean="0">
                <a:solidFill>
                  <a:srgbClr val="FFFF00"/>
                </a:solidFill>
              </a:rPr>
              <a:t>imaginibus</a:t>
            </a:r>
            <a:r>
              <a:rPr lang="en-US" sz="2800" dirty="0" smtClean="0">
                <a:solidFill>
                  <a:srgbClr val="FFFF00"/>
                </a:solidFill>
              </a:rPr>
              <a:t> </a:t>
            </a:r>
            <a:r>
              <a:rPr lang="en-US" sz="2800" dirty="0" err="1" smtClean="0">
                <a:solidFill>
                  <a:srgbClr val="FFFF00"/>
                </a:solidFill>
              </a:rPr>
              <a:t>suis</a:t>
            </a:r>
            <a:r>
              <a:rPr lang="en-US" sz="2800" dirty="0" smtClean="0">
                <a:solidFill>
                  <a:srgbClr val="FFFF00"/>
                </a:solidFill>
              </a:rPr>
              <a:t> </a:t>
            </a:r>
            <a:r>
              <a:rPr lang="en-US" sz="2800" dirty="0" err="1" smtClean="0">
                <a:solidFill>
                  <a:srgbClr val="FFFF00"/>
                </a:solidFill>
              </a:rPr>
              <a:t>decori</a:t>
            </a:r>
            <a:r>
              <a:rPr lang="en-US" sz="2800" dirty="0" smtClean="0">
                <a:solidFill>
                  <a:srgbClr val="FFFF00"/>
                </a:solidFill>
              </a:rPr>
              <a:t> </a:t>
            </a:r>
            <a:r>
              <a:rPr lang="en-US" sz="2800" dirty="0" err="1" smtClean="0">
                <a:solidFill>
                  <a:srgbClr val="FFFF00"/>
                </a:solidFill>
              </a:rPr>
              <a:t>sint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Ik treed terug, als ik als enige jouw verwachtingen belemmer. Zullen Paulus en </a:t>
            </a:r>
            <a:r>
              <a:rPr lang="nl-NL" sz="2400" dirty="0" err="1" smtClean="0">
                <a:solidFill>
                  <a:schemeClr val="accent6">
                    <a:lumMod val="60000"/>
                    <a:lumOff val="40000"/>
                  </a:schemeClr>
                </a:solidFill>
              </a:rPr>
              <a:t>Fabius</a:t>
            </a:r>
            <a:r>
              <a:rPr lang="nl-NL" sz="2400" dirty="0" smtClean="0">
                <a:solidFill>
                  <a:schemeClr val="accent6">
                    <a:lumMod val="60000"/>
                    <a:lumOff val="40000"/>
                  </a:schemeClr>
                </a:solidFill>
              </a:rPr>
              <a:t> </a:t>
            </a:r>
            <a:r>
              <a:rPr lang="nl-NL" sz="2400" dirty="0" err="1" smtClean="0">
                <a:solidFill>
                  <a:schemeClr val="accent6">
                    <a:lumMod val="60000"/>
                    <a:lumOff val="40000"/>
                  </a:schemeClr>
                </a:solidFill>
              </a:rPr>
              <a:t>Maximus</a:t>
            </a:r>
            <a:r>
              <a:rPr lang="nl-NL" sz="2400" dirty="0" smtClean="0">
                <a:solidFill>
                  <a:schemeClr val="accent6">
                    <a:lumMod val="60000"/>
                    <a:lumOff val="40000"/>
                  </a:schemeClr>
                </a:solidFill>
              </a:rPr>
              <a:t> en de </a:t>
            </a:r>
            <a:r>
              <a:rPr lang="nl-NL" sz="2400" dirty="0" err="1" smtClean="0">
                <a:solidFill>
                  <a:schemeClr val="accent6">
                    <a:lumMod val="60000"/>
                    <a:lumOff val="40000"/>
                  </a:schemeClr>
                </a:solidFill>
              </a:rPr>
              <a:t>Cossi</a:t>
            </a:r>
            <a:r>
              <a:rPr lang="nl-NL" sz="2400" dirty="0" smtClean="0">
                <a:solidFill>
                  <a:schemeClr val="accent6">
                    <a:lumMod val="60000"/>
                    <a:lumOff val="40000"/>
                  </a:schemeClr>
                </a:solidFill>
              </a:rPr>
              <a:t> en de </a:t>
            </a:r>
            <a:r>
              <a:rPr lang="nl-NL" sz="2400" dirty="0" err="1" smtClean="0">
                <a:solidFill>
                  <a:schemeClr val="accent6">
                    <a:lumMod val="60000"/>
                    <a:lumOff val="40000"/>
                  </a:schemeClr>
                </a:solidFill>
              </a:rPr>
              <a:t>Servilii</a:t>
            </a:r>
            <a:r>
              <a:rPr lang="nl-NL" sz="2400" dirty="0" smtClean="0">
                <a:solidFill>
                  <a:schemeClr val="accent6">
                    <a:lumMod val="60000"/>
                    <a:lumOff val="40000"/>
                  </a:schemeClr>
                </a:solidFill>
              </a:rPr>
              <a:t> jou accepteren en de zo grote stoet edelen die niet prat gaan op lege namen maar zodanig (zijn) dat ze hun voorouderportretten tot eer strekken?”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149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t>Ne </a:t>
            </a:r>
            <a:r>
              <a:rPr lang="en-US" sz="2800" dirty="0" err="1" smtClean="0"/>
              <a:t>totam</a:t>
            </a:r>
            <a:r>
              <a:rPr lang="en-US" sz="2800" dirty="0" smtClean="0"/>
              <a:t> </a:t>
            </a:r>
            <a:r>
              <a:rPr lang="en-US" sz="2800" dirty="0" err="1" smtClean="0"/>
              <a:t>eius</a:t>
            </a:r>
            <a:r>
              <a:rPr lang="en-US" sz="2800" dirty="0" smtClean="0"/>
              <a:t> </a:t>
            </a:r>
            <a:r>
              <a:rPr lang="en-US" sz="2800" dirty="0" err="1" smtClean="0"/>
              <a:t>orationem</a:t>
            </a:r>
            <a:r>
              <a:rPr lang="en-US" sz="2800" dirty="0" smtClean="0"/>
              <a:t> </a:t>
            </a:r>
            <a:r>
              <a:rPr lang="en-US" sz="2800" dirty="0" err="1" smtClean="0"/>
              <a:t>repetendo</a:t>
            </a:r>
            <a:r>
              <a:rPr lang="en-US" sz="2800" dirty="0" smtClean="0"/>
              <a:t> </a:t>
            </a:r>
            <a:r>
              <a:rPr lang="en-US" sz="2800" dirty="0" err="1" smtClean="0"/>
              <a:t>magnam</a:t>
            </a:r>
            <a:r>
              <a:rPr lang="en-US" sz="2800" dirty="0" smtClean="0"/>
              <a:t> </a:t>
            </a:r>
            <a:r>
              <a:rPr lang="en-US" sz="2800" dirty="0" err="1" smtClean="0"/>
              <a:t>partem</a:t>
            </a:r>
            <a:r>
              <a:rPr lang="en-US" sz="2800" dirty="0" smtClean="0"/>
              <a:t> </a:t>
            </a:r>
            <a:r>
              <a:rPr lang="en-US" sz="2800" dirty="0" err="1" smtClean="0"/>
              <a:t>voluminis</a:t>
            </a:r>
            <a:r>
              <a:rPr lang="en-US" sz="2800" dirty="0" smtClean="0"/>
              <a:t> </a:t>
            </a:r>
            <a:r>
              <a:rPr lang="en-US" sz="2800" dirty="0" err="1" smtClean="0"/>
              <a:t>occupem</a:t>
            </a:r>
            <a:r>
              <a:rPr lang="en-US" sz="2800" dirty="0" smtClean="0"/>
              <a:t> (</a:t>
            </a:r>
            <a:r>
              <a:rPr lang="en-US" sz="2800" dirty="0" err="1" smtClean="0"/>
              <a:t>diutius</a:t>
            </a:r>
            <a:r>
              <a:rPr lang="en-US" sz="2800" dirty="0" smtClean="0"/>
              <a:t> </a:t>
            </a:r>
            <a:r>
              <a:rPr lang="en-US" sz="2800" dirty="0" err="1" smtClean="0"/>
              <a:t>enim</a:t>
            </a:r>
            <a:r>
              <a:rPr lang="en-US" sz="2800" dirty="0" smtClean="0"/>
              <a:t> quam </a:t>
            </a:r>
            <a:r>
              <a:rPr lang="en-US" sz="2800" dirty="0" err="1" smtClean="0"/>
              <a:t>duabus</a:t>
            </a:r>
            <a:r>
              <a:rPr lang="en-US" sz="2800" dirty="0" smtClean="0"/>
              <a:t> </a:t>
            </a:r>
            <a:r>
              <a:rPr lang="en-US" sz="2800" dirty="0" err="1" smtClean="0"/>
              <a:t>horis</a:t>
            </a:r>
            <a:r>
              <a:rPr lang="en-US" sz="2800" dirty="0" smtClean="0"/>
              <a:t> </a:t>
            </a:r>
            <a:r>
              <a:rPr lang="en-US" sz="2800" dirty="0" err="1" smtClean="0"/>
              <a:t>locutum</a:t>
            </a:r>
            <a:r>
              <a:rPr lang="en-US" sz="2800" dirty="0" smtClean="0"/>
              <a:t> </a:t>
            </a:r>
            <a:r>
              <a:rPr lang="en-US" sz="2800" dirty="0" err="1" smtClean="0"/>
              <a:t>esse</a:t>
            </a:r>
            <a:r>
              <a:rPr lang="en-US" sz="2800" dirty="0" smtClean="0"/>
              <a:t> </a:t>
            </a:r>
            <a:r>
              <a:rPr lang="en-US" sz="2800" dirty="0" err="1" smtClean="0"/>
              <a:t>constat</a:t>
            </a:r>
            <a:r>
              <a:rPr lang="en-US" sz="2800" dirty="0" smtClean="0"/>
              <a:t>, cum </a:t>
            </a:r>
            <a:r>
              <a:rPr lang="en-US" sz="2800" dirty="0" err="1" smtClean="0"/>
              <a:t>hanc</a:t>
            </a:r>
            <a:r>
              <a:rPr lang="en-US" sz="2800" dirty="0" smtClean="0"/>
              <a:t> </a:t>
            </a:r>
            <a:r>
              <a:rPr lang="en-US" sz="2800" dirty="0" err="1" smtClean="0"/>
              <a:t>poenam</a:t>
            </a:r>
            <a:r>
              <a:rPr lang="en-US" sz="2800" dirty="0" smtClean="0"/>
              <a:t>, qua sola </a:t>
            </a:r>
            <a:r>
              <a:rPr lang="en-US" sz="2800" dirty="0" err="1" smtClean="0"/>
              <a:t>erat</a:t>
            </a:r>
            <a:r>
              <a:rPr lang="en-US" sz="2800" dirty="0" smtClean="0"/>
              <a:t> </a:t>
            </a:r>
            <a:r>
              <a:rPr lang="en-US" sz="2800" dirty="0" err="1" smtClean="0"/>
              <a:t>contentus</a:t>
            </a:r>
            <a:r>
              <a:rPr lang="en-US" sz="2800" dirty="0" smtClean="0"/>
              <a:t> </a:t>
            </a:r>
            <a:r>
              <a:rPr lang="en-US" sz="2800" dirty="0" err="1" smtClean="0"/>
              <a:t>futurus</a:t>
            </a:r>
            <a:r>
              <a:rPr lang="en-US" sz="2800" dirty="0" smtClean="0"/>
              <a:t> </a:t>
            </a:r>
            <a:r>
              <a:rPr lang="en-US" sz="2800" dirty="0" err="1" smtClean="0"/>
              <a:t>extenderet</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Om te voorkomen dat ik, door zijn hele betoog te herhalen een groot gedeelte van het boek besla (het staat namelijk vast dat hij langer dan twee uren gesproken heeft, aangezien hij deze straf, waarmee hij als enige tevreden zou zijn, rekte),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smtClean="0"/>
              <a:t>… </a:t>
            </a:r>
            <a:r>
              <a:rPr lang="en-US" sz="2800" dirty="0" err="1" smtClean="0"/>
              <a:t>deinde</a:t>
            </a:r>
            <a:r>
              <a:rPr lang="en-US" sz="2800" dirty="0" smtClean="0"/>
              <a:t>, </a:t>
            </a:r>
            <a:r>
              <a:rPr lang="en-US" sz="2800" dirty="0" err="1" smtClean="0"/>
              <a:t>ubi</a:t>
            </a:r>
            <a:r>
              <a:rPr lang="en-US" sz="2800" dirty="0" smtClean="0"/>
              <a:t> non </a:t>
            </a:r>
            <a:r>
              <a:rPr lang="en-US" sz="2800" dirty="0" err="1" smtClean="0"/>
              <a:t>indignari</a:t>
            </a:r>
            <a:r>
              <a:rPr lang="en-US" sz="2800" dirty="0" smtClean="0"/>
              <a:t> </a:t>
            </a:r>
            <a:r>
              <a:rPr lang="en-US" sz="2800" dirty="0" err="1" smtClean="0"/>
              <a:t>illa</a:t>
            </a:r>
            <a:r>
              <a:rPr lang="en-US" sz="2800" dirty="0" smtClean="0"/>
              <a:t> </a:t>
            </a:r>
            <a:r>
              <a:rPr lang="en-US" sz="2800" dirty="0" err="1" smtClean="0"/>
              <a:t>sed</a:t>
            </a:r>
            <a:r>
              <a:rPr lang="en-US" sz="2800" dirty="0" smtClean="0"/>
              <a:t> </a:t>
            </a:r>
            <a:r>
              <a:rPr lang="en-US" sz="2800" dirty="0" err="1" smtClean="0"/>
              <a:t>pati</a:t>
            </a:r>
            <a:r>
              <a:rPr lang="en-US" sz="2800" dirty="0" smtClean="0"/>
              <a:t> </a:t>
            </a:r>
            <a:r>
              <a:rPr lang="en-US" sz="2800" dirty="0" err="1" smtClean="0"/>
              <a:t>proposuerunt</a:t>
            </a:r>
            <a:r>
              <a:rPr lang="en-US" sz="2800" dirty="0" smtClean="0"/>
              <a:t>, </a:t>
            </a:r>
            <a:r>
              <a:rPr lang="en-US" sz="2800" dirty="0" err="1" smtClean="0"/>
              <a:t>necessitas</a:t>
            </a:r>
            <a:r>
              <a:rPr lang="en-US" sz="2800" dirty="0" smtClean="0"/>
              <a:t> </a:t>
            </a:r>
            <a:r>
              <a:rPr lang="en-US" sz="2800" dirty="0" err="1" smtClean="0"/>
              <a:t>fortiter</a:t>
            </a:r>
            <a:r>
              <a:rPr lang="en-US" sz="2800" dirty="0" smtClean="0"/>
              <a:t> </a:t>
            </a:r>
            <a:r>
              <a:rPr lang="en-US" sz="2800" dirty="0" err="1" smtClean="0"/>
              <a:t>ferre</a:t>
            </a:r>
            <a:r>
              <a:rPr lang="en-US" sz="2800" dirty="0" smtClean="0"/>
              <a:t> </a:t>
            </a:r>
            <a:r>
              <a:rPr lang="en-US" sz="2800" dirty="0" err="1" smtClean="0"/>
              <a:t>docet</a:t>
            </a:r>
            <a:r>
              <a:rPr lang="en-US" sz="2800" dirty="0" smtClean="0"/>
              <a:t>, </a:t>
            </a:r>
            <a:r>
              <a:rPr lang="en-US" sz="2800" dirty="0" err="1" smtClean="0"/>
              <a:t>consuetudo</a:t>
            </a:r>
            <a:r>
              <a:rPr lang="en-US" sz="2800" dirty="0" smtClean="0"/>
              <a:t> facile. </a:t>
            </a:r>
            <a:r>
              <a:rPr lang="en-US" sz="2800" dirty="0" err="1" smtClean="0"/>
              <a:t>Invenies</a:t>
            </a:r>
            <a:r>
              <a:rPr lang="en-US" sz="2800" dirty="0" smtClean="0"/>
              <a:t> in </a:t>
            </a:r>
            <a:r>
              <a:rPr lang="en-US" sz="2800" dirty="0" err="1" smtClean="0"/>
              <a:t>quolibet</a:t>
            </a:r>
            <a:r>
              <a:rPr lang="en-US" sz="2800" dirty="0" smtClean="0"/>
              <a:t> </a:t>
            </a:r>
            <a:r>
              <a:rPr lang="en-US" sz="2800" dirty="0" err="1" smtClean="0"/>
              <a:t>genere</a:t>
            </a:r>
            <a:r>
              <a:rPr lang="en-US" sz="2800" dirty="0" smtClean="0"/>
              <a:t> vitae </a:t>
            </a:r>
            <a:r>
              <a:rPr lang="en-US" sz="2800" dirty="0" err="1" smtClean="0"/>
              <a:t>oblectamenta</a:t>
            </a:r>
            <a:r>
              <a:rPr lang="en-US" sz="2800" dirty="0" smtClean="0"/>
              <a:t> et </a:t>
            </a:r>
            <a:r>
              <a:rPr lang="en-US" sz="2800" dirty="0" err="1" smtClean="0"/>
              <a:t>remissiones</a:t>
            </a:r>
            <a:r>
              <a:rPr lang="en-US" sz="2800" dirty="0" smtClean="0"/>
              <a:t> et </a:t>
            </a:r>
            <a:r>
              <a:rPr lang="en-US" sz="2800" dirty="0" err="1" smtClean="0"/>
              <a:t>voluptates</a:t>
            </a:r>
            <a:r>
              <a:rPr lang="en-US" sz="2800" dirty="0" smtClean="0"/>
              <a:t>, </a:t>
            </a:r>
            <a:r>
              <a:rPr lang="en-US" sz="2800" dirty="0" err="1" smtClean="0"/>
              <a:t>si</a:t>
            </a:r>
            <a:r>
              <a:rPr lang="en-US" sz="2800" dirty="0" smtClean="0"/>
              <a:t> </a:t>
            </a:r>
            <a:r>
              <a:rPr lang="en-US" sz="2800" dirty="0" err="1" smtClean="0"/>
              <a:t>volueris</a:t>
            </a:r>
            <a:r>
              <a:rPr lang="en-US" sz="2800" dirty="0" smtClean="0"/>
              <a:t> mala </a:t>
            </a:r>
            <a:r>
              <a:rPr lang="en-US" sz="2800" dirty="0" err="1" smtClean="0"/>
              <a:t>putare</a:t>
            </a:r>
            <a:r>
              <a:rPr lang="en-US" sz="2800" dirty="0" smtClean="0"/>
              <a:t> </a:t>
            </a:r>
            <a:r>
              <a:rPr lang="en-US" sz="2800" dirty="0" err="1" smtClean="0"/>
              <a:t>levia</a:t>
            </a:r>
            <a:r>
              <a:rPr lang="en-US" sz="2800" dirty="0" smtClean="0"/>
              <a:t> </a:t>
            </a:r>
            <a:r>
              <a:rPr lang="en-US" sz="2800" dirty="0" err="1" smtClean="0"/>
              <a:t>potius</a:t>
            </a:r>
            <a:r>
              <a:rPr lang="en-US" sz="2800" dirty="0" smtClean="0"/>
              <a:t> quam </a:t>
            </a:r>
            <a:r>
              <a:rPr lang="en-US" sz="2800" dirty="0" err="1" smtClean="0"/>
              <a:t>invidiosa</a:t>
            </a:r>
            <a:r>
              <a:rPr lang="en-US" sz="2800" dirty="0" smtClean="0"/>
              <a:t> </a:t>
            </a:r>
            <a:r>
              <a:rPr lang="en-US" sz="2800" dirty="0" err="1" smtClean="0"/>
              <a:t>facere</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(maar) daarna, wanneer ze zich hebben voorgenomen daarover niet boos te zijn maar ze te dulden, leert de noodzaak hen die dapper te dragen, de gewenning (ze) gemakkelijk (te dragen). Op elk punt van/in je leven zul jij genoegens tegenkomen en ontspanningen en pleziertjes, als je (maar) bereid bent ellende te zien als iets lichts liever dan die (ellende) te beschouwen als iets wat je met haat vervult.</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53</a:t>
            </a:r>
            <a:r>
              <a:rPr lang="nl-NL" sz="4000" dirty="0" smtClean="0"/>
              <a:t>	</a:t>
            </a:r>
            <a:r>
              <a:rPr lang="nl-NL" sz="2800" dirty="0" smtClean="0"/>
              <a:t>Welk verwijt maakt Augustus </a:t>
            </a:r>
            <a:r>
              <a:rPr lang="nl-NL" sz="2800" dirty="0" err="1" smtClean="0"/>
              <a:t>Cinna</a:t>
            </a:r>
            <a:r>
              <a:rPr lang="nl-NL" sz="2800" dirty="0" smtClean="0"/>
              <a:t> aan het eind van 	zijn monoloog?</a:t>
            </a:r>
          </a:p>
          <a:p>
            <a:r>
              <a:rPr lang="nl-NL" dirty="0" smtClean="0"/>
              <a:t>	</a:t>
            </a:r>
            <a:r>
              <a:rPr lang="nl-NL" sz="2800" dirty="0" smtClean="0">
                <a:solidFill>
                  <a:srgbClr val="00B050"/>
                </a:solidFill>
              </a:rPr>
              <a:t>A. dat hij beter had moeten opletten toen Augustus 		even omkeek</a:t>
            </a:r>
          </a:p>
          <a:p>
            <a:r>
              <a:rPr lang="nl-NL" sz="2800" dirty="0">
                <a:solidFill>
                  <a:srgbClr val="00B050"/>
                </a:solidFill>
              </a:rPr>
              <a:t>	</a:t>
            </a:r>
            <a:r>
              <a:rPr lang="nl-NL" sz="2800" dirty="0" smtClean="0">
                <a:solidFill>
                  <a:srgbClr val="00B050"/>
                </a:solidFill>
              </a:rPr>
              <a:t>B. dat hij een te magere afstamming heeft om serieus 		als keizer gesteund te kunnen worden</a:t>
            </a:r>
          </a:p>
          <a:p>
            <a:r>
              <a:rPr lang="nl-NL" sz="2800" dirty="0">
                <a:solidFill>
                  <a:srgbClr val="00B050"/>
                </a:solidFill>
              </a:rPr>
              <a:t>	</a:t>
            </a:r>
            <a:r>
              <a:rPr lang="nl-NL" sz="2800" dirty="0" smtClean="0">
                <a:solidFill>
                  <a:srgbClr val="00B050"/>
                </a:solidFill>
              </a:rPr>
              <a:t>C. dat hij zijn hele leven verkeerde keuzes heeft 			gemaakt</a:t>
            </a:r>
          </a:p>
          <a:p>
            <a:r>
              <a:rPr lang="nl-NL" sz="2800" dirty="0">
                <a:solidFill>
                  <a:srgbClr val="00B050"/>
                </a:solidFill>
              </a:rPr>
              <a:t>	</a:t>
            </a:r>
            <a:r>
              <a:rPr lang="nl-NL" sz="2800" dirty="0" smtClean="0">
                <a:solidFill>
                  <a:srgbClr val="00B050"/>
                </a:solidFill>
              </a:rPr>
              <a:t>D. jee, wat ben jij een </a:t>
            </a:r>
            <a:r>
              <a:rPr lang="nl-NL" sz="2800" dirty="0" err="1" smtClean="0">
                <a:solidFill>
                  <a:srgbClr val="00B050"/>
                </a:solidFill>
              </a:rPr>
              <a:t>fuckbuddy</a:t>
            </a:r>
            <a:r>
              <a:rPr lang="nl-NL" sz="2800" dirty="0" smtClean="0">
                <a:solidFill>
                  <a:srgbClr val="00B050"/>
                </a:solidFill>
              </a:rPr>
              <a:t> zeg!</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 </a:t>
            </a:r>
            <a:r>
              <a:rPr lang="en-US" sz="2800" dirty="0" smtClean="0">
                <a:solidFill>
                  <a:srgbClr val="FFFF00"/>
                </a:solidFill>
              </a:rPr>
              <a:t>'</a:t>
            </a:r>
            <a:r>
              <a:rPr lang="en-US" sz="2800" dirty="0" err="1" smtClean="0">
                <a:solidFill>
                  <a:srgbClr val="FFFF00"/>
                </a:solidFill>
              </a:rPr>
              <a:t>Vitam</a:t>
            </a:r>
            <a:r>
              <a:rPr lang="en-US" sz="2800" dirty="0" smtClean="0">
                <a:solidFill>
                  <a:srgbClr val="FFFF00"/>
                </a:solidFill>
              </a:rPr>
              <a:t>'</a:t>
            </a:r>
            <a:r>
              <a:rPr lang="en-US" sz="2800" dirty="0" smtClean="0"/>
              <a:t> </a:t>
            </a:r>
            <a:r>
              <a:rPr lang="en-US" sz="2800" dirty="0" err="1" smtClean="0"/>
              <a:t>inquit</a:t>
            </a:r>
            <a:r>
              <a:rPr lang="en-US" sz="2800" dirty="0" smtClean="0"/>
              <a:t> </a:t>
            </a:r>
            <a:r>
              <a:rPr lang="en-US" sz="2800" dirty="0" smtClean="0">
                <a:solidFill>
                  <a:srgbClr val="FFFF00"/>
                </a:solidFill>
              </a:rPr>
              <a:t>'</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Cinna</a:t>
            </a:r>
            <a:r>
              <a:rPr lang="en-US" sz="2800" dirty="0" smtClean="0">
                <a:solidFill>
                  <a:srgbClr val="FFFF00"/>
                </a:solidFill>
              </a:rPr>
              <a:t>, </a:t>
            </a:r>
            <a:r>
              <a:rPr lang="en-US" sz="2800" dirty="0" err="1" smtClean="0">
                <a:solidFill>
                  <a:srgbClr val="FFFF00"/>
                </a:solidFill>
              </a:rPr>
              <a:t>iterum</a:t>
            </a:r>
            <a:r>
              <a:rPr lang="en-US" sz="2800" dirty="0" smtClean="0">
                <a:solidFill>
                  <a:srgbClr val="FFFF00"/>
                </a:solidFill>
              </a:rPr>
              <a:t> do, </a:t>
            </a:r>
            <a:r>
              <a:rPr lang="en-US" sz="2800" dirty="0" err="1" smtClean="0">
                <a:solidFill>
                  <a:srgbClr val="FFFF00"/>
                </a:solidFill>
              </a:rPr>
              <a:t>prius</a:t>
            </a:r>
            <a:r>
              <a:rPr lang="en-US" sz="2800" dirty="0" smtClean="0">
                <a:solidFill>
                  <a:srgbClr val="FFFF00"/>
                </a:solidFill>
              </a:rPr>
              <a:t> </a:t>
            </a:r>
            <a:r>
              <a:rPr lang="en-US" sz="2800" dirty="0" err="1" smtClean="0">
                <a:solidFill>
                  <a:srgbClr val="FFFF00"/>
                </a:solidFill>
              </a:rPr>
              <a:t>hosti</a:t>
            </a:r>
            <a:r>
              <a:rPr lang="en-US" sz="2800" dirty="0" smtClean="0">
                <a:solidFill>
                  <a:srgbClr val="FFFF00"/>
                </a:solidFill>
              </a:rPr>
              <a:t>, </a:t>
            </a:r>
            <a:r>
              <a:rPr lang="en-US" sz="2800" dirty="0" err="1" smtClean="0">
                <a:solidFill>
                  <a:srgbClr val="FFFF00"/>
                </a:solidFill>
              </a:rPr>
              <a:t>nunc</a:t>
            </a:r>
            <a:r>
              <a:rPr lang="en-US" sz="2800" dirty="0" smtClean="0">
                <a:solidFill>
                  <a:srgbClr val="FFFF00"/>
                </a:solidFill>
              </a:rPr>
              <a:t> </a:t>
            </a:r>
            <a:r>
              <a:rPr lang="en-US" sz="2800" dirty="0" err="1" smtClean="0">
                <a:solidFill>
                  <a:srgbClr val="FFFF00"/>
                </a:solidFill>
              </a:rPr>
              <a:t>insidiatori</a:t>
            </a:r>
            <a:r>
              <a:rPr lang="en-US" sz="2800" dirty="0" smtClean="0">
                <a:solidFill>
                  <a:srgbClr val="FFFF00"/>
                </a:solidFill>
              </a:rPr>
              <a:t> ac </a:t>
            </a:r>
            <a:r>
              <a:rPr lang="en-US" sz="2800" dirty="0" err="1" smtClean="0">
                <a:solidFill>
                  <a:srgbClr val="FFFF00"/>
                </a:solidFill>
              </a:rPr>
              <a:t>parricidae</a:t>
            </a:r>
            <a:r>
              <a:rPr lang="en-US" sz="2800" dirty="0" smtClean="0">
                <a:solidFill>
                  <a:srgbClr val="FFFF00"/>
                </a:solidFill>
              </a:rPr>
              <a:t>. Ex </a:t>
            </a:r>
            <a:r>
              <a:rPr lang="en-US" sz="2800" dirty="0" err="1" smtClean="0">
                <a:solidFill>
                  <a:srgbClr val="FFFF00"/>
                </a:solidFill>
              </a:rPr>
              <a:t>hodierno</a:t>
            </a:r>
            <a:r>
              <a:rPr lang="en-US" sz="2800" dirty="0" smtClean="0">
                <a:solidFill>
                  <a:srgbClr val="FFFF00"/>
                </a:solidFill>
              </a:rPr>
              <a:t> die inter </a:t>
            </a:r>
            <a:r>
              <a:rPr lang="en-US" sz="2800" dirty="0" err="1" smtClean="0">
                <a:solidFill>
                  <a:srgbClr val="FFFF00"/>
                </a:solidFill>
              </a:rPr>
              <a:t>nos</a:t>
            </a:r>
            <a:r>
              <a:rPr lang="en-US" sz="2800" dirty="0" smtClean="0">
                <a:solidFill>
                  <a:srgbClr val="FFFF00"/>
                </a:solidFill>
              </a:rPr>
              <a:t> </a:t>
            </a:r>
            <a:r>
              <a:rPr lang="en-US" sz="2800" dirty="0" err="1" smtClean="0">
                <a:solidFill>
                  <a:srgbClr val="FFFF00"/>
                </a:solidFill>
              </a:rPr>
              <a:t>amicitia</a:t>
            </a:r>
            <a:r>
              <a:rPr lang="en-US" sz="2800" dirty="0" smtClean="0">
                <a:solidFill>
                  <a:srgbClr val="FFFF00"/>
                </a:solidFill>
              </a:rPr>
              <a:t> </a:t>
            </a:r>
            <a:r>
              <a:rPr lang="en-US" sz="2800" dirty="0" err="1" smtClean="0">
                <a:solidFill>
                  <a:srgbClr val="FFFF00"/>
                </a:solidFill>
              </a:rPr>
              <a:t>incipiat</a:t>
            </a:r>
            <a:r>
              <a:rPr lang="en-US" sz="2800" dirty="0" smtClean="0">
                <a:solidFill>
                  <a:srgbClr val="FFFF00"/>
                </a:solidFill>
              </a:rPr>
              <a:t>; </a:t>
            </a:r>
            <a:r>
              <a:rPr lang="en-US" sz="2800" dirty="0" err="1" smtClean="0">
                <a:solidFill>
                  <a:srgbClr val="FFFF00"/>
                </a:solidFill>
              </a:rPr>
              <a:t>contendamus</a:t>
            </a:r>
            <a:r>
              <a:rPr lang="en-US" sz="2800" dirty="0" smtClean="0">
                <a:solidFill>
                  <a:srgbClr val="FFFF00"/>
                </a:solidFill>
              </a:rPr>
              <a:t>, </a:t>
            </a:r>
            <a:r>
              <a:rPr lang="en-US" sz="2800" dirty="0" err="1" smtClean="0">
                <a:solidFill>
                  <a:srgbClr val="FFFF00"/>
                </a:solidFill>
              </a:rPr>
              <a:t>utrum</a:t>
            </a:r>
            <a:r>
              <a:rPr lang="en-US" sz="2800" dirty="0" smtClean="0">
                <a:solidFill>
                  <a:srgbClr val="FFFF00"/>
                </a:solidFill>
              </a:rPr>
              <a:t> ego </a:t>
            </a:r>
            <a:r>
              <a:rPr lang="en-US" sz="2800" dirty="0" err="1" smtClean="0">
                <a:solidFill>
                  <a:srgbClr val="FFFF00"/>
                </a:solidFill>
              </a:rPr>
              <a:t>meliore</a:t>
            </a:r>
            <a:r>
              <a:rPr lang="en-US" sz="2800" dirty="0" smtClean="0">
                <a:solidFill>
                  <a:srgbClr val="FFFF00"/>
                </a:solidFill>
              </a:rPr>
              <a:t> fide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vitam</a:t>
            </a:r>
            <a:r>
              <a:rPr lang="en-US" sz="2800" dirty="0" smtClean="0">
                <a:solidFill>
                  <a:srgbClr val="FFFF00"/>
                </a:solidFill>
              </a:rPr>
              <a:t> </a:t>
            </a:r>
            <a:r>
              <a:rPr lang="en-US" sz="2800" dirty="0" err="1" smtClean="0">
                <a:solidFill>
                  <a:srgbClr val="FFFF00"/>
                </a:solidFill>
              </a:rPr>
              <a:t>dederim</a:t>
            </a:r>
            <a:r>
              <a:rPr lang="en-US" sz="2800" dirty="0" smtClean="0">
                <a:solidFill>
                  <a:srgbClr val="FFFF00"/>
                </a:solidFill>
              </a:rPr>
              <a:t> an </a:t>
            </a:r>
            <a:r>
              <a:rPr lang="en-US" sz="2800" dirty="0" err="1" smtClean="0">
                <a:solidFill>
                  <a:srgbClr val="FFFF00"/>
                </a:solidFill>
              </a:rPr>
              <a:t>tu</a:t>
            </a:r>
            <a:r>
              <a:rPr lang="en-US" sz="2800" dirty="0" smtClean="0">
                <a:solidFill>
                  <a:srgbClr val="FFFF00"/>
                </a:solidFill>
              </a:rPr>
              <a:t> </a:t>
            </a:r>
            <a:r>
              <a:rPr lang="en-US" sz="2800" dirty="0" err="1" smtClean="0">
                <a:solidFill>
                  <a:srgbClr val="FFFF00"/>
                </a:solidFill>
              </a:rPr>
              <a:t>debeas</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sprak hij: “Opnieuw geef ik jou, </a:t>
            </a:r>
            <a:r>
              <a:rPr lang="nl-NL" sz="2400" dirty="0" err="1" smtClean="0">
                <a:solidFill>
                  <a:schemeClr val="accent6">
                    <a:lumMod val="60000"/>
                    <a:lumOff val="40000"/>
                  </a:schemeClr>
                </a:solidFill>
              </a:rPr>
              <a:t>Cinna</a:t>
            </a:r>
            <a:r>
              <a:rPr lang="nl-NL" sz="2400" dirty="0" smtClean="0">
                <a:solidFill>
                  <a:schemeClr val="accent6">
                    <a:lumMod val="60000"/>
                    <a:lumOff val="40000"/>
                  </a:schemeClr>
                </a:solidFill>
              </a:rPr>
              <a:t>, je leven, vroeger als vijand, nu als een belager en een moordenaar. Laat vanaf de dag van vandaag tussen ons vriendschap beginnen; laten we wedijveren of ik met een beter vertrouwen aan jou je leven gegeven heb of dat jij het aan mij dankt.”</a:t>
            </a:r>
            <a:endParaRPr lang="nl-NL" sz="24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093428"/>
          </a:xfrm>
          <a:prstGeom prst="rect">
            <a:avLst/>
          </a:prstGeom>
          <a:noFill/>
        </p:spPr>
        <p:txBody>
          <a:bodyPr wrap="square" rtlCol="0">
            <a:spAutoFit/>
          </a:bodyPr>
          <a:lstStyle/>
          <a:p>
            <a:r>
              <a:rPr lang="en-US" sz="2800" dirty="0" smtClean="0"/>
              <a:t>Post hoc </a:t>
            </a:r>
            <a:r>
              <a:rPr lang="en-US" sz="2800" dirty="0" err="1" smtClean="0"/>
              <a:t>detulit</a:t>
            </a:r>
            <a:r>
              <a:rPr lang="en-US" sz="2800" dirty="0" smtClean="0"/>
              <a:t> </a:t>
            </a:r>
            <a:r>
              <a:rPr lang="en-US" sz="2800" dirty="0" err="1" smtClean="0"/>
              <a:t>ultro</a:t>
            </a:r>
            <a:r>
              <a:rPr lang="en-US" sz="2800" dirty="0" smtClean="0"/>
              <a:t> </a:t>
            </a:r>
            <a:r>
              <a:rPr lang="en-US" sz="2800" dirty="0" err="1" smtClean="0"/>
              <a:t>consulatum</a:t>
            </a:r>
            <a:r>
              <a:rPr lang="en-US" sz="2800" dirty="0" smtClean="0"/>
              <a:t> </a:t>
            </a:r>
            <a:r>
              <a:rPr lang="en-US" sz="2800" dirty="0" err="1" smtClean="0"/>
              <a:t>questus</a:t>
            </a:r>
            <a:r>
              <a:rPr lang="en-US" sz="2800" dirty="0" smtClean="0"/>
              <a:t> quod non </a:t>
            </a:r>
            <a:r>
              <a:rPr lang="en-US" sz="2800" dirty="0" err="1" smtClean="0"/>
              <a:t>auderet</a:t>
            </a:r>
            <a:r>
              <a:rPr lang="en-US" sz="2800" dirty="0" smtClean="0"/>
              <a:t> </a:t>
            </a:r>
            <a:r>
              <a:rPr lang="en-US" sz="2800" dirty="0" err="1" smtClean="0"/>
              <a:t>petere</a:t>
            </a:r>
            <a:r>
              <a:rPr lang="en-US" sz="2800" dirty="0" smtClean="0"/>
              <a:t>. </a:t>
            </a:r>
            <a:r>
              <a:rPr lang="en-US" sz="2800" dirty="0" err="1" smtClean="0"/>
              <a:t>Amicissimum</a:t>
            </a:r>
            <a:r>
              <a:rPr lang="en-US" sz="2800" dirty="0" smtClean="0"/>
              <a:t> </a:t>
            </a:r>
            <a:r>
              <a:rPr lang="en-US" sz="2800" dirty="0" err="1" smtClean="0"/>
              <a:t>fidelissimumque</a:t>
            </a:r>
            <a:r>
              <a:rPr lang="en-US" sz="2800" dirty="0" smtClean="0"/>
              <a:t> </a:t>
            </a:r>
            <a:r>
              <a:rPr lang="en-US" sz="2800" dirty="0" err="1" smtClean="0"/>
              <a:t>habuit</a:t>
            </a:r>
            <a:r>
              <a:rPr lang="en-US" sz="2800" dirty="0" smtClean="0"/>
              <a:t>, </a:t>
            </a:r>
            <a:r>
              <a:rPr lang="en-US" sz="2800" dirty="0" err="1" smtClean="0"/>
              <a:t>heres</a:t>
            </a:r>
            <a:r>
              <a:rPr lang="en-US" sz="2800" dirty="0" smtClean="0"/>
              <a:t> </a:t>
            </a:r>
            <a:r>
              <a:rPr lang="en-US" sz="2800" dirty="0" err="1" smtClean="0"/>
              <a:t>solus</a:t>
            </a:r>
            <a:r>
              <a:rPr lang="en-US" sz="2800" dirty="0" smtClean="0"/>
              <a:t> </a:t>
            </a:r>
            <a:r>
              <a:rPr lang="en-US" sz="2800" dirty="0" err="1" smtClean="0"/>
              <a:t>illi</a:t>
            </a:r>
            <a:r>
              <a:rPr lang="en-US" sz="2800" dirty="0" smtClean="0"/>
              <a:t> </a:t>
            </a:r>
            <a:r>
              <a:rPr lang="en-US" sz="2800" dirty="0" err="1" smtClean="0"/>
              <a:t>fuit</a:t>
            </a:r>
            <a:r>
              <a:rPr lang="en-US" sz="2800" dirty="0" smtClean="0"/>
              <a:t>. </a:t>
            </a:r>
            <a:r>
              <a:rPr lang="en-US" sz="2800" dirty="0" err="1" smtClean="0"/>
              <a:t>Nullis</a:t>
            </a:r>
            <a:r>
              <a:rPr lang="en-US" sz="2800" dirty="0" smtClean="0"/>
              <a:t> </a:t>
            </a:r>
            <a:r>
              <a:rPr lang="en-US" sz="2800" dirty="0" err="1" smtClean="0"/>
              <a:t>amplius</a:t>
            </a:r>
            <a:r>
              <a:rPr lang="en-US" sz="2800" dirty="0" smtClean="0"/>
              <a:t> </a:t>
            </a:r>
            <a:r>
              <a:rPr lang="en-US" sz="2800" dirty="0" err="1" smtClean="0"/>
              <a:t>insidiis</a:t>
            </a:r>
            <a:r>
              <a:rPr lang="en-US" sz="2800" dirty="0" smtClean="0"/>
              <a:t> </a:t>
            </a:r>
            <a:r>
              <a:rPr lang="en-US" sz="2800" dirty="0" err="1" smtClean="0"/>
              <a:t>ab</a:t>
            </a:r>
            <a:r>
              <a:rPr lang="en-US" sz="2800" dirty="0" smtClean="0"/>
              <a:t> </a:t>
            </a:r>
            <a:r>
              <a:rPr lang="en-US" sz="2800" dirty="0" err="1" smtClean="0"/>
              <a:t>ullo</a:t>
            </a:r>
            <a:r>
              <a:rPr lang="en-US" sz="2800" dirty="0" smtClean="0"/>
              <a:t> </a:t>
            </a:r>
            <a:r>
              <a:rPr lang="en-US" sz="2800" dirty="0" err="1" smtClean="0"/>
              <a:t>petitus</a:t>
            </a:r>
            <a:r>
              <a:rPr lang="en-US" sz="2800" dirty="0" smtClean="0"/>
              <a:t> est.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Hierna bood hij hem uit eigen beweging een consulaat aan, terwijl hij klaagde (om)dat hij dat niet durfde te vragen. Hij had aan hem een zeer bevriende en trouwe persoon, hij was voor hem de enige erfgenaam. Verder is hij door geen aanslag  door wie dan ook aangevallen.</a:t>
            </a:r>
            <a:endParaRPr lang="nl-NL" sz="2400" dirty="0">
              <a:solidFill>
                <a:schemeClr val="accent6">
                  <a:lumMod val="60000"/>
                  <a:lumOff val="40000"/>
                </a:schemeClr>
              </a:solidFill>
            </a:endParaRPr>
          </a:p>
        </p:txBody>
      </p:sp>
      <p:pic>
        <p:nvPicPr>
          <p:cNvPr id="73730" name="Picture 2" descr="http://riodejaneiro.nlconsulaat.org/binaries/rightcolumnimage/content/gallery/postenweb/b/brazilie/consulaat-generaal-in-rio-de-janeiro/consulaat-wapenschild.png"/>
          <p:cNvPicPr>
            <a:picLocks noChangeAspect="1" noChangeArrowheads="1"/>
          </p:cNvPicPr>
          <p:nvPr/>
        </p:nvPicPr>
        <p:blipFill>
          <a:blip r:embed="rId2" cstate="print"/>
          <a:srcRect/>
          <a:stretch>
            <a:fillRect/>
          </a:stretch>
        </p:blipFill>
        <p:spPr bwMode="auto">
          <a:xfrm>
            <a:off x="5580112" y="4221088"/>
            <a:ext cx="1743075" cy="1981201"/>
          </a:xfrm>
          <a:prstGeom prst="rect">
            <a:avLst/>
          </a:prstGeom>
          <a:noFill/>
        </p:spPr>
      </p:pic>
      <p:pic>
        <p:nvPicPr>
          <p:cNvPr id="75778" name="Picture 2" descr="http://members.home.nl/keesdebrouwer/images/romeinen/senaat02.jpg"/>
          <p:cNvPicPr>
            <a:picLocks noChangeAspect="1" noChangeArrowheads="1"/>
          </p:cNvPicPr>
          <p:nvPr/>
        </p:nvPicPr>
        <p:blipFill>
          <a:blip r:embed="rId3" cstate="print"/>
          <a:srcRect/>
          <a:stretch>
            <a:fillRect/>
          </a:stretch>
        </p:blipFill>
        <p:spPr bwMode="auto">
          <a:xfrm>
            <a:off x="539552" y="4509120"/>
            <a:ext cx="2143125" cy="1724025"/>
          </a:xfrm>
          <a:prstGeom prst="rect">
            <a:avLst/>
          </a:prstGeom>
          <a:noFill/>
        </p:spPr>
      </p:pic>
      <p:sp>
        <p:nvSpPr>
          <p:cNvPr id="7" name="Tekstvak 6"/>
          <p:cNvSpPr txBox="1"/>
          <p:nvPr/>
        </p:nvSpPr>
        <p:spPr>
          <a:xfrm>
            <a:off x="3275856" y="5085184"/>
            <a:ext cx="1512168" cy="523220"/>
          </a:xfrm>
          <a:prstGeom prst="rect">
            <a:avLst/>
          </a:prstGeom>
          <a:noFill/>
        </p:spPr>
        <p:txBody>
          <a:bodyPr wrap="square" rtlCol="0">
            <a:spAutoFit/>
          </a:bodyPr>
          <a:lstStyle/>
          <a:p>
            <a:r>
              <a:rPr lang="nl-NL" sz="2800" dirty="0" smtClean="0"/>
              <a:t>Consul?</a:t>
            </a:r>
            <a:endParaRPr lang="nl-NL"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54</a:t>
            </a:r>
            <a:r>
              <a:rPr lang="nl-NL" sz="4000" dirty="0" smtClean="0"/>
              <a:t>	</a:t>
            </a:r>
            <a:r>
              <a:rPr lang="nl-NL" sz="2800" dirty="0" smtClean="0"/>
              <a:t>Het gesprek heeft een wonderlijk eind, want</a:t>
            </a:r>
          </a:p>
          <a:p>
            <a:r>
              <a:rPr lang="nl-NL" dirty="0" smtClean="0"/>
              <a:t>	</a:t>
            </a:r>
            <a:r>
              <a:rPr lang="nl-NL" sz="2800" dirty="0" smtClean="0">
                <a:solidFill>
                  <a:srgbClr val="00B050"/>
                </a:solidFill>
              </a:rPr>
              <a:t>A. Augustus zegt ineens; “Boe, let je eigenlijk nog wel 		op?”</a:t>
            </a:r>
          </a:p>
          <a:p>
            <a:r>
              <a:rPr lang="nl-NL" sz="2800" dirty="0">
                <a:solidFill>
                  <a:srgbClr val="00B050"/>
                </a:solidFill>
              </a:rPr>
              <a:t>	</a:t>
            </a:r>
            <a:r>
              <a:rPr lang="nl-NL" sz="2800" dirty="0" smtClean="0">
                <a:solidFill>
                  <a:srgbClr val="00B050"/>
                </a:solidFill>
              </a:rPr>
              <a:t>B. </a:t>
            </a:r>
            <a:r>
              <a:rPr lang="nl-NL" sz="2800" dirty="0" err="1" smtClean="0">
                <a:solidFill>
                  <a:srgbClr val="00B050"/>
                </a:solidFill>
              </a:rPr>
              <a:t>Livia</a:t>
            </a:r>
            <a:r>
              <a:rPr lang="nl-NL" sz="2800" dirty="0" smtClean="0">
                <a:solidFill>
                  <a:srgbClr val="00B050"/>
                </a:solidFill>
              </a:rPr>
              <a:t> komt vragen waar haar </a:t>
            </a:r>
            <a:r>
              <a:rPr lang="nl-NL" sz="2800" dirty="0" err="1" smtClean="0">
                <a:solidFill>
                  <a:srgbClr val="00B050"/>
                </a:solidFill>
              </a:rPr>
              <a:t>dekhengstje</a:t>
            </a:r>
            <a:r>
              <a:rPr lang="nl-NL" sz="2800" dirty="0" smtClean="0">
                <a:solidFill>
                  <a:srgbClr val="00B050"/>
                </a:solidFill>
              </a:rPr>
              <a:t> blijft en 		</a:t>
            </a:r>
            <a:r>
              <a:rPr lang="nl-NL" sz="2800" dirty="0" err="1" smtClean="0">
                <a:solidFill>
                  <a:srgbClr val="00B050"/>
                </a:solidFill>
              </a:rPr>
              <a:t>Cinna</a:t>
            </a:r>
            <a:r>
              <a:rPr lang="nl-NL" sz="2800" dirty="0" smtClean="0">
                <a:solidFill>
                  <a:srgbClr val="00B050"/>
                </a:solidFill>
              </a:rPr>
              <a:t> denkt dat ze hem bedoelt. Dom, dom</a:t>
            </a:r>
          </a:p>
          <a:p>
            <a:r>
              <a:rPr lang="nl-NL" sz="2800" dirty="0">
                <a:solidFill>
                  <a:srgbClr val="00B050"/>
                </a:solidFill>
              </a:rPr>
              <a:t>	</a:t>
            </a:r>
            <a:r>
              <a:rPr lang="nl-NL" sz="2800" dirty="0" smtClean="0">
                <a:solidFill>
                  <a:srgbClr val="00B050"/>
                </a:solidFill>
              </a:rPr>
              <a:t>C. Augustus geeft </a:t>
            </a:r>
            <a:r>
              <a:rPr lang="nl-NL" sz="2800" dirty="0" err="1" smtClean="0">
                <a:solidFill>
                  <a:srgbClr val="00B050"/>
                </a:solidFill>
              </a:rPr>
              <a:t>Cinna</a:t>
            </a:r>
            <a:r>
              <a:rPr lang="nl-NL" sz="2800" dirty="0" smtClean="0">
                <a:solidFill>
                  <a:srgbClr val="00B050"/>
                </a:solidFill>
              </a:rPr>
              <a:t> totaal onverwacht een paar 		cadeautjes en laat 	hem gewoon gaan</a:t>
            </a:r>
          </a:p>
          <a:p>
            <a:r>
              <a:rPr lang="nl-NL" sz="2800" dirty="0">
                <a:solidFill>
                  <a:srgbClr val="00B050"/>
                </a:solidFill>
              </a:rPr>
              <a:t>	</a:t>
            </a:r>
            <a:r>
              <a:rPr lang="nl-NL" sz="2800" dirty="0" smtClean="0">
                <a:solidFill>
                  <a:srgbClr val="00B050"/>
                </a:solidFill>
              </a:rPr>
              <a:t>D. </a:t>
            </a:r>
            <a:r>
              <a:rPr lang="nl-NL" sz="2800" dirty="0" err="1" smtClean="0">
                <a:solidFill>
                  <a:srgbClr val="00B050"/>
                </a:solidFill>
              </a:rPr>
              <a:t>Cinna</a:t>
            </a:r>
            <a:r>
              <a:rPr lang="nl-NL" sz="2800" dirty="0" smtClean="0">
                <a:solidFill>
                  <a:srgbClr val="00B050"/>
                </a:solidFill>
              </a:rPr>
              <a:t> zegt: “oké, ik zal je niet lek steken, maar mag 		ik dan een kusje?”</a:t>
            </a:r>
          </a:p>
        </p:txBody>
      </p:sp>
      <p:pic>
        <p:nvPicPr>
          <p:cNvPr id="72706" name="Picture 2" descr="http://data.boomerang.nl/o/o-deparis/image/boe/s600/boe.jpg"/>
          <p:cNvPicPr>
            <a:picLocks noChangeAspect="1" noChangeArrowheads="1"/>
          </p:cNvPicPr>
          <p:nvPr/>
        </p:nvPicPr>
        <p:blipFill>
          <a:blip r:embed="rId2" cstate="print"/>
          <a:srcRect/>
          <a:stretch>
            <a:fillRect/>
          </a:stretch>
        </p:blipFill>
        <p:spPr bwMode="auto">
          <a:xfrm>
            <a:off x="6012160" y="4221088"/>
            <a:ext cx="2690664" cy="1923825"/>
          </a:xfrm>
          <a:prstGeom prst="rect">
            <a:avLst/>
          </a:prstGeom>
          <a:noFill/>
        </p:spPr>
      </p:pic>
      <p:pic>
        <p:nvPicPr>
          <p:cNvPr id="72708" name="Picture 4" descr="http://www.alpaca-ranch.nl/images/Marco_Polo.jpg"/>
          <p:cNvPicPr>
            <a:picLocks noChangeAspect="1" noChangeArrowheads="1"/>
          </p:cNvPicPr>
          <p:nvPr/>
        </p:nvPicPr>
        <p:blipFill>
          <a:blip r:embed="rId3" cstate="print"/>
          <a:srcRect/>
          <a:stretch>
            <a:fillRect/>
          </a:stretch>
        </p:blipFill>
        <p:spPr bwMode="auto">
          <a:xfrm>
            <a:off x="107504" y="5229200"/>
            <a:ext cx="1656184" cy="1546631"/>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154</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err="1" smtClean="0">
                <a:solidFill>
                  <a:schemeClr val="accent2">
                    <a:lumMod val="60000"/>
                    <a:lumOff val="40000"/>
                  </a:schemeClr>
                </a:solidFill>
              </a:rPr>
              <a:t>Epistulae</a:t>
            </a:r>
            <a:r>
              <a:rPr lang="nl-NL" sz="4800" dirty="0" smtClean="0">
                <a:solidFill>
                  <a:schemeClr val="accent2">
                    <a:lumMod val="60000"/>
                    <a:lumOff val="40000"/>
                  </a:schemeClr>
                </a:solidFill>
              </a:rPr>
              <a:t> ad </a:t>
            </a:r>
            <a:r>
              <a:rPr lang="nl-NL" sz="4800" dirty="0" err="1" smtClean="0">
                <a:solidFill>
                  <a:schemeClr val="accent2">
                    <a:lumMod val="60000"/>
                    <a:lumOff val="40000"/>
                  </a:schemeClr>
                </a:solidFill>
              </a:rPr>
              <a:t>Lucilium</a:t>
            </a:r>
            <a:r>
              <a:rPr lang="nl-NL" sz="4800" dirty="0" smtClean="0">
                <a:solidFill>
                  <a:schemeClr val="accent2">
                    <a:lumMod val="60000"/>
                    <a:lumOff val="40000"/>
                  </a:schemeClr>
                </a:solidFill>
              </a:rPr>
              <a:t> - 44</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smtClean="0"/>
              <a:t>Seneca </a:t>
            </a:r>
            <a:r>
              <a:rPr lang="en-US" sz="2800" dirty="0" err="1" smtClean="0"/>
              <a:t>Lucilio</a:t>
            </a:r>
            <a:r>
              <a:rPr lang="en-US" sz="2800" dirty="0" smtClean="0"/>
              <a:t> </a:t>
            </a:r>
            <a:r>
              <a:rPr lang="en-US" sz="2800" dirty="0" err="1" smtClean="0"/>
              <a:t>suo</a:t>
            </a:r>
            <a:r>
              <a:rPr lang="en-US" sz="2800" dirty="0" smtClean="0"/>
              <a:t> </a:t>
            </a:r>
            <a:r>
              <a:rPr lang="en-US" sz="2800" dirty="0" err="1" smtClean="0"/>
              <a:t>salutem</a:t>
            </a:r>
            <a:endParaRPr lang="nl-NL" sz="2800" dirty="0" smtClean="0"/>
          </a:p>
          <a:p>
            <a:r>
              <a:rPr lang="en-US" sz="2800" dirty="0" err="1" smtClean="0"/>
              <a:t>Iterum</a:t>
            </a:r>
            <a:r>
              <a:rPr lang="en-US" sz="2800" dirty="0" smtClean="0"/>
              <a:t> </a:t>
            </a:r>
            <a:r>
              <a:rPr lang="en-US" sz="2800" dirty="0" err="1" smtClean="0"/>
              <a:t>tu</a:t>
            </a:r>
            <a:r>
              <a:rPr lang="en-US" sz="2800" dirty="0" smtClean="0"/>
              <a:t> </a:t>
            </a:r>
            <a:r>
              <a:rPr lang="en-US" sz="2800" dirty="0" err="1" smtClean="0"/>
              <a:t>mihi</a:t>
            </a:r>
            <a:r>
              <a:rPr lang="en-US" sz="2800" dirty="0" smtClean="0"/>
              <a:t> </a:t>
            </a:r>
            <a:r>
              <a:rPr lang="en-US" sz="2800" dirty="0" err="1" smtClean="0"/>
              <a:t>te</a:t>
            </a:r>
            <a:r>
              <a:rPr lang="en-US" sz="2800" dirty="0" smtClean="0"/>
              <a:t> </a:t>
            </a:r>
            <a:r>
              <a:rPr lang="en-US" sz="2800" dirty="0" err="1" smtClean="0"/>
              <a:t>pusillum</a:t>
            </a:r>
            <a:r>
              <a:rPr lang="en-US" sz="2800" dirty="0" smtClean="0"/>
              <a:t> </a:t>
            </a:r>
            <a:r>
              <a:rPr lang="en-US" sz="2800" dirty="0" err="1" smtClean="0"/>
              <a:t>facis</a:t>
            </a:r>
            <a:r>
              <a:rPr lang="en-US" sz="2800" dirty="0" smtClean="0"/>
              <a:t> et </a:t>
            </a:r>
            <a:r>
              <a:rPr lang="en-US" sz="2800" dirty="0" err="1" smtClean="0"/>
              <a:t>dicis</a:t>
            </a:r>
            <a:r>
              <a:rPr lang="en-US" sz="2800" dirty="0" smtClean="0"/>
              <a:t> </a:t>
            </a:r>
            <a:r>
              <a:rPr lang="en-US" sz="2800" dirty="0" err="1" smtClean="0"/>
              <a:t>malignius</a:t>
            </a:r>
            <a:r>
              <a:rPr lang="en-US" sz="2800" dirty="0" smtClean="0"/>
              <a:t> </a:t>
            </a:r>
            <a:r>
              <a:rPr lang="en-US" sz="2800" dirty="0" err="1" smtClean="0"/>
              <a:t>tecum</a:t>
            </a:r>
            <a:r>
              <a:rPr lang="en-US" sz="2800" dirty="0" smtClean="0"/>
              <a:t> </a:t>
            </a:r>
            <a:r>
              <a:rPr lang="en-US" sz="2800" dirty="0" err="1" smtClean="0"/>
              <a:t>egisse</a:t>
            </a:r>
            <a:r>
              <a:rPr lang="en-US" sz="2800" dirty="0" smtClean="0"/>
              <a:t> </a:t>
            </a:r>
            <a:r>
              <a:rPr lang="en-US" sz="2800" dirty="0" err="1" smtClean="0"/>
              <a:t>naturam</a:t>
            </a:r>
            <a:r>
              <a:rPr lang="en-US" sz="2800" dirty="0" smtClean="0"/>
              <a:t> </a:t>
            </a:r>
            <a:r>
              <a:rPr lang="en-US" sz="2800" dirty="0" err="1" smtClean="0"/>
              <a:t>prius</a:t>
            </a:r>
            <a:r>
              <a:rPr lang="en-US" sz="2800" dirty="0" smtClean="0"/>
              <a:t>, </a:t>
            </a:r>
            <a:r>
              <a:rPr lang="en-US" sz="2800" dirty="0" err="1" smtClean="0"/>
              <a:t>deinde</a:t>
            </a:r>
            <a:r>
              <a:rPr lang="en-US" sz="2800" dirty="0" smtClean="0"/>
              <a:t> </a:t>
            </a:r>
            <a:r>
              <a:rPr lang="en-US" sz="2800" dirty="0" err="1" smtClean="0"/>
              <a:t>fortunam</a:t>
            </a:r>
            <a:r>
              <a:rPr lang="en-US" sz="2800" dirty="0" smtClean="0"/>
              <a:t>, cum </a:t>
            </a:r>
            <a:r>
              <a:rPr lang="en-US" sz="2800" dirty="0" err="1" smtClean="0"/>
              <a:t>possis</a:t>
            </a:r>
            <a:r>
              <a:rPr lang="en-US" sz="2800" dirty="0" smtClean="0"/>
              <a:t> </a:t>
            </a:r>
            <a:r>
              <a:rPr lang="en-US" sz="2800" dirty="0" err="1" smtClean="0"/>
              <a:t>eximere</a:t>
            </a:r>
            <a:r>
              <a:rPr lang="en-US" sz="2800" dirty="0" smtClean="0"/>
              <a:t> </a:t>
            </a:r>
            <a:r>
              <a:rPr lang="en-US" sz="2800" dirty="0" err="1" smtClean="0"/>
              <a:t>te</a:t>
            </a:r>
            <a:r>
              <a:rPr lang="en-US" sz="2800" dirty="0" smtClean="0"/>
              <a:t> </a:t>
            </a:r>
            <a:r>
              <a:rPr lang="en-US" sz="2800" dirty="0" err="1" smtClean="0"/>
              <a:t>vulgo</a:t>
            </a:r>
            <a:r>
              <a:rPr lang="en-US" sz="2800" dirty="0" smtClean="0"/>
              <a:t> et ad </a:t>
            </a:r>
            <a:r>
              <a:rPr lang="en-US" sz="2800" dirty="0" err="1" smtClean="0"/>
              <a:t>felicitatem</a:t>
            </a:r>
            <a:r>
              <a:rPr lang="en-US" sz="2800" dirty="0" smtClean="0"/>
              <a:t> </a:t>
            </a:r>
            <a:r>
              <a:rPr lang="en-US" sz="2800" dirty="0" err="1" smtClean="0"/>
              <a:t>hominum</a:t>
            </a:r>
            <a:r>
              <a:rPr lang="en-US" sz="2800" dirty="0" smtClean="0"/>
              <a:t> </a:t>
            </a:r>
            <a:r>
              <a:rPr lang="en-US" sz="2800" dirty="0" err="1" smtClean="0"/>
              <a:t>maximam</a:t>
            </a:r>
            <a:r>
              <a:rPr lang="en-US" sz="2800" dirty="0" smtClean="0"/>
              <a:t> </a:t>
            </a:r>
            <a:r>
              <a:rPr lang="en-US" sz="2800" dirty="0" err="1" smtClean="0"/>
              <a:t>emergere</a:t>
            </a:r>
            <a:r>
              <a:rPr lang="en-US" sz="2800" dirty="0" smtClean="0"/>
              <a:t>. Si quid </a:t>
            </a:r>
            <a:r>
              <a:rPr lang="en-US" sz="2800" dirty="0" err="1" smtClean="0"/>
              <a:t>est</a:t>
            </a:r>
            <a:r>
              <a:rPr lang="en-US" sz="2800" dirty="0" smtClean="0"/>
              <a:t> </a:t>
            </a:r>
            <a:r>
              <a:rPr lang="en-US" sz="2800" dirty="0" err="1" smtClean="0"/>
              <a:t>aliud</a:t>
            </a:r>
            <a:r>
              <a:rPr lang="en-US" sz="2800" dirty="0" smtClean="0"/>
              <a:t> in </a:t>
            </a:r>
            <a:r>
              <a:rPr lang="en-US" sz="2800" dirty="0" err="1" smtClean="0"/>
              <a:t>philosophia</a:t>
            </a:r>
            <a:r>
              <a:rPr lang="en-US" sz="2800" dirty="0" smtClean="0"/>
              <a:t> </a:t>
            </a:r>
            <a:r>
              <a:rPr lang="en-US" sz="2800" dirty="0" err="1" smtClean="0"/>
              <a:t>boni</a:t>
            </a:r>
            <a:r>
              <a:rPr lang="en-US" sz="2800" dirty="0" smtClean="0"/>
              <a:t>, hoc </a:t>
            </a:r>
            <a:r>
              <a:rPr lang="en-US" sz="2800" dirty="0" err="1" smtClean="0"/>
              <a:t>est</a:t>
            </a:r>
            <a:r>
              <a:rPr lang="en-US" sz="2800" dirty="0" smtClean="0"/>
              <a:t>, quod stemma non </a:t>
            </a:r>
            <a:r>
              <a:rPr lang="en-US" sz="2800" dirty="0" err="1" smtClean="0"/>
              <a:t>inspicit</a:t>
            </a:r>
            <a:r>
              <a:rPr lang="en-US" sz="2800" dirty="0" smtClean="0"/>
              <a:t>; </a:t>
            </a:r>
            <a:r>
              <a:rPr lang="en-US" sz="2800" dirty="0" err="1" smtClean="0"/>
              <a:t>omnes</a:t>
            </a:r>
            <a:r>
              <a:rPr lang="en-US" sz="2800" dirty="0" smtClean="0"/>
              <a:t>, </a:t>
            </a:r>
            <a:r>
              <a:rPr lang="en-US" sz="2800" dirty="0" err="1" smtClean="0"/>
              <a:t>si</a:t>
            </a:r>
            <a:r>
              <a:rPr lang="en-US" sz="2800" dirty="0" smtClean="0"/>
              <a:t> ad </a:t>
            </a:r>
            <a:r>
              <a:rPr lang="en-US" sz="2800" dirty="0" err="1" smtClean="0"/>
              <a:t>originem</a:t>
            </a:r>
            <a:r>
              <a:rPr lang="en-US" sz="2800" dirty="0" smtClean="0"/>
              <a:t> </a:t>
            </a:r>
            <a:r>
              <a:rPr lang="en-US" sz="2800" dirty="0" err="1" smtClean="0"/>
              <a:t>primam</a:t>
            </a:r>
            <a:r>
              <a:rPr lang="en-US" sz="2800" dirty="0" smtClean="0"/>
              <a:t> </a:t>
            </a:r>
            <a:r>
              <a:rPr lang="en-US" sz="2800" dirty="0" err="1" smtClean="0"/>
              <a:t>revocantur</a:t>
            </a:r>
            <a:r>
              <a:rPr lang="en-US" sz="2800" dirty="0" smtClean="0"/>
              <a:t>, a </a:t>
            </a:r>
            <a:r>
              <a:rPr lang="en-US" sz="2800" dirty="0" err="1" smtClean="0"/>
              <a:t>dis</a:t>
            </a:r>
            <a:r>
              <a:rPr lang="en-US" sz="2800" dirty="0" smtClean="0"/>
              <a:t> </a:t>
            </a:r>
            <a:r>
              <a:rPr lang="en-US" sz="2800" dirty="0" err="1" smtClean="0"/>
              <a:t>sunt</a:t>
            </a:r>
            <a:r>
              <a:rPr lang="en-US" sz="2800" dirty="0" smtClean="0"/>
              <a:t>.</a:t>
            </a: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Opnieuw maak jij je voor mij nietig en je beweert dat eerst de natuur, daarna de fortuin jou behoorlijk boosaardig behandeld heeft, hoewel jij je toch van de massa kunt afzonderen en tot het hoogste geluk van de mensen kunt opstijgen. Als er iets anders goeds is in filosofie, is het dit, namelijk dat zij/die geen stamboom onderzoekt; allen zijn, als ze tot de eerste oorsprong worden teruggeroepen/teruggeleid, van de goden afkomstig.</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Eques</a:t>
            </a:r>
            <a:r>
              <a:rPr lang="en-US" sz="2800" dirty="0" smtClean="0"/>
              <a:t> </a:t>
            </a:r>
            <a:r>
              <a:rPr lang="en-US" sz="2800" dirty="0" err="1" smtClean="0"/>
              <a:t>Romanus</a:t>
            </a:r>
            <a:r>
              <a:rPr lang="en-US" sz="2800" dirty="0" smtClean="0"/>
              <a:t> </a:t>
            </a:r>
            <a:r>
              <a:rPr lang="en-US" sz="2800" dirty="0" err="1" smtClean="0"/>
              <a:t>es</a:t>
            </a:r>
            <a:r>
              <a:rPr lang="en-US" sz="2800" dirty="0" smtClean="0"/>
              <a:t>, et ad </a:t>
            </a:r>
            <a:r>
              <a:rPr lang="en-US" sz="2800" dirty="0" err="1" smtClean="0"/>
              <a:t>hunc</a:t>
            </a:r>
            <a:r>
              <a:rPr lang="en-US" sz="2800" dirty="0" smtClean="0"/>
              <a:t> </a:t>
            </a:r>
            <a:r>
              <a:rPr lang="en-US" sz="2800" dirty="0" err="1" smtClean="0"/>
              <a:t>ordinem</a:t>
            </a:r>
            <a:r>
              <a:rPr lang="en-US" sz="2800" dirty="0" smtClean="0"/>
              <a:t> </a:t>
            </a:r>
            <a:r>
              <a:rPr lang="en-US" sz="2800" dirty="0" err="1" smtClean="0"/>
              <a:t>tua</a:t>
            </a:r>
            <a:r>
              <a:rPr lang="en-US" sz="2800" dirty="0" smtClean="0"/>
              <a:t> </a:t>
            </a:r>
            <a:r>
              <a:rPr lang="en-US" sz="2800" dirty="0" err="1" smtClean="0"/>
              <a:t>te</a:t>
            </a:r>
            <a:r>
              <a:rPr lang="en-US" sz="2800" dirty="0" smtClean="0"/>
              <a:t> </a:t>
            </a:r>
            <a:r>
              <a:rPr lang="en-US" sz="2800" dirty="0" err="1" smtClean="0"/>
              <a:t>perduxit</a:t>
            </a:r>
            <a:r>
              <a:rPr lang="en-US" sz="2800" dirty="0" smtClean="0"/>
              <a:t> </a:t>
            </a:r>
            <a:r>
              <a:rPr lang="en-US" sz="2800" dirty="0" err="1" smtClean="0"/>
              <a:t>industria</a:t>
            </a:r>
            <a:r>
              <a:rPr lang="en-US" sz="2800" dirty="0" smtClean="0"/>
              <a:t>; at </a:t>
            </a:r>
            <a:r>
              <a:rPr lang="en-US" sz="2800" dirty="0" err="1" smtClean="0"/>
              <a:t>mehercules</a:t>
            </a:r>
            <a:r>
              <a:rPr lang="en-US" sz="2800" dirty="0" smtClean="0"/>
              <a:t> </a:t>
            </a:r>
            <a:r>
              <a:rPr lang="en-US" sz="2800" dirty="0" err="1" smtClean="0"/>
              <a:t>multis</a:t>
            </a:r>
            <a:r>
              <a:rPr lang="en-US" sz="2800" dirty="0" smtClean="0"/>
              <a:t> </a:t>
            </a:r>
            <a:r>
              <a:rPr lang="en-US" sz="2800" dirty="0" err="1" smtClean="0"/>
              <a:t>quattuordecim</a:t>
            </a:r>
            <a:r>
              <a:rPr lang="en-US" sz="2800" dirty="0" smtClean="0"/>
              <a:t> </a:t>
            </a:r>
            <a:r>
              <a:rPr lang="en-US" sz="2800" dirty="0" err="1" smtClean="0"/>
              <a:t>clausa</a:t>
            </a:r>
            <a:r>
              <a:rPr lang="en-US" sz="2800" dirty="0" smtClean="0"/>
              <a:t> </a:t>
            </a:r>
            <a:r>
              <a:rPr lang="en-US" sz="2800" dirty="0" err="1" smtClean="0"/>
              <a:t>sunt</a:t>
            </a:r>
            <a:r>
              <a:rPr lang="en-US" sz="2800" dirty="0" smtClean="0"/>
              <a:t>, non </a:t>
            </a:r>
            <a:r>
              <a:rPr lang="en-US" sz="2800" dirty="0" err="1" smtClean="0"/>
              <a:t>omnes</a:t>
            </a:r>
            <a:r>
              <a:rPr lang="en-US" sz="2800" dirty="0" smtClean="0"/>
              <a:t> curia </a:t>
            </a:r>
            <a:r>
              <a:rPr lang="en-US" sz="2800" dirty="0" err="1" smtClean="0"/>
              <a:t>admittit</a:t>
            </a:r>
            <a:r>
              <a:rPr lang="en-US" sz="2800" dirty="0" smtClean="0"/>
              <a:t>, </a:t>
            </a:r>
            <a:r>
              <a:rPr lang="en-US" sz="2800" dirty="0" err="1" smtClean="0"/>
              <a:t>castra</a:t>
            </a:r>
            <a:r>
              <a:rPr lang="en-US" sz="2800" dirty="0" smtClean="0"/>
              <a:t> </a:t>
            </a:r>
            <a:r>
              <a:rPr lang="en-US" sz="2800" dirty="0" err="1" smtClean="0"/>
              <a:t>quoque</a:t>
            </a:r>
            <a:r>
              <a:rPr lang="en-US" sz="2800" dirty="0" smtClean="0"/>
              <a:t> quos ad </a:t>
            </a:r>
            <a:r>
              <a:rPr lang="en-US" sz="2800" dirty="0" err="1" smtClean="0"/>
              <a:t>laborem</a:t>
            </a:r>
            <a:r>
              <a:rPr lang="en-US" sz="2800" dirty="0" smtClean="0"/>
              <a:t> et </a:t>
            </a:r>
            <a:r>
              <a:rPr lang="en-US" sz="2800" dirty="0" err="1" smtClean="0"/>
              <a:t>periculum</a:t>
            </a:r>
            <a:r>
              <a:rPr lang="en-US" sz="2800" dirty="0" smtClean="0"/>
              <a:t> </a:t>
            </a:r>
            <a:r>
              <a:rPr lang="en-US" sz="2800" dirty="0" err="1" smtClean="0"/>
              <a:t>recipiant</a:t>
            </a:r>
            <a:r>
              <a:rPr lang="en-US" sz="2800" dirty="0" smtClean="0"/>
              <a:t> </a:t>
            </a:r>
            <a:r>
              <a:rPr lang="en-US" sz="2800" dirty="0" err="1" smtClean="0"/>
              <a:t>fastidiose</a:t>
            </a:r>
            <a:r>
              <a:rPr lang="en-US" sz="2800" dirty="0" smtClean="0"/>
              <a:t> </a:t>
            </a:r>
            <a:r>
              <a:rPr lang="en-US" sz="2800" dirty="0" err="1" smtClean="0"/>
              <a:t>legunt</a:t>
            </a:r>
            <a:r>
              <a:rPr lang="en-US" sz="2800" dirty="0" smtClean="0"/>
              <a:t>: bona </a:t>
            </a:r>
            <a:r>
              <a:rPr lang="en-US" sz="2800" dirty="0" err="1" smtClean="0"/>
              <a:t>mens</a:t>
            </a:r>
            <a:r>
              <a:rPr lang="en-US" sz="2800" dirty="0" smtClean="0"/>
              <a:t> omnibus </a:t>
            </a:r>
            <a:r>
              <a:rPr lang="en-US" sz="2800" dirty="0" err="1" smtClean="0"/>
              <a:t>patet</a:t>
            </a:r>
            <a:r>
              <a:rPr lang="en-US" sz="2800" dirty="0" smtClean="0"/>
              <a:t>, </a:t>
            </a:r>
            <a:r>
              <a:rPr lang="en-US" sz="2800" dirty="0" err="1" smtClean="0"/>
              <a:t>omnes</a:t>
            </a:r>
            <a:r>
              <a:rPr lang="en-US" sz="2800" dirty="0" smtClean="0"/>
              <a:t> ad hoc </a:t>
            </a:r>
            <a:r>
              <a:rPr lang="en-US" sz="2800" dirty="0" err="1" smtClean="0"/>
              <a:t>sumus</a:t>
            </a:r>
            <a:r>
              <a:rPr lang="en-US" sz="2800" dirty="0" smtClean="0"/>
              <a:t> </a:t>
            </a:r>
            <a:r>
              <a:rPr lang="en-US" sz="2800" dirty="0" err="1" smtClean="0"/>
              <a:t>nobiles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Jij bent een Romeins ridder, en jouw eigen ijver heeft jou helemaal tot deze rang/stand gebracht; maar potverdrie, voor velen zijn de eerste 14 rijen ontoegankelijk, het </a:t>
            </a:r>
            <a:r>
              <a:rPr lang="nl-NL" sz="2400" dirty="0" err="1" smtClean="0">
                <a:solidFill>
                  <a:schemeClr val="accent6">
                    <a:lumMod val="60000"/>
                    <a:lumOff val="40000"/>
                  </a:schemeClr>
                </a:solidFill>
              </a:rPr>
              <a:t>senaatsgebouw</a:t>
            </a:r>
            <a:r>
              <a:rPr lang="nl-NL" sz="2400" dirty="0" smtClean="0">
                <a:solidFill>
                  <a:schemeClr val="accent6">
                    <a:lumMod val="60000"/>
                    <a:lumOff val="40000"/>
                  </a:schemeClr>
                </a:solidFill>
              </a:rPr>
              <a:t> laat niet iedereen toe, ook het legerkamp kiest kieskeurig, wie het voor harde inspanning en gevaar opneemt: een goede instelling staat voor iedereen open, allen zijn wij wat dit aangaat edel/van adel.</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55</a:t>
            </a:r>
            <a:r>
              <a:rPr lang="nl-NL" sz="4000" dirty="0" smtClean="0"/>
              <a:t>	</a:t>
            </a:r>
            <a:r>
              <a:rPr lang="nl-NL" sz="2800" dirty="0" smtClean="0"/>
              <a:t>Wat vertelt Seneca </a:t>
            </a:r>
            <a:r>
              <a:rPr lang="nl-NL" sz="2800" dirty="0" err="1" smtClean="0"/>
              <a:t>Lucilius</a:t>
            </a:r>
            <a:r>
              <a:rPr lang="nl-NL" sz="2800" dirty="0" smtClean="0"/>
              <a:t> over diens positie?</a:t>
            </a:r>
          </a:p>
          <a:p>
            <a:r>
              <a:rPr lang="nl-NL" dirty="0" smtClean="0"/>
              <a:t>	</a:t>
            </a:r>
            <a:r>
              <a:rPr lang="nl-NL" sz="2800" dirty="0" smtClean="0">
                <a:solidFill>
                  <a:srgbClr val="00B050"/>
                </a:solidFill>
              </a:rPr>
              <a:t>A. hij moet afgaan op zijn eigen verdienste en 			mentaliteit; afkomst is irrelevant</a:t>
            </a:r>
          </a:p>
          <a:p>
            <a:r>
              <a:rPr lang="nl-NL" sz="2800" dirty="0">
                <a:solidFill>
                  <a:srgbClr val="00B050"/>
                </a:solidFill>
              </a:rPr>
              <a:t>	</a:t>
            </a:r>
            <a:r>
              <a:rPr lang="nl-NL" sz="2800" dirty="0" smtClean="0">
                <a:solidFill>
                  <a:srgbClr val="00B050"/>
                </a:solidFill>
              </a:rPr>
              <a:t>B. hij moet ridder worden want dan mag hij vooraan 		zitten in het theater</a:t>
            </a:r>
          </a:p>
          <a:p>
            <a:r>
              <a:rPr lang="nl-NL" sz="2800" dirty="0">
                <a:solidFill>
                  <a:srgbClr val="00B050"/>
                </a:solidFill>
              </a:rPr>
              <a:t>	</a:t>
            </a:r>
            <a:r>
              <a:rPr lang="nl-NL" sz="2800" dirty="0" smtClean="0">
                <a:solidFill>
                  <a:srgbClr val="00B050"/>
                </a:solidFill>
              </a:rPr>
              <a:t>C. hij moet zijn voorouders wat “oppoetsen” want 			dan heeft hij kansen in de maatschappij</a:t>
            </a:r>
          </a:p>
          <a:p>
            <a:r>
              <a:rPr lang="nl-NL" sz="2800" dirty="0">
                <a:solidFill>
                  <a:srgbClr val="00B050"/>
                </a:solidFill>
              </a:rPr>
              <a:t>	</a:t>
            </a:r>
            <a:r>
              <a:rPr lang="nl-NL" sz="2800" dirty="0" smtClean="0">
                <a:solidFill>
                  <a:srgbClr val="00B050"/>
                </a:solidFill>
              </a:rPr>
              <a:t>D. hij moet zich kleiner maken dan hij is: dat is 			bescheidener</a:t>
            </a:r>
          </a:p>
        </p:txBody>
      </p:sp>
      <p:sp>
        <p:nvSpPr>
          <p:cNvPr id="68610" name="AutoShape 2" descr="data:image/jpeg;base64,/9j/4AAQSkZJRgABAQAAAQABAAD/2wCEAAkGBhMQERUUExERFRUVFxMaGBYYFxUUFRkcFhQYGBsYGB0YHCYeGhknGRkZHy8gJCcqMCwsGh4xNTAtNSYrLCkBCQoKDgwOGg8PGi8lHyQsLDAtNSwvLCwpKSwsLCwsLCwsLCwsLCwsLCwpLCkpLCwsKSkpLDQsKSwsLCwsLCwsKf/AABEIAOkAsAMBIgACEQEDEQH/xAAbAAEAAgMBAQAAAAAAAAAAAAAABQYDBAcCAf/EAEAQAAIBAwMCBAMFBQUIAwEAAAECEQADIQQSMQVBBiJRYRMycRQjQoGRBzNSYvBTobHB8RYkQ3KCktHhY6LSFf/EABoBAQADAQEBAAAAAAAAAAAAAAABAgMEBQb/xAAqEQEAAgICAgECBAcAAAAAAAAAAQIDERIhBDFBE6EiscHwBRQyUWGBkf/aAAwDAQACEQMRAD8A7jSlKBSlKBSlKD4TVSvePvg376X9O62bVzZ8e3N1V8iuTdXaGQbWU7lDDmSIzbqp3WtN8HWF/wAOpVAD2Fy0reX2m1Jn+SPSr0iJnUs8lprXcLZp9StxQ6MrKwBDKQQQe4I5FZa51YsXdIxfRsqqWl9K522GJjcUMH4Dn28pPI5m3+HfEKay2SAUuKYuWm/eWz2DD3HBGD2Jqb45r7Rjy1yektSlKzalKUoFKUoFKUoFKUoFKUoFKUoFKUoFKUoFRviDp5v2HVfnHmtmYh0yn5SAPzqSpRExtQrGpFxVZT8wBHsCOPyyKjOo61rd1b1kEXrXAJj4tvdL2SQYKkAw0GGg4zW74p0j6S4xXFq8zsrnKrcYEtbbgwx3MpkSfLMkVVtP1N3JDmLinIBx5hAdfVSD3+letirXNXv5/N895OS/jX/D8fl++nZOn61b9pLqElLiqyyCDDCRIOQY7Gtiqf8Asz1M6a5bjy2b9xV9IdVuwPYFyPyq4V5dq8ZmHv0vF6xaPkpSlVXKUpQKUpQKUpQKUpQKUpQKUpQKUpQKUpQavUunJqLTWrglHEEce8j0IMEH2rjHXtFc01wh5LWGKswmLlskNugd9rK8djujmu41XfFnhb7Uoe3tF5AQN07HUmSjxkDmGGRJ7Eg74MvC3+J/e3H5eD61Ovcff+8f7hX/ANmeoAv6q3I8w09xYPM2ypIznAT+oroVc3/ZtozptXqLF5SlxbNhkVjJFvfckIfxICVBPMgVadV480Fttp1dlmmNts/GafSLQYzVc08rzML+LWaYq1n4hP0qt/7cWzlNN1B1/jGkvBSOZG4AkR3ArNd8aab4K3LTm+bjFLdu0N113HKbTBUj8ReAveKydKepVa6T4xDXPg6tPst8swS25lXWTsNu58jkjkAyDiKsgag+0pSgUpSgUpSgUpSgUpSgUpSgUpSgVA9e8TfBuLYs2jf1NwEraDBQqjm5db8FuSBMEmcA1k8V9f8AsdjcqfEu3GFuzbH/ABLrztUnsO5PYA1VtF1UaRbgBN/Vufv9Q0KhcEjag5NtMgKBAz71MQhj6l4fsi+1/qFw37720U6fTq9uyUViyh8lmXeOXYAwMGKkdL4uFpQlrRJbUfhW4iIO8DYvMT25HNQL3S7MzsWZslmyWjjgAEDtAAHoKxXrioCzGABmBJyYgAckmAB3Me9X0rtJdX8RNdK7rcsxK27IdiLjwWHzABQogu5GAJ5KivnQblqxfNy7cU6i/tDXAIZoI2qAPMtpeNzYJC7juIqO0Vkz8RgfilQCB5hbSZ+GkcNOWOdzY4AqM6us6jSOJneyzMgBL1hpkcfO/wD9cU0LlrtULuo1Fm6Fu2blrTXBbcblAPxLTle+WCmR+VYdJev9Og2vi39L+PTsd96yD3sMc3EXvbOQOJqFOp26zTvOGs6tTJgfdtaugZ5yx/xre6NqWCKJ8yvfU5JI26i4J7xOD64+lRpO3QumdTt6m2t206ujcEGfqD6EHBHY1tVzy476e/8AadIAzP5tTp1wt/8AntjhdQBwf+JwcxV16N1q1q7Qu2X3KSQeQysOVdTlWB5U5FVmNJ23qUpUJKUpQKUpQKUpQKUpQK+E19ry5xQc96x1E3NTf1Mrt0pOm0x9LzrN+5mJKqAo5EqfQ1CWnCiMiOPSMDPc4omqJ0elUiPiLd1JiYm/dYgAHtG7t+LHesew/n+nt/Xatax0r7bYfd3gdzwBjknt75rBp7bXmRz8kr8FTgsZj4rg8YnYPQ7uTWq14OTbxsUfemcEkSlr2n9438u1fx1t2NZuZkAza2cwZ3puUwPwwCPqpEYFShFdW1Yv6VLlotAuadxINs/eb0tkx6l1bvE+2PviC4Llq24mSNQy8Aj/AHO5cUgkE7g9pfT5ffGleQ29PrwoI2rcYeoFjV3IBmDuggjsABUp1jT7kCCRGqvWwYBEXTfsrjGIupgdh7Cqja6q0ajTMIH319ecRe07MAvr+7gf3Vhvvggcr1CxAliBuuWnn3y8+5kVi1+tthdFcLqp3aO5BJLQ+lZSYUTy45Akke9a13qlnddhzI1ejdRDCQp0gIWVwfmGTkCpEx07Vm3qNV51UBtM5JhQN2njeSTtAi2AZM4+lTl2+2iutrEDC3IGstcgrhRqAI/ep+L+JATyKrGvtS/ULbAbW0tkgmDMWdQBj3K9wCINTPQOrbbgR4dH0dq4vJ3FYW4p5BDI6mO0frEkOmWbodQykMrAEEEEEHIII5Ed691Tv2c60BLulDFksG29gmc6fUqblmZ7r57f/QPWrjWa5SlKBSlKBSlKBSlKBUd4ivFNJqGHK2bxH1FtiKkaiPFybtBqxEzp9R6f2TeuKDnWuUg2kbHw9NpFHBwLI495Zv0rX1F3YrNG4zCpwXdiFRfoXZR9C1SnXW3XLRLKd2l0xkLt7N29yZ9hioS5fWblx9wt6YNOJ88RdcZybaNsAHd7ncRW0eh5vL8C0SzswU7nc/i3NDOeOSxIHZQBXvSoV1VwGPNp7P5m3fuWjz6Bv6mK1fEBITqCE/Lp7RUGYBIvKwH1a0D/AI1s9T1ItakuRM2boAHqdXbcSe0gsfeD+SVZYTZG28GIAc9UtFjgZdXWfXzMVHJmK0tR1Fryum24m57DBiGRyyWbW7aMRNxGlszuwRWnrNSobe7Aee4wEtt3XAA2xMy0DkZzkxWo1q5cGZtJwQCPjNAn1+7B4jJ5ppbTzqNUoY21Quwg7VEhdsbQx4UDB9o9682ouKyXF2PdXOdyttAWbfrBUAryOYMyZ/p/QoXaQLafwjk/qT7cya2tR0axdQ22tCOZBKXAeAwfkN7knnIqNpaul6ubuoO+A17TXLbD+NhdaNscttu/KBjIArc0N3b9ieYPwlt4Kx59KjkiRnKH5TkkelV/VaJ9MwNwG9bwPjKD8VA4B23UB5wPOs8CakOj6tdulXcSELKriCjr9nZV74bEfmODIoiYXrwcR9o0jz5jZ19gkHDCxqLRQQMCJuHscn6V0SuW+E7mzWqDkNf1Cz73NOtxYHY+Vgf+UExgV1Ks5ClKVAUpSgUpSgUpSgVh1mnFxGRvlcFTkjDCDkZGDWavjUHFvtzCxp2AHxTptPbVWCqWuopt8d1VgC0fhUyMzWDqOl2WHsoWZW0msA7lnRrDbzydzB3J92bmtXVIEu3H2vNh9Zctkgw629ZdDKJ5AsMwHYb2IzmsnX+ppbJWV+7LL8TJ5ABW3GSx2iY+mMkaxPR7fOsajddvqM/GtKrdgD8TUBlxgvtuqfQH2FQtzVs8m2QQSZvOfu5ETt/tG9/lHqaw29NdvYCbbYBhSASRyS4mI48vyjEgzmY03h5A0uPitkefzgegUDA9Rx9BWN80VbUxTZFaUWgwKl7lwyC8G43vn5QJ/Csd/c1NaL4v4LAU/wAd5xuz/JbypjMSOOak9JoWfCqW9doEDP0Cgcc4HvUzoehOTkqv1JJ7yfKPp+L/AAiuPJ5Ovl1VwK6dJfEA6q7P8lq0gkZjzbicx7+1fT0u7j/edR37WTiP+Ug+3HBq49U6CLGme7LPcEC2pIRC7uttN20Ftu5gSdwx6VvWPDNq1bC3D8V1ABdwssR6KoCqOcAcHk1S2SYrylERXlqHNbPTmJBbUajIgj4sA/xYAGIwPyioPW2/s5+Ige5auM24EPDRyylwCLg4/mBrsZsIoO1FGP4Vx9YH+kVSvGV0PprxIAK7Lk8kFGHm9N20FZ9ME1TF5W7601v4+6zL10HqoC29SJdLeotlj5Tui2UYruG4kI4MLGSv0rs4rgOnsXdNY1NsqwtPau3LTfh3Oqo6gk8OptXPYgz7d9FerM7eXPt9pSlVClKUClKUClKUChpSg4v4msmxcuW1EGzfhsA+TV3LxU5JxtuAT2+GcYqrdH6Sblu3cfJVrG5j+FV1Fu0baA4+vr3rtXjPwcuttlrfk1AUBH3MqsFYOLV3afPaLDIMxMjNcr+G402ptm09t7Z1y7CIKlX+0LxzhlO7gwI5q++k19tvTaBbtxbe4oqOtx4BlvhtO095LFSTH4ferEdGiXbaDS3bouby10kfDtwPxziTPygSfczFb0GrC6hWiFY8dgt4eXMYGfrk10DptiVGOOPUT9f0rws9piz2a0iK7fEtYwPYCBH1AH6Y4re0Ol3NERHv+VZdP08tz/X9ZqYsWAogf1NVwePN53PplmzxWNQ1OqdNF6y1piQHUiR8y91YfzBoYe4qE0XUGvIfiALettsvKuVFxYMj+VlIdc8GOQatLrIqjdYdbXU7AQ+bUW7q3EXJi1ta3dPpDF0knPbg125qbrx/448VtW2ydX6etz4bk3JtOHAVmUEwRDD8S5Jj2HuKp/iDNq9M5Rwe/IM+309Dniugai1KwQBz6H9feqb4g0n3TgDmRgDdBJH+E/8AqvPxz3p61ZjUvej0g1N6xYCFhds9Juak7G2Klm3ecKWICy7/AAljMjeMRFdZFUfwO5ZtPMGen6QmOBF24F785P8A2mrxX0Evn4KUpUJKUpQKUpQKUpQKUpQK5x466YbWqW+M276qrjMb7IaPxfjsNcWAP+GtdHqO690ZNXYa05KzBVx8yMplHX+ZWANBw+zY8gWcoXsk8SLbMgOREbQD+ea614ct/FsW3PLopPpJEMP+7dzXLGt3VuXFe1uZbrK4V0tbbiwhgXCPu3AW4p5AuVNaDxxqrFpLa6a04WTPxVdyC24ggAKvzEck8YrhyYuU+nd9X8PUur24UV5u6qBjJrlmp8R6/UrBNi1lWUq1xnVgMQVRcTOGLghiCCAaHUa1x59cT3hLKATGMXCy8STiOwFacMnHUdOfdd99rX1bqWuDkWm0AU/Kb3xtwx8pVCAcyd0ieInNQ3TdTptJca5qdal7V3YDOJd9pnbbtWrW5ktjOY+vpUUek7/nv6hxEFDc2KYMwRaVPLOYz35mt7S6NLQhFAHoBtEgd4wTBPbvSMN7RxmUzkpHcN274uZxNrSXWHG66UsLM5G2WciO0A8etaVrpT6pwdSdyKZNlJW0TGJE7rmY+diMEBc1uJtCwAABHsOe8fmf9K3k1S2Lb3Hlgg3FYy0fKq45ZtqADktWlPFpTtFs9p6S/h2wPj32BTai6eyAogDYjXSPQCb4ECICirFUZ4e6a1iwquwa4xZ7rCYNy4254n8IJgewFSdbMSlKUClKUClKUClKUClKUClKUHPP2jdE+Ew1qYXyJfHYCYS/gcpO1vVSP4BVPvCGzjaY9CIJx9P8vWu3ajTrcUq6hlYEFSJBB5BB5Fcd670A9PcWbjxaYsNNeZgEK9rN5j8l1Qdqs3lZYyCIqYiJTE66eUuwOP6/yPb86zWdX7jt24kYz+Rx6VFPKGC2cTOODAJ7/T6+wpa1xbKjEDGScCOY9YMHPfMGttI0sOnuKe/BGPc/58VsrxkdoHb+v9KrtrWhY8t044EOZgGeYAkdzgSfQVa+gdNuXIuOIBiFkEwThif/AB681EwrMFq0SZHE85zkenP+f51v9D0Tai6k/utO8uZkPeWVW2pByLeWY5G/aoMo1SGq6WLq7CzoDyUYqxHdd3zKp4JUq3YEVs+DLarpFVFCql3VKqgAABNVdUAAYAgcVSyYTgFfaUqiSlKUClKUClKUClKUClKUClKUCoLxp09b2ivBgPLbuNkBhItt64qU1/UEsIXuNCiOzMSTgBVUEsxPAAJNUTxV1m5dR1v6i1pLZt3WXTRbu6q6EQt95uDLaGJhQxETvHFTCEJovDaBfu9xV1t7VJ+IqM4Dyony4eDbkglZAnFQ+o0xRyp3EqSO4n3AwechhAIJ4gxfOm6P/crCtAI09kkNyspuJJKwSu89omOORVPEK/ergDcpJzMDd+H+UyTJya3r6Whp9L0vxLltGAPmAIE+bBJmPlBggnkA11XTlVAXsBIIGB3iOQMyPYiuTaLUwVJjDBsk9oMEYxB9YMxxXSelar4tveDk8AiD6iRPJEY4GPaomESlLrT+cf6x6zUL4fvaq0L1u1p7dwfatadzXwgG6+zAQqOZhgfacxUvbIIB9R29/wD3/fULpOg22bUC7YtbXvubZMbtj2bUlSpDJLq3EcVnMKt9vEestiX6czgcnT37d3t2Vwjn6RUn0nxJY1JKoxFxQC9p1a3eSf4kYAxOJEie9VnW6p9C9sh7tzT3HS1sdjde07nyvbdpuOhhlKMxjykQJjc8ZahLen+0Mq/F07I1pwdr/vEDIrejiVg4PcYqukrdSsenvB1DCYYAiRBgiRNZKhJSlKBSlKBSlKBSlKBVc8VeNLWiUgFWuATtJ2ogx5rjfhGZjk9hGR68X+JfsltVSDeukhAc7QB5rpHdVxjuSonNcbdHbc99tz22ccSFcAsbp3TudhDCeAYXMtV612LXovE1/WkMbhtTCvdkI4BXcRp7bZtAqDN5+J8oJEid13htDpLmn0627XxiFcgw21mU3CWMu7m0CBuMmeQOOeaK41slg0SM9wdwJ80zujtzBFWDS+L7iqFKAwT3MHjkkE+p9/oa04mlx6pr1G9ZIgAwMiAZA2nEAAT9DHFUDrN4tdzBMk/xMJOBPH0iMHNZ9d4ouXJIQKfLkEsSVBBZjMZn5YHPNRRBnj9A0x7QMx5u/r61MRpMQ8BCBzkD68Akn1EEzx6cirN4Z6qVTYxMKzhTPCgAcxlQZH19IzWW1iTG4EhhujcxG4DBCKSJgACPzitzQ6pxbH3NyRE7jbsrAwZJJfEE/uzmhK/r1MbZLD6wR7k+3f6egrX1XWbdoKbjBd8hZDMzGThFWXuHHCg8VBWLdxlG66EAglbKw0jB+8uye87hbU8cV6u6/T6IfFci0zgQfPc1N32UsTcuTPM7B6iqM0ppLFzVX7dy6htW7LG5bsnabrXGUqLuoA8tvapO22CY3Sx7VEdT6o3VtZb0emebCFjdujKudpRip4K21cgHu7KeAKiL/UNT1ArZUNYsOdoso06i6eYuNG1QR5mUHABnuT1Pwn4Ut6C1tVV3sF3sPYYVZzsGYHqSeSarPSyct2woAAgAAAegGAK9UpVElKUoFKUoFKUoFKUoON+I9RHV74uESWS2hnnfatOiN/CMXAB63P5hMN1azJmShbBxO4bcqV3AmBwZBkjmr9+0DwE+pc6jTrbZygW5ZaFF0Agggny74x5sEBRIiuX6y3qNOdjnUWduBbvoWUEjhSxOIGNr9jWlUeu2z9562z5mJlXHzTHmVp/xORWVpnLxn8IExiAS270Jx71Err73a3ZcxAYOy4lexU9we/esp6xcPOmtsPX48YyAJVZwczz9a0WiYn0kdp7tc7/i2nk5O0L7/wB/oDR7SH5gTtJPma4wGFnDNHpg/X1qKbqt3v8AZUE8FnPp3x/h61j+2vcEHUKDAG3TpLHnG4y3OMRz+rZuE7YhUG3yj0ACrHJ9F4/QAetYm61p0G34gZiI22QbxGO5Tyg5gywj0qMtdGNwy2nvXJghr7ELmB/xCJMD+E8D2qZ0/RrhABcIDPlsr2HB3MuJzkKO0HirxS9vUOe/k4qR3Z41Piu8oi2qaYMVK3L+25eMgGbdhQ2T7hua1endPZ7m4I+9+dRqG3XWnLELJP6sIzxU7pOh27LYtgliZaCzNzyzebOckmvTbg4C2nuM6oFVNq+ZGYNvYttQbWQEn8uK1nDXHHLJLz/562W3DBCz/sz0ipf1G8h7gW0bbMAHFpgZVAPKq/EXIXJMbp8tdDrnPhBLtrWW2uqi/ES7aCqxuRt2XgS3ywQDwO1dGrivatp3T09LDF4pEZP6vkpSlUalK0+p642U3BC+QIE4nuYBxUGnjTzQbJwezeaMZ2lR/jUxEyLRXzdVX6p4sDW4tb0aRJIXA7xBOe351V9duvEMz3GIyoZzgs2WUHE4jIgA8cETxlOnTheHqO395gf3ivP2pM+dfLE5GJ4n0rkbdLlSA/KkARLegJbmYDDtxPIqM1Gkv7sI2zuFa35oO4EAzuacgSIgepiJiYTxdrudRtKJa7bA9Sygf3msD+IdMpg6izInG9ScfQ+9cTGi1IBVQR5gA262pIlZfj0EYUYPM4GS1oNVI/CAW8gY3EYqJMFgG2sQsM08fMS0UTxdkTxPpmiLymfr/fjH51RvHN23e1SbWDBbOfMCsux2wvM/DW4SQOGHrVUazqidu28gydyz+LdDkbdyKo2jZHO4nEEYr+j1rM7BCQy2lg3EBBTftOQp+a4xMCIL5Na4rxS8Tpz+Th+pjmsS9/8A8y0bhm3bMIpGNuXdsyhH4VPJxJr2eiWZ/dLA7eY/rJPf+ua0Dd14ZosKxbaPNsgQMY3yRnmfX3NZV1muMf7rGDHynueTuzwBjgGea9CufD81+zwr+D5W+r/eUpY6NbBkJaB7EIucdvLkf5n6VJJpIzkcegiIMenEd6h7Gp10sRoyyhZ8otu26GPmAccGO/Gc5jbV+oMpP2d0Yl4BFhJ/gUF7gIHMkjPIn5TM56fFfsivh5vd7/dJLoBxngd8zn88+vM1sjSgEMAO8R3/APUzUEug6y8eQk5wrWFUztIB2v5RG4ZI7Gt5fA3VrkbntJyTN+RlXBELaMZZTzwkEnBrKfL18N6/w3fe4ls6lQI8lxpkeUA/mSSoEzySBg1g0yQ1osqrvNwAAqwygY5EcbR2jP0n3d/Zv1BtzNqrWQfLvvOB5t3BWTgRAImSK22/Z7rbptM2rVNrzNtTbKwjAPtZmDNwIwI/OuXPl+rV2+P4v0bb/RKMIvaZpIC3xIz+NGt8A5HnE/rFXcVWtN4FthQtzU6y6AyPD3Y8yMGU7lAcAMJC7oqzVw4Mc46cZeplvF7bgpSlbMisGp0SXBDorD3AP5j0PvWelBD3fC1g8Bk/5WMfo0io+54GUmRef81U/wDirRSp3Kdqk/gOQfv+f/jH/wCpjkV7bwKuIv3BgT5VMnufYT27VaqVPKTar/7CJ/b3Z+icdu31/WvtvwHbA/e3SfWE9u0eoqz0pyk2rv8AsPYj5rswMyvbvlf6mvh8D2v7S5H/AETx67fXNWOlRylG0Db8F6cci4wzgsQM9vLBitu14b0yiBYt/UiW79znv61J0puRr6TQW7QhECgmTHf6zms2wegr1SoHwCvt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68612" name="AutoShape 4" descr="data:image/jpeg;base64,/9j/4AAQSkZJRgABAQAAAQABAAD/2wCEAAkGBhMQERUUExERFRUVFxMaGBYYFxUUFRkcFhQYGBsYGB0YHCYeGhknGRkZHy8gJCcqMCwsGh4xNTAtNSYrLCkBCQoKDgwOGg8PGi8lHyQsLDAtNSwvLCwpKSwsLCwsLCwsLCwsLCwsLCwpLCkpLCwsKSkpLDQsKSwsLCwsLCwsKf/AABEIAOkAsAMBIgACEQEDEQH/xAAbAAEAAgMBAQAAAAAAAAAAAAAABQYDBAcCAf/EAEAQAAIBAwMCBAMFBQUIAwEAAAECEQADIQQSMQVBBiJRYRMycRQjQoGRBzNSYvBTobHB8RYkQ3KCktHhY6LSFf/EABoBAQADAQEBAAAAAAAAAAAAAAABAgMEBQb/xAAqEQEAAgICAgECBAcAAAAAAAAAAQIDERIhBDFBE6EiscHwBRQyUWGBkf/aAAwDAQACEQMRAD8A7jSlKBSlKBSlKD4TVSvePvg376X9O62bVzZ8e3N1V8iuTdXaGQbWU7lDDmSIzbqp3WtN8HWF/wAOpVAD2Fy0reX2m1Jn+SPSr0iJnUs8lprXcLZp9StxQ6MrKwBDKQQQe4I5FZa51YsXdIxfRsqqWl9K522GJjcUMH4Dn28pPI5m3+HfEKay2SAUuKYuWm/eWz2DD3HBGD2Jqb45r7Rjy1yektSlKzalKUoFKUoFKUoFKUoFKUoFKUoFKUoFKUoFRviDp5v2HVfnHmtmYh0yn5SAPzqSpRExtQrGpFxVZT8wBHsCOPyyKjOo61rd1b1kEXrXAJj4tvdL2SQYKkAw0GGg4zW74p0j6S4xXFq8zsrnKrcYEtbbgwx3MpkSfLMkVVtP1N3JDmLinIBx5hAdfVSD3+letirXNXv5/N895OS/jX/D8fl++nZOn61b9pLqElLiqyyCDDCRIOQY7Gtiqf8Asz1M6a5bjy2b9xV9IdVuwPYFyPyq4V5dq8ZmHv0vF6xaPkpSlVXKUpQKUpQKUpQKUpQKUpQKUpQKUpQKUpQavUunJqLTWrglHEEce8j0IMEH2rjHXtFc01wh5LWGKswmLlskNugd9rK8djujmu41XfFnhb7Uoe3tF5AQN07HUmSjxkDmGGRJ7Eg74MvC3+J/e3H5eD61Ovcff+8f7hX/ANmeoAv6q3I8w09xYPM2ypIznAT+oroVc3/ZtozptXqLF5SlxbNhkVjJFvfckIfxICVBPMgVadV480Fttp1dlmmNts/GafSLQYzVc08rzML+LWaYq1n4hP0qt/7cWzlNN1B1/jGkvBSOZG4AkR3ArNd8aab4K3LTm+bjFLdu0N113HKbTBUj8ReAveKydKepVa6T4xDXPg6tPst8swS25lXWTsNu58jkjkAyDiKsgag+0pSgUpSgUpSgUpSgUpSgUpSgUpSgVA9e8TfBuLYs2jf1NwEraDBQqjm5db8FuSBMEmcA1k8V9f8AsdjcqfEu3GFuzbH/ABLrztUnsO5PYA1VtF1UaRbgBN/Vufv9Q0KhcEjag5NtMgKBAz71MQhj6l4fsi+1/qFw37720U6fTq9uyUViyh8lmXeOXYAwMGKkdL4uFpQlrRJbUfhW4iIO8DYvMT25HNQL3S7MzsWZslmyWjjgAEDtAAHoKxXrioCzGABmBJyYgAckmAB3Me9X0rtJdX8RNdK7rcsxK27IdiLjwWHzABQogu5GAJ5KivnQblqxfNy7cU6i/tDXAIZoI2qAPMtpeNzYJC7juIqO0Vkz8RgfilQCB5hbSZ+GkcNOWOdzY4AqM6us6jSOJneyzMgBL1hpkcfO/wD9cU0LlrtULuo1Fm6Fu2blrTXBbcblAPxLTle+WCmR+VYdJev9Og2vi39L+PTsd96yD3sMc3EXvbOQOJqFOp26zTvOGs6tTJgfdtaugZ5yx/xre6NqWCKJ8yvfU5JI26i4J7xOD64+lRpO3QumdTt6m2t206ujcEGfqD6EHBHY1tVzy476e/8AadIAzP5tTp1wt/8AntjhdQBwf+JwcxV16N1q1q7Qu2X3KSQeQysOVdTlWB5U5FVmNJ23qUpUJKUpQKUpQKUpQKUpQK+E19ry5xQc96x1E3NTf1Mrt0pOm0x9LzrN+5mJKqAo5EqfQ1CWnCiMiOPSMDPc4omqJ0elUiPiLd1JiYm/dYgAHtG7t+LHesew/n+nt/Xatax0r7bYfd3gdzwBjknt75rBp7bXmRz8kr8FTgsZj4rg8YnYPQ7uTWq14OTbxsUfemcEkSlr2n9438u1fx1t2NZuZkAza2cwZ3puUwPwwCPqpEYFShFdW1Yv6VLlotAuadxINs/eb0tkx6l1bvE+2PviC4Llq24mSNQy8Aj/AHO5cUgkE7g9pfT5ffGleQ29PrwoI2rcYeoFjV3IBmDuggjsABUp1jT7kCCRGqvWwYBEXTfsrjGIupgdh7Cqja6q0ajTMIH319ecRe07MAvr+7gf3Vhvvggcr1CxAliBuuWnn3y8+5kVi1+tthdFcLqp3aO5BJLQ+lZSYUTy45Akke9a13qlnddhzI1ejdRDCQp0gIWVwfmGTkCpEx07Vm3qNV51UBtM5JhQN2njeSTtAi2AZM4+lTl2+2iutrEDC3IGstcgrhRqAI/ep+L+JATyKrGvtS/ULbAbW0tkgmDMWdQBj3K9wCINTPQOrbbgR4dH0dq4vJ3FYW4p5BDI6mO0frEkOmWbodQykMrAEEEEEHIII5Ed691Tv2c60BLulDFksG29gmc6fUqblmZ7r57f/QPWrjWa5SlKBSlKBSlKBSlKBUd4ivFNJqGHK2bxH1FtiKkaiPFybtBqxEzp9R6f2TeuKDnWuUg2kbHw9NpFHBwLI495Zv0rX1F3YrNG4zCpwXdiFRfoXZR9C1SnXW3XLRLKd2l0xkLt7N29yZ9hioS5fWblx9wt6YNOJ88RdcZybaNsAHd7ncRW0eh5vL8C0SzswU7nc/i3NDOeOSxIHZQBXvSoV1VwGPNp7P5m3fuWjz6Bv6mK1fEBITqCE/Lp7RUGYBIvKwH1a0D/AI1s9T1ItakuRM2boAHqdXbcSe0gsfeD+SVZYTZG28GIAc9UtFjgZdXWfXzMVHJmK0tR1Fryum24m57DBiGRyyWbW7aMRNxGlszuwRWnrNSobe7Aee4wEtt3XAA2xMy0DkZzkxWo1q5cGZtJwQCPjNAn1+7B4jJ5ppbTzqNUoY21Quwg7VEhdsbQx4UDB9o9682ouKyXF2PdXOdyttAWbfrBUAryOYMyZ/p/QoXaQLafwjk/qT7cya2tR0axdQ22tCOZBKXAeAwfkN7knnIqNpaul6ubuoO+A17TXLbD+NhdaNscttu/KBjIArc0N3b9ieYPwlt4Kx59KjkiRnKH5TkkelV/VaJ9MwNwG9bwPjKD8VA4B23UB5wPOs8CakOj6tdulXcSELKriCjr9nZV74bEfmODIoiYXrwcR9o0jz5jZ19gkHDCxqLRQQMCJuHscn6V0SuW+E7mzWqDkNf1Cz73NOtxYHY+Vgf+UExgV1Ks5ClKVAUpSgUpSgUpSgVh1mnFxGRvlcFTkjDCDkZGDWavjUHFvtzCxp2AHxTptPbVWCqWuopt8d1VgC0fhUyMzWDqOl2WHsoWZW0msA7lnRrDbzydzB3J92bmtXVIEu3H2vNh9Zctkgw629ZdDKJ5AsMwHYb2IzmsnX+ppbJWV+7LL8TJ5ABW3GSx2iY+mMkaxPR7fOsajddvqM/GtKrdgD8TUBlxgvtuqfQH2FQtzVs8m2QQSZvOfu5ETt/tG9/lHqaw29NdvYCbbYBhSASRyS4mI48vyjEgzmY03h5A0uPitkefzgegUDA9Rx9BWN80VbUxTZFaUWgwKl7lwyC8G43vn5QJ/Csd/c1NaL4v4LAU/wAd5xuz/JbypjMSOOak9JoWfCqW9doEDP0Cgcc4HvUzoehOTkqv1JJ7yfKPp+L/AAiuPJ5Ovl1VwK6dJfEA6q7P8lq0gkZjzbicx7+1fT0u7j/edR37WTiP+Ug+3HBq49U6CLGme7LPcEC2pIRC7uttN20Ftu5gSdwx6VvWPDNq1bC3D8V1ABdwssR6KoCqOcAcHk1S2SYrylERXlqHNbPTmJBbUajIgj4sA/xYAGIwPyioPW2/s5+Ige5auM24EPDRyylwCLg4/mBrsZsIoO1FGP4Vx9YH+kVSvGV0PprxIAK7Lk8kFGHm9N20FZ9ME1TF5W7601v4+6zL10HqoC29SJdLeotlj5Tui2UYruG4kI4MLGSv0rs4rgOnsXdNY1NsqwtPau3LTfh3Oqo6gk8OptXPYgz7d9FerM7eXPt9pSlVClKUClKUClKUChpSg4v4msmxcuW1EGzfhsA+TV3LxU5JxtuAT2+GcYqrdH6Sblu3cfJVrG5j+FV1Fu0baA4+vr3rtXjPwcuttlrfk1AUBH3MqsFYOLV3afPaLDIMxMjNcr+G402ptm09t7Z1y7CIKlX+0LxzhlO7gwI5q++k19tvTaBbtxbe4oqOtx4BlvhtO095LFSTH4ferEdGiXbaDS3bouby10kfDtwPxziTPygSfczFb0GrC6hWiFY8dgt4eXMYGfrk10DptiVGOOPUT9f0rws9piz2a0iK7fEtYwPYCBH1AH6Y4re0Ol3NERHv+VZdP08tz/X9ZqYsWAogf1NVwePN53PplmzxWNQ1OqdNF6y1piQHUiR8y91YfzBoYe4qE0XUGvIfiALettsvKuVFxYMj+VlIdc8GOQatLrIqjdYdbXU7AQ+bUW7q3EXJi1ta3dPpDF0knPbg125qbrx/448VtW2ydX6etz4bk3JtOHAVmUEwRDD8S5Jj2HuKp/iDNq9M5Rwe/IM+309Dniugai1KwQBz6H9feqb4g0n3TgDmRgDdBJH+E/8AqvPxz3p61ZjUvej0g1N6xYCFhds9Juak7G2Klm3ecKWICy7/AAljMjeMRFdZFUfwO5ZtPMGen6QmOBF24F785P8A2mrxX0Evn4KUpUJKUpQKUpQKUpQKUpQK5x466YbWqW+M276qrjMb7IaPxfjsNcWAP+GtdHqO690ZNXYa05KzBVx8yMplHX+ZWANBw+zY8gWcoXsk8SLbMgOREbQD+ea614ct/FsW3PLopPpJEMP+7dzXLGt3VuXFe1uZbrK4V0tbbiwhgXCPu3AW4p5AuVNaDxxqrFpLa6a04WTPxVdyC24ggAKvzEck8YrhyYuU+nd9X8PUur24UV5u6qBjJrlmp8R6/UrBNi1lWUq1xnVgMQVRcTOGLghiCCAaHUa1x59cT3hLKATGMXCy8STiOwFacMnHUdOfdd99rX1bqWuDkWm0AU/Kb3xtwx8pVCAcyd0ieInNQ3TdTptJca5qdal7V3YDOJd9pnbbtWrW5ktjOY+vpUUek7/nv6hxEFDc2KYMwRaVPLOYz35mt7S6NLQhFAHoBtEgd4wTBPbvSMN7RxmUzkpHcN274uZxNrSXWHG66UsLM5G2WciO0A8etaVrpT6pwdSdyKZNlJW0TGJE7rmY+diMEBc1uJtCwAABHsOe8fmf9K3k1S2Lb3Hlgg3FYy0fKq45ZtqADktWlPFpTtFs9p6S/h2wPj32BTai6eyAogDYjXSPQCb4ECICirFUZ4e6a1iwquwa4xZ7rCYNy4254n8IJgewFSdbMSlKUClKUClKUClKUClKUClKUHPP2jdE+Ew1qYXyJfHYCYS/gcpO1vVSP4BVPvCGzjaY9CIJx9P8vWu3ajTrcUq6hlYEFSJBB5BB5Fcd670A9PcWbjxaYsNNeZgEK9rN5j8l1Qdqs3lZYyCIqYiJTE66eUuwOP6/yPb86zWdX7jt24kYz+Rx6VFPKGC2cTOODAJ7/T6+wpa1xbKjEDGScCOY9YMHPfMGttI0sOnuKe/BGPc/58VsrxkdoHb+v9KrtrWhY8t044EOZgGeYAkdzgSfQVa+gdNuXIuOIBiFkEwThif/AB681EwrMFq0SZHE85zkenP+f51v9D0Tai6k/utO8uZkPeWVW2pByLeWY5G/aoMo1SGq6WLq7CzoDyUYqxHdd3zKp4JUq3YEVs+DLarpFVFCql3VKqgAABNVdUAAYAgcVSyYTgFfaUqiSlKUClKUClKUClKUClKUClKUCoLxp09b2ivBgPLbuNkBhItt64qU1/UEsIXuNCiOzMSTgBVUEsxPAAJNUTxV1m5dR1v6i1pLZt3WXTRbu6q6EQt95uDLaGJhQxETvHFTCEJovDaBfu9xV1t7VJ+IqM4Dyony4eDbkglZAnFQ+o0xRyp3EqSO4n3AwechhAIJ4gxfOm6P/crCtAI09kkNyspuJJKwSu89omOORVPEK/ergDcpJzMDd+H+UyTJya3r6Whp9L0vxLltGAPmAIE+bBJmPlBggnkA11XTlVAXsBIIGB3iOQMyPYiuTaLUwVJjDBsk9oMEYxB9YMxxXSelar4tveDk8AiD6iRPJEY4GPaomESlLrT+cf6x6zUL4fvaq0L1u1p7dwfatadzXwgG6+zAQqOZhgfacxUvbIIB9R29/wD3/fULpOg22bUC7YtbXvubZMbtj2bUlSpDJLq3EcVnMKt9vEestiX6czgcnT37d3t2Vwjn6RUn0nxJY1JKoxFxQC9p1a3eSf4kYAxOJEie9VnW6p9C9sh7tzT3HS1sdjde07nyvbdpuOhhlKMxjykQJjc8ZahLen+0Mq/F07I1pwdr/vEDIrejiVg4PcYqukrdSsenvB1DCYYAiRBgiRNZKhJSlKBSlKBSlKBSlKBVc8VeNLWiUgFWuATtJ2ogx5rjfhGZjk9hGR68X+JfsltVSDeukhAc7QB5rpHdVxjuSonNcbdHbc99tz22ccSFcAsbp3TudhDCeAYXMtV612LXovE1/WkMbhtTCvdkI4BXcRp7bZtAqDN5+J8oJEid13htDpLmn0627XxiFcgw21mU3CWMu7m0CBuMmeQOOeaK41slg0SM9wdwJ80zujtzBFWDS+L7iqFKAwT3MHjkkE+p9/oa04mlx6pr1G9ZIgAwMiAZA2nEAAT9DHFUDrN4tdzBMk/xMJOBPH0iMHNZ9d4ouXJIQKfLkEsSVBBZjMZn5YHPNRRBnj9A0x7QMx5u/r61MRpMQ8BCBzkD68Akn1EEzx6cirN4Z6qVTYxMKzhTPCgAcxlQZH19IzWW1iTG4EhhujcxG4DBCKSJgACPzitzQ6pxbH3NyRE7jbsrAwZJJfEE/uzmhK/r1MbZLD6wR7k+3f6egrX1XWbdoKbjBd8hZDMzGThFWXuHHCg8VBWLdxlG66EAglbKw0jB+8uye87hbU8cV6u6/T6IfFci0zgQfPc1N32UsTcuTPM7B6iqM0ppLFzVX7dy6htW7LG5bsnabrXGUqLuoA8tvapO22CY3Sx7VEdT6o3VtZb0emebCFjdujKudpRip4K21cgHu7KeAKiL/UNT1ArZUNYsOdoso06i6eYuNG1QR5mUHABnuT1Pwn4Ut6C1tVV3sF3sPYYVZzsGYHqSeSarPSyct2woAAgAAAegGAK9UpVElKUoFKUoFKUoFKUoON+I9RHV74uESWS2hnnfatOiN/CMXAB63P5hMN1azJmShbBxO4bcqV3AmBwZBkjmr9+0DwE+pc6jTrbZygW5ZaFF0Agggny74x5sEBRIiuX6y3qNOdjnUWduBbvoWUEjhSxOIGNr9jWlUeu2z9562z5mJlXHzTHmVp/xORWVpnLxn8IExiAS270Jx71Err73a3ZcxAYOy4lexU9we/esp6xcPOmtsPX48YyAJVZwczz9a0WiYn0kdp7tc7/i2nk5O0L7/wB/oDR7SH5gTtJPma4wGFnDNHpg/X1qKbqt3v8AZUE8FnPp3x/h61j+2vcEHUKDAG3TpLHnG4y3OMRz+rZuE7YhUG3yj0ACrHJ9F4/QAetYm61p0G34gZiI22QbxGO5Tyg5gywj0qMtdGNwy2nvXJghr7ELmB/xCJMD+E8D2qZ0/RrhABcIDPlsr2HB3MuJzkKO0HirxS9vUOe/k4qR3Z41Piu8oi2qaYMVK3L+25eMgGbdhQ2T7hua1endPZ7m4I+9+dRqG3XWnLELJP6sIzxU7pOh27LYtgliZaCzNzyzebOckmvTbg4C2nuM6oFVNq+ZGYNvYttQbWQEn8uK1nDXHHLJLz/562W3DBCz/sz0ipf1G8h7gW0bbMAHFpgZVAPKq/EXIXJMbp8tdDrnPhBLtrWW2uqi/ES7aCqxuRt2XgS3ywQDwO1dGrivatp3T09LDF4pEZP6vkpSlUalK0+p642U3BC+QIE4nuYBxUGnjTzQbJwezeaMZ2lR/jUxEyLRXzdVX6p4sDW4tb0aRJIXA7xBOe351V9duvEMz3GIyoZzgs2WUHE4jIgA8cETxlOnTheHqO395gf3ivP2pM+dfLE5GJ4n0rkbdLlSA/KkARLegJbmYDDtxPIqM1Gkv7sI2zuFa35oO4EAzuacgSIgepiJiYTxdrudRtKJa7bA9Sygf3msD+IdMpg6izInG9ScfQ+9cTGi1IBVQR5gA262pIlZfj0EYUYPM4GS1oNVI/CAW8gY3EYqJMFgG2sQsM08fMS0UTxdkTxPpmiLymfr/fjH51RvHN23e1SbWDBbOfMCsux2wvM/DW4SQOGHrVUazqidu28gydyz+LdDkbdyKo2jZHO4nEEYr+j1rM7BCQy2lg3EBBTftOQp+a4xMCIL5Na4rxS8Tpz+Th+pjmsS9/8A8y0bhm3bMIpGNuXdsyhH4VPJxJr2eiWZ/dLA7eY/rJPf+ua0Dd14ZosKxbaPNsgQMY3yRnmfX3NZV1muMf7rGDHynueTuzwBjgGea9CufD81+zwr+D5W+r/eUpY6NbBkJaB7EIucdvLkf5n6VJJpIzkcegiIMenEd6h7Gp10sRoyyhZ8otu26GPmAccGO/Gc5jbV+oMpP2d0Yl4BFhJ/gUF7gIHMkjPIn5TM56fFfsivh5vd7/dJLoBxngd8zn88+vM1sjSgEMAO8R3/APUzUEug6y8eQk5wrWFUztIB2v5RG4ZI7Gt5fA3VrkbntJyTN+RlXBELaMZZTzwkEnBrKfL18N6/w3fe4ls6lQI8lxpkeUA/mSSoEzySBg1g0yQ1osqrvNwAAqwygY5EcbR2jP0n3d/Zv1BtzNqrWQfLvvOB5t3BWTgRAImSK22/Z7rbptM2rVNrzNtTbKwjAPtZmDNwIwI/OuXPl+rV2+P4v0bb/RKMIvaZpIC3xIz+NGt8A5HnE/rFXcVWtN4FthQtzU6y6AyPD3Y8yMGU7lAcAMJC7oqzVw4Mc46cZeplvF7bgpSlbMisGp0SXBDorD3AP5j0PvWelBD3fC1g8Bk/5WMfo0io+54GUmRef81U/wDirRSp3Kdqk/gOQfv+f/jH/wCpjkV7bwKuIv3BgT5VMnufYT27VaqVPKTar/7CJ/b3Z+icdu31/WvtvwHbA/e3SfWE9u0eoqz0pyk2rv8AsPYj5rswMyvbvlf6mvh8D2v7S5H/AETx67fXNWOlRylG0Db8F6cci4wzgsQM9vLBitu14b0yiBYt/UiW79znv61J0puRr6TQW7QhECgmTHf6zms2wegr1SoHwCvt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8614" name="Picture 6" descr="http://www.wiskundemeisjes.nl/wp-content/uploads/2006/08/ridder.gif"/>
          <p:cNvPicPr>
            <a:picLocks noChangeAspect="1" noChangeArrowheads="1"/>
          </p:cNvPicPr>
          <p:nvPr/>
        </p:nvPicPr>
        <p:blipFill>
          <a:blip r:embed="rId2" cstate="print"/>
          <a:srcRect/>
          <a:stretch>
            <a:fillRect/>
          </a:stretch>
        </p:blipFill>
        <p:spPr bwMode="auto">
          <a:xfrm>
            <a:off x="251520" y="5301208"/>
            <a:ext cx="922294" cy="1224136"/>
          </a:xfrm>
          <a:prstGeom prst="rect">
            <a:avLst/>
          </a:prstGeom>
          <a:noFill/>
        </p:spPr>
      </p:pic>
      <p:pic>
        <p:nvPicPr>
          <p:cNvPr id="68616" name="Picture 8" descr="http://www.vroma.org/~plautus/theatmodlab.jpg"/>
          <p:cNvPicPr>
            <a:picLocks noChangeAspect="1" noChangeArrowheads="1"/>
          </p:cNvPicPr>
          <p:nvPr/>
        </p:nvPicPr>
        <p:blipFill>
          <a:blip r:embed="rId3" cstate="print"/>
          <a:srcRect/>
          <a:stretch>
            <a:fillRect/>
          </a:stretch>
        </p:blipFill>
        <p:spPr bwMode="auto">
          <a:xfrm>
            <a:off x="6526294" y="4581128"/>
            <a:ext cx="2371093" cy="1728192"/>
          </a:xfrm>
          <a:prstGeom prst="rect">
            <a:avLst/>
          </a:prstGeom>
          <a:noFill/>
        </p:spPr>
      </p:pic>
      <p:pic>
        <p:nvPicPr>
          <p:cNvPr id="68618" name="Picture 10" descr="http://www.daishabol.nl/wp-content/uploads/2012/01/Voorouders-300x219.jpg"/>
          <p:cNvPicPr>
            <a:picLocks noChangeAspect="1" noChangeArrowheads="1"/>
          </p:cNvPicPr>
          <p:nvPr/>
        </p:nvPicPr>
        <p:blipFill>
          <a:blip r:embed="rId4" cstate="print"/>
          <a:srcRect/>
          <a:stretch>
            <a:fillRect/>
          </a:stretch>
        </p:blipFill>
        <p:spPr bwMode="auto">
          <a:xfrm>
            <a:off x="2699792" y="4581128"/>
            <a:ext cx="2448272" cy="1787239"/>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Nec</a:t>
            </a:r>
            <a:r>
              <a:rPr lang="en-US" sz="2800" dirty="0" smtClean="0"/>
              <a:t> </a:t>
            </a:r>
            <a:r>
              <a:rPr lang="en-US" sz="2800" dirty="0" err="1" smtClean="0"/>
              <a:t>reicit</a:t>
            </a:r>
            <a:r>
              <a:rPr lang="en-US" sz="2800" dirty="0" smtClean="0"/>
              <a:t> </a:t>
            </a:r>
            <a:r>
              <a:rPr lang="en-US" sz="2800" dirty="0" err="1" smtClean="0"/>
              <a:t>quemquam</a:t>
            </a:r>
            <a:r>
              <a:rPr lang="en-US" sz="2800" dirty="0" smtClean="0"/>
              <a:t> </a:t>
            </a:r>
            <a:r>
              <a:rPr lang="en-US" sz="2800" dirty="0" err="1" smtClean="0"/>
              <a:t>philosophia</a:t>
            </a:r>
            <a:r>
              <a:rPr lang="en-US" sz="2800" dirty="0" smtClean="0"/>
              <a:t> </a:t>
            </a:r>
            <a:r>
              <a:rPr lang="en-US" sz="2800" dirty="0" err="1" smtClean="0"/>
              <a:t>nec</a:t>
            </a:r>
            <a:r>
              <a:rPr lang="en-US" sz="2800" dirty="0" smtClean="0"/>
              <a:t> </a:t>
            </a:r>
            <a:r>
              <a:rPr lang="en-US" sz="2800" dirty="0" err="1" smtClean="0"/>
              <a:t>eligit</a:t>
            </a:r>
            <a:r>
              <a:rPr lang="en-US" sz="2800" dirty="0" smtClean="0"/>
              <a:t>: omnibus </a:t>
            </a:r>
            <a:r>
              <a:rPr lang="en-US" sz="2800" dirty="0" err="1" smtClean="0"/>
              <a:t>lucet</a:t>
            </a:r>
            <a:r>
              <a:rPr lang="en-US" sz="2800" dirty="0" smtClean="0"/>
              <a:t>. </a:t>
            </a:r>
            <a:r>
              <a:rPr lang="en-US" sz="2800" dirty="0" err="1" smtClean="0"/>
              <a:t>Patricius</a:t>
            </a:r>
            <a:r>
              <a:rPr lang="en-US" sz="2800" dirty="0" smtClean="0"/>
              <a:t> Socrates non </a:t>
            </a:r>
            <a:r>
              <a:rPr lang="en-US" sz="2800" dirty="0" err="1" smtClean="0"/>
              <a:t>fuit</a:t>
            </a:r>
            <a:r>
              <a:rPr lang="en-US" sz="2800" dirty="0" smtClean="0"/>
              <a:t>; Cleanthes </a:t>
            </a:r>
            <a:r>
              <a:rPr lang="en-US" sz="2800" dirty="0" err="1" smtClean="0"/>
              <a:t>aquam</a:t>
            </a:r>
            <a:r>
              <a:rPr lang="en-US" sz="2800" dirty="0" smtClean="0"/>
              <a:t> </a:t>
            </a:r>
            <a:r>
              <a:rPr lang="en-US" sz="2800" dirty="0" err="1" smtClean="0"/>
              <a:t>traxit</a:t>
            </a:r>
            <a:r>
              <a:rPr lang="en-US" sz="2800" dirty="0" smtClean="0"/>
              <a:t> et </a:t>
            </a:r>
            <a:r>
              <a:rPr lang="en-US" sz="2800" dirty="0" err="1" smtClean="0"/>
              <a:t>rigando</a:t>
            </a:r>
            <a:r>
              <a:rPr lang="en-US" sz="2800" dirty="0" smtClean="0"/>
              <a:t> </a:t>
            </a:r>
            <a:r>
              <a:rPr lang="en-US" sz="2800" dirty="0" err="1" smtClean="0"/>
              <a:t>horto</a:t>
            </a:r>
            <a:r>
              <a:rPr lang="en-US" sz="2800" dirty="0" smtClean="0"/>
              <a:t> </a:t>
            </a:r>
            <a:r>
              <a:rPr lang="en-US" sz="2800" dirty="0" err="1" smtClean="0"/>
              <a:t>locavit</a:t>
            </a:r>
            <a:r>
              <a:rPr lang="en-US" sz="2800" dirty="0" smtClean="0"/>
              <a:t> </a:t>
            </a:r>
            <a:r>
              <a:rPr lang="en-US" sz="2800" dirty="0" err="1" smtClean="0"/>
              <a:t>manus</a:t>
            </a:r>
            <a:r>
              <a:rPr lang="en-US" sz="2800" dirty="0" smtClean="0"/>
              <a:t>; </a:t>
            </a:r>
            <a:r>
              <a:rPr lang="en-US" sz="2800" dirty="0" err="1" smtClean="0"/>
              <a:t>Platonem</a:t>
            </a:r>
            <a:r>
              <a:rPr lang="en-US" sz="2800" dirty="0" smtClean="0"/>
              <a:t> non </a:t>
            </a:r>
            <a:r>
              <a:rPr lang="en-US" sz="2800" dirty="0" err="1" smtClean="0"/>
              <a:t>accepit</a:t>
            </a:r>
            <a:r>
              <a:rPr lang="en-US" sz="2800" dirty="0" smtClean="0"/>
              <a:t> </a:t>
            </a:r>
            <a:r>
              <a:rPr lang="en-US" sz="2800" dirty="0" err="1" smtClean="0"/>
              <a:t>nobilem</a:t>
            </a:r>
            <a:r>
              <a:rPr lang="en-US" sz="2800" dirty="0" smtClean="0"/>
              <a:t> </a:t>
            </a:r>
            <a:r>
              <a:rPr lang="en-US" sz="2800" dirty="0" err="1" smtClean="0"/>
              <a:t>philosophia</a:t>
            </a:r>
            <a:r>
              <a:rPr lang="en-US" sz="2800" dirty="0" smtClean="0"/>
              <a:t> </a:t>
            </a:r>
            <a:r>
              <a:rPr lang="en-US" sz="2800" dirty="0" err="1" smtClean="0"/>
              <a:t>sed</a:t>
            </a:r>
            <a:r>
              <a:rPr lang="en-US" sz="2800" dirty="0" smtClean="0"/>
              <a:t> </a:t>
            </a:r>
            <a:r>
              <a:rPr lang="en-US" sz="2800" dirty="0" err="1" smtClean="0"/>
              <a:t>fecit</a:t>
            </a:r>
            <a:r>
              <a:rPr lang="en-US" sz="2800" dirty="0" smtClean="0"/>
              <a:t>: quid </a:t>
            </a:r>
            <a:r>
              <a:rPr lang="en-US" sz="2800" dirty="0" err="1" smtClean="0"/>
              <a:t>est</a:t>
            </a:r>
            <a:r>
              <a:rPr lang="en-US" sz="2800" dirty="0" smtClean="0"/>
              <a:t> </a:t>
            </a:r>
            <a:r>
              <a:rPr lang="en-US" sz="2800" dirty="0" err="1" smtClean="0"/>
              <a:t>quare</a:t>
            </a:r>
            <a:r>
              <a:rPr lang="en-US" sz="2800" dirty="0" smtClean="0"/>
              <a:t> </a:t>
            </a:r>
            <a:r>
              <a:rPr lang="en-US" sz="2800" dirty="0" err="1" smtClean="0"/>
              <a:t>desperes</a:t>
            </a:r>
            <a:r>
              <a:rPr lang="en-US" sz="2800" dirty="0" smtClean="0"/>
              <a:t> his </a:t>
            </a:r>
            <a:r>
              <a:rPr lang="en-US" sz="2800" dirty="0" err="1" smtClean="0"/>
              <a:t>te</a:t>
            </a:r>
            <a:r>
              <a:rPr lang="en-US" sz="2800" dirty="0" smtClean="0"/>
              <a:t> posse </a:t>
            </a:r>
            <a:r>
              <a:rPr lang="en-US" sz="2800" dirty="0" err="1" smtClean="0"/>
              <a:t>fieri</a:t>
            </a:r>
            <a:r>
              <a:rPr lang="en-US" sz="2800" dirty="0" smtClean="0"/>
              <a:t> </a:t>
            </a:r>
            <a:r>
              <a:rPr lang="en-US" sz="2800" dirty="0" err="1" smtClean="0"/>
              <a:t>parem</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De filosofie wijst niemand af en kiest ook niemand uit: voor allen geeft zij licht. </a:t>
            </a:r>
            <a:r>
              <a:rPr lang="nl-NL" sz="2400" dirty="0" err="1" smtClean="0">
                <a:solidFill>
                  <a:schemeClr val="accent6">
                    <a:lumMod val="60000"/>
                    <a:lumOff val="40000"/>
                  </a:schemeClr>
                </a:solidFill>
              </a:rPr>
              <a:t>Socrates</a:t>
            </a:r>
            <a:r>
              <a:rPr lang="nl-NL" sz="2400" dirty="0" smtClean="0">
                <a:solidFill>
                  <a:schemeClr val="accent6">
                    <a:lumMod val="60000"/>
                    <a:lumOff val="40000"/>
                  </a:schemeClr>
                </a:solidFill>
              </a:rPr>
              <a:t> was geen patriciër; </a:t>
            </a:r>
            <a:r>
              <a:rPr lang="nl-NL" sz="2400" dirty="0" err="1" smtClean="0">
                <a:solidFill>
                  <a:schemeClr val="accent6">
                    <a:lumMod val="60000"/>
                    <a:lumOff val="40000"/>
                  </a:schemeClr>
                </a:solidFill>
              </a:rPr>
              <a:t>Cleanthes</a:t>
            </a:r>
            <a:r>
              <a:rPr lang="nl-NL" sz="2400" dirty="0" smtClean="0">
                <a:solidFill>
                  <a:schemeClr val="accent6">
                    <a:lumMod val="60000"/>
                    <a:lumOff val="40000"/>
                  </a:schemeClr>
                </a:solidFill>
              </a:rPr>
              <a:t> was waterdrager en verhuurde zijn handen voor het besproeien van een tuin; de filosofie heeft Plato niet opgenomen als man van adel, maar heeft hem dat gemaakt: wat is het, waarom je wanhoopt dat je gelijk aan dezen kunt worden?</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159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err="1" smtClean="0"/>
              <a:t>Omnes</a:t>
            </a:r>
            <a:r>
              <a:rPr lang="en-US" sz="2800" dirty="0" smtClean="0"/>
              <a:t> hi </a:t>
            </a:r>
            <a:r>
              <a:rPr lang="en-US" sz="2800" dirty="0" err="1" smtClean="0"/>
              <a:t>maiores</a:t>
            </a:r>
            <a:r>
              <a:rPr lang="en-US" sz="2800" dirty="0" smtClean="0"/>
              <a:t> </a:t>
            </a:r>
            <a:r>
              <a:rPr lang="en-US" sz="2800" dirty="0" err="1" smtClean="0"/>
              <a:t>tui</a:t>
            </a:r>
            <a:r>
              <a:rPr lang="en-US" sz="2800" dirty="0" smtClean="0"/>
              <a:t> </a:t>
            </a:r>
            <a:r>
              <a:rPr lang="en-US" sz="2800" dirty="0" err="1" smtClean="0"/>
              <a:t>sunt</a:t>
            </a:r>
            <a:r>
              <a:rPr lang="en-US" sz="2800" dirty="0" smtClean="0"/>
              <a:t>, </a:t>
            </a:r>
            <a:r>
              <a:rPr lang="en-US" sz="2800" dirty="0" err="1" smtClean="0"/>
              <a:t>si</a:t>
            </a:r>
            <a:r>
              <a:rPr lang="en-US" sz="2800" dirty="0" smtClean="0"/>
              <a:t> </a:t>
            </a:r>
            <a:r>
              <a:rPr lang="en-US" sz="2800" dirty="0" err="1" smtClean="0"/>
              <a:t>te</a:t>
            </a:r>
            <a:r>
              <a:rPr lang="en-US" sz="2800" dirty="0" smtClean="0"/>
              <a:t> </a:t>
            </a:r>
            <a:r>
              <a:rPr lang="en-US" sz="2800" dirty="0" err="1" smtClean="0"/>
              <a:t>illis</a:t>
            </a:r>
            <a:r>
              <a:rPr lang="en-US" sz="2800" dirty="0" smtClean="0"/>
              <a:t> geris </a:t>
            </a:r>
            <a:r>
              <a:rPr lang="en-US" sz="2800" dirty="0" err="1" smtClean="0"/>
              <a:t>dignum</a:t>
            </a:r>
            <a:r>
              <a:rPr lang="en-US" sz="2800" dirty="0" smtClean="0"/>
              <a:t>; </a:t>
            </a:r>
            <a:r>
              <a:rPr lang="en-US" sz="2800" dirty="0" err="1" smtClean="0"/>
              <a:t>geres</a:t>
            </a:r>
            <a:r>
              <a:rPr lang="en-US" sz="2800" dirty="0" smtClean="0"/>
              <a:t> </a:t>
            </a:r>
            <a:r>
              <a:rPr lang="en-US" sz="2800" dirty="0" err="1" smtClean="0"/>
              <a:t>autem</a:t>
            </a:r>
            <a:r>
              <a:rPr lang="en-US" sz="2800" dirty="0" smtClean="0"/>
              <a:t>, </a:t>
            </a:r>
            <a:r>
              <a:rPr lang="en-US" sz="2800" dirty="0" err="1" smtClean="0"/>
              <a:t>si</a:t>
            </a:r>
            <a:r>
              <a:rPr lang="en-US" sz="2800" dirty="0" smtClean="0"/>
              <a:t> hoc </a:t>
            </a:r>
            <a:r>
              <a:rPr lang="en-US" sz="2800" dirty="0" err="1" smtClean="0"/>
              <a:t>protinus</a:t>
            </a:r>
            <a:r>
              <a:rPr lang="en-US" sz="2800" dirty="0" smtClean="0"/>
              <a:t> </a:t>
            </a:r>
            <a:r>
              <a:rPr lang="en-US" sz="2800" dirty="0" err="1" smtClean="0"/>
              <a:t>tibi</a:t>
            </a:r>
            <a:r>
              <a:rPr lang="en-US" sz="2800" dirty="0" smtClean="0"/>
              <a:t> ipse </a:t>
            </a:r>
            <a:r>
              <a:rPr lang="en-US" sz="2800" dirty="0" err="1" smtClean="0"/>
              <a:t>persuaseris</a:t>
            </a:r>
            <a:r>
              <a:rPr lang="en-US" sz="2800" dirty="0" smtClean="0"/>
              <a:t>, a </a:t>
            </a:r>
            <a:r>
              <a:rPr lang="en-US" sz="2800" dirty="0" err="1" smtClean="0"/>
              <a:t>nullo</a:t>
            </a:r>
            <a:r>
              <a:rPr lang="en-US" sz="2800" dirty="0" smtClean="0"/>
              <a:t> </a:t>
            </a:r>
            <a:r>
              <a:rPr lang="en-US" sz="2800" dirty="0" err="1" smtClean="0"/>
              <a:t>te</a:t>
            </a:r>
            <a:r>
              <a:rPr lang="en-US" sz="2800" dirty="0" smtClean="0"/>
              <a:t> </a:t>
            </a:r>
            <a:r>
              <a:rPr lang="en-US" sz="2800" dirty="0" err="1" smtClean="0"/>
              <a:t>nobilitate</a:t>
            </a:r>
            <a:r>
              <a:rPr lang="en-US" sz="2800" dirty="0" smtClean="0"/>
              <a:t> </a:t>
            </a:r>
            <a:r>
              <a:rPr lang="en-US" sz="2800" dirty="0" err="1" smtClean="0"/>
              <a:t>superari</a:t>
            </a:r>
            <a:r>
              <a:rPr lang="en-US" sz="2800" dirty="0" smtClean="0"/>
              <a:t>. Omnibus </a:t>
            </a:r>
            <a:r>
              <a:rPr lang="en-US" sz="2800" dirty="0" err="1" smtClean="0"/>
              <a:t>nobis</a:t>
            </a:r>
            <a:r>
              <a:rPr lang="en-US" sz="2800" dirty="0" smtClean="0"/>
              <a:t> </a:t>
            </a:r>
            <a:r>
              <a:rPr lang="en-US" sz="2800" dirty="0" err="1" smtClean="0"/>
              <a:t>totidem</a:t>
            </a:r>
            <a:r>
              <a:rPr lang="en-US" sz="2800" dirty="0" smtClean="0"/>
              <a:t> ante </a:t>
            </a:r>
            <a:r>
              <a:rPr lang="en-US" sz="2800" dirty="0" err="1" smtClean="0"/>
              <a:t>nos</a:t>
            </a:r>
            <a:r>
              <a:rPr lang="en-US" sz="2800" dirty="0" smtClean="0"/>
              <a:t> </a:t>
            </a:r>
            <a:r>
              <a:rPr lang="en-US" sz="2800" dirty="0" err="1" smtClean="0"/>
              <a:t>sunt</a:t>
            </a:r>
            <a:r>
              <a:rPr lang="en-US" sz="2800" dirty="0" smtClean="0"/>
              <a:t>; nullius non </a:t>
            </a:r>
            <a:r>
              <a:rPr lang="en-US" sz="2800" dirty="0" err="1" smtClean="0"/>
              <a:t>origo</a:t>
            </a:r>
            <a:r>
              <a:rPr lang="en-US" sz="2800" dirty="0" smtClean="0"/>
              <a:t> ultra memoriam </a:t>
            </a:r>
            <a:r>
              <a:rPr lang="en-US" sz="2800" dirty="0" err="1" smtClean="0"/>
              <a:t>iacet</a:t>
            </a:r>
            <a:r>
              <a:rPr lang="en-US" sz="2800" dirty="0" smtClean="0"/>
              <a:t>. </a:t>
            </a:r>
            <a:r>
              <a:rPr lang="en-US" sz="2800" dirty="0" err="1" smtClean="0"/>
              <a:t>Platon</a:t>
            </a:r>
            <a:r>
              <a:rPr lang="en-US" sz="2800" dirty="0" smtClean="0"/>
              <a:t> </a:t>
            </a:r>
            <a:r>
              <a:rPr lang="en-US" sz="2800" dirty="0" err="1" smtClean="0"/>
              <a:t>ait</a:t>
            </a:r>
            <a:r>
              <a:rPr lang="en-US" sz="2800" dirty="0" smtClean="0"/>
              <a:t> </a:t>
            </a:r>
            <a:r>
              <a:rPr lang="en-US" sz="2800" dirty="0" err="1" smtClean="0"/>
              <a:t>neminem</a:t>
            </a:r>
            <a:r>
              <a:rPr lang="en-US" sz="2800" dirty="0" smtClean="0"/>
              <a:t> </a:t>
            </a:r>
            <a:r>
              <a:rPr lang="en-US" sz="2800" dirty="0" err="1" smtClean="0"/>
              <a:t>regem</a:t>
            </a:r>
            <a:r>
              <a:rPr lang="en-US" sz="2800" dirty="0" smtClean="0"/>
              <a:t> non ex </a:t>
            </a:r>
            <a:r>
              <a:rPr lang="en-US" sz="2800" dirty="0" err="1" smtClean="0"/>
              <a:t>servis</a:t>
            </a:r>
            <a:r>
              <a:rPr lang="en-US" sz="2800" dirty="0" smtClean="0"/>
              <a:t> </a:t>
            </a:r>
            <a:r>
              <a:rPr lang="en-US" sz="2800" dirty="0" err="1" smtClean="0"/>
              <a:t>esse</a:t>
            </a:r>
            <a:r>
              <a:rPr lang="en-US" sz="2800" dirty="0" smtClean="0"/>
              <a:t> </a:t>
            </a:r>
            <a:r>
              <a:rPr lang="en-US" sz="2800" dirty="0" err="1" smtClean="0"/>
              <a:t>oriundum</a:t>
            </a:r>
            <a:r>
              <a:rPr lang="en-US" sz="2800" dirty="0" smtClean="0"/>
              <a:t>, </a:t>
            </a:r>
            <a:r>
              <a:rPr lang="en-US" sz="2800" dirty="0" err="1" smtClean="0"/>
              <a:t>neminem</a:t>
            </a:r>
            <a:r>
              <a:rPr lang="en-US" sz="2800" dirty="0" smtClean="0"/>
              <a:t> non </a:t>
            </a:r>
            <a:r>
              <a:rPr lang="en-US" sz="2800" dirty="0" err="1" smtClean="0"/>
              <a:t>servum</a:t>
            </a:r>
            <a:r>
              <a:rPr lang="en-US" sz="2800" dirty="0" smtClean="0"/>
              <a:t> ex </a:t>
            </a:r>
            <a:r>
              <a:rPr lang="en-US" sz="2800" dirty="0" err="1" smtClean="0"/>
              <a:t>regibus</a:t>
            </a:r>
            <a:r>
              <a:rPr lang="en-US" sz="2800" dirty="0" smtClean="0"/>
              <a:t>.</a:t>
            </a:r>
          </a:p>
          <a:p>
            <a:endParaRPr lang="en-US" sz="2800" dirty="0" smtClean="0">
              <a:solidFill>
                <a:srgbClr val="FF00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Al dezen zijn jouw voorouders, als jij je hen waardig gedraagt: je zult je (zo) gedragen, als je jezelf er onmiddellijk van zult hebben overtuigd, dat jij door niemand qua adeldom/voortreffelijkheid overtroffen wordt. Wij allemaal hebben evenveel (personen) vóór ons; van niemand is de oorsprong niet verder dan mensenheugenis /het geheugen. Plato zegt dat geen enkele koning niet uit slaven ontstaan is, geen enkele slaaf niet uit koningen.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01</a:t>
            </a:r>
            <a:r>
              <a:rPr lang="nl-NL" sz="4000" dirty="0" smtClean="0"/>
              <a:t>	</a:t>
            </a:r>
            <a:r>
              <a:rPr lang="nl-NL" sz="2800" dirty="0" smtClean="0"/>
              <a:t>Welke twee zaken maken dat je </a:t>
            </a:r>
            <a:r>
              <a:rPr lang="nl-NL" sz="2800" dirty="0" err="1" smtClean="0"/>
              <a:t>je</a:t>
            </a:r>
            <a:r>
              <a:rPr lang="nl-NL" sz="2800" dirty="0" smtClean="0"/>
              <a:t> lot accepteert?</a:t>
            </a:r>
          </a:p>
          <a:p>
            <a:r>
              <a:rPr lang="nl-NL" dirty="0" smtClean="0"/>
              <a:t>	</a:t>
            </a:r>
            <a:r>
              <a:rPr lang="nl-NL" sz="2800" dirty="0" smtClean="0">
                <a:solidFill>
                  <a:srgbClr val="00B050"/>
                </a:solidFill>
              </a:rPr>
              <a:t>A. </a:t>
            </a:r>
            <a:r>
              <a:rPr lang="nl-NL" sz="2800" dirty="0" err="1" smtClean="0">
                <a:solidFill>
                  <a:srgbClr val="00B050"/>
                </a:solidFill>
              </a:rPr>
              <a:t>necessitas</a:t>
            </a:r>
            <a:r>
              <a:rPr lang="nl-NL" sz="2800" dirty="0" smtClean="0">
                <a:solidFill>
                  <a:srgbClr val="00B050"/>
                </a:solidFill>
              </a:rPr>
              <a:t> / </a:t>
            </a:r>
            <a:r>
              <a:rPr lang="nl-NL" sz="2800" dirty="0" err="1" smtClean="0">
                <a:solidFill>
                  <a:srgbClr val="00B050"/>
                </a:solidFill>
              </a:rPr>
              <a:t>consuetudo</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B. </a:t>
            </a:r>
            <a:r>
              <a:rPr lang="nl-NL" sz="2800" dirty="0" err="1" smtClean="0">
                <a:solidFill>
                  <a:srgbClr val="00B050"/>
                </a:solidFill>
              </a:rPr>
              <a:t>impedimenta</a:t>
            </a:r>
            <a:r>
              <a:rPr lang="nl-NL" sz="2800" dirty="0" smtClean="0">
                <a:solidFill>
                  <a:srgbClr val="00B050"/>
                </a:solidFill>
              </a:rPr>
              <a:t> / </a:t>
            </a:r>
            <a:r>
              <a:rPr lang="nl-NL" sz="2800" dirty="0" err="1" smtClean="0">
                <a:solidFill>
                  <a:srgbClr val="00B050"/>
                </a:solidFill>
              </a:rPr>
              <a:t>oblectamenta</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C. </a:t>
            </a:r>
            <a:r>
              <a:rPr lang="nl-NL" sz="2800" dirty="0" err="1" smtClean="0">
                <a:solidFill>
                  <a:srgbClr val="00B050"/>
                </a:solidFill>
              </a:rPr>
              <a:t>publica</a:t>
            </a:r>
            <a:r>
              <a:rPr lang="nl-NL" sz="2800" dirty="0" smtClean="0">
                <a:solidFill>
                  <a:srgbClr val="00B050"/>
                </a:solidFill>
              </a:rPr>
              <a:t> </a:t>
            </a:r>
            <a:r>
              <a:rPr lang="nl-NL" sz="2800" dirty="0" err="1" smtClean="0">
                <a:solidFill>
                  <a:srgbClr val="00B050"/>
                </a:solidFill>
              </a:rPr>
              <a:t>fortuna</a:t>
            </a:r>
            <a:r>
              <a:rPr lang="nl-NL" sz="2800" dirty="0" smtClean="0">
                <a:solidFill>
                  <a:srgbClr val="00B050"/>
                </a:solidFill>
              </a:rPr>
              <a:t> / </a:t>
            </a:r>
            <a:r>
              <a:rPr lang="nl-NL" sz="2800" dirty="0" err="1" smtClean="0">
                <a:solidFill>
                  <a:srgbClr val="00B050"/>
                </a:solidFill>
              </a:rPr>
              <a:t>privata</a:t>
            </a:r>
            <a:r>
              <a:rPr lang="nl-NL" sz="2800" dirty="0" smtClean="0">
                <a:solidFill>
                  <a:srgbClr val="00B050"/>
                </a:solidFill>
              </a:rPr>
              <a:t> </a:t>
            </a:r>
            <a:r>
              <a:rPr lang="nl-NL" sz="2800" dirty="0" err="1" smtClean="0">
                <a:solidFill>
                  <a:srgbClr val="00B050"/>
                </a:solidFill>
              </a:rPr>
              <a:t>fortuna</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D. twee? Alleen </a:t>
            </a:r>
            <a:r>
              <a:rPr lang="nl-NL" sz="2800" dirty="0" err="1" smtClean="0">
                <a:solidFill>
                  <a:srgbClr val="00B050"/>
                </a:solidFill>
              </a:rPr>
              <a:t>necessitas</a:t>
            </a:r>
            <a:r>
              <a:rPr lang="nl-NL" sz="2800" dirty="0" smtClean="0">
                <a:solidFill>
                  <a:srgbClr val="00B050"/>
                </a:solidFill>
              </a:rPr>
              <a: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6" name="Rechthoek 5"/>
          <p:cNvSpPr/>
          <p:nvPr/>
        </p:nvSpPr>
        <p:spPr>
          <a:xfrm>
            <a:off x="107504" y="116632"/>
            <a:ext cx="8928992" cy="6063198"/>
          </a:xfrm>
          <a:prstGeom prst="rect">
            <a:avLst/>
          </a:prstGeom>
        </p:spPr>
        <p:txBody>
          <a:bodyPr wrap="square">
            <a:spAutoFit/>
          </a:bodyPr>
          <a:lstStyle/>
          <a:p>
            <a:r>
              <a:rPr lang="en-US" sz="2800" dirty="0" err="1" smtClean="0"/>
              <a:t>Omnia</a:t>
            </a:r>
            <a:r>
              <a:rPr lang="en-US" sz="2800" dirty="0" smtClean="0"/>
              <a:t> </a:t>
            </a:r>
            <a:r>
              <a:rPr lang="en-US" sz="2800" dirty="0" err="1" smtClean="0"/>
              <a:t>ista</a:t>
            </a:r>
            <a:r>
              <a:rPr lang="en-US" sz="2800" dirty="0" smtClean="0"/>
              <a:t> </a:t>
            </a:r>
            <a:r>
              <a:rPr lang="en-US" sz="2800" dirty="0" err="1" smtClean="0"/>
              <a:t>longa</a:t>
            </a:r>
            <a:r>
              <a:rPr lang="en-US" sz="2800" dirty="0" smtClean="0"/>
              <a:t> </a:t>
            </a:r>
            <a:r>
              <a:rPr lang="en-US" sz="2800" dirty="0" err="1" smtClean="0"/>
              <a:t>varietas</a:t>
            </a:r>
            <a:r>
              <a:rPr lang="en-US" sz="2800" dirty="0" smtClean="0"/>
              <a:t> </a:t>
            </a:r>
            <a:r>
              <a:rPr lang="en-US" sz="2800" dirty="0" err="1" smtClean="0"/>
              <a:t>miscuit</a:t>
            </a:r>
            <a:r>
              <a:rPr lang="en-US" sz="2800" dirty="0" smtClean="0"/>
              <a:t> et </a:t>
            </a:r>
            <a:r>
              <a:rPr lang="en-US" sz="2800" dirty="0" err="1" smtClean="0"/>
              <a:t>sursum</a:t>
            </a:r>
            <a:r>
              <a:rPr lang="en-US" sz="2800" dirty="0" smtClean="0"/>
              <a:t> </a:t>
            </a:r>
            <a:r>
              <a:rPr lang="en-US" sz="2800" dirty="0" err="1" smtClean="0"/>
              <a:t>deorsum</a:t>
            </a:r>
            <a:r>
              <a:rPr lang="en-US" sz="2800" dirty="0" smtClean="0"/>
              <a:t> </a:t>
            </a:r>
            <a:r>
              <a:rPr lang="en-US" sz="2800" dirty="0" err="1" smtClean="0"/>
              <a:t>fortuna</a:t>
            </a:r>
            <a:r>
              <a:rPr lang="en-US" sz="2800" dirty="0" smtClean="0"/>
              <a:t> </a:t>
            </a:r>
            <a:r>
              <a:rPr lang="en-US" sz="2800" dirty="0" err="1" smtClean="0"/>
              <a:t>versavit</a:t>
            </a:r>
            <a:r>
              <a:rPr lang="en-US" sz="2800" dirty="0" smtClean="0"/>
              <a:t>. </a:t>
            </a:r>
            <a:r>
              <a:rPr lang="en-US" sz="2800" dirty="0" err="1" smtClean="0"/>
              <a:t>Quis</a:t>
            </a:r>
            <a:r>
              <a:rPr lang="en-US" sz="2800" dirty="0" smtClean="0"/>
              <a:t> </a:t>
            </a:r>
            <a:r>
              <a:rPr lang="en-US" sz="2800" dirty="0" err="1" smtClean="0"/>
              <a:t>est</a:t>
            </a:r>
            <a:r>
              <a:rPr lang="en-US" sz="2800" dirty="0" smtClean="0"/>
              <a:t> </a:t>
            </a:r>
            <a:r>
              <a:rPr lang="en-US" sz="2800" dirty="0" err="1" smtClean="0"/>
              <a:t>generosus</a:t>
            </a:r>
            <a:r>
              <a:rPr lang="en-US" sz="2800" dirty="0" smtClean="0"/>
              <a:t>? Ad </a:t>
            </a:r>
            <a:r>
              <a:rPr lang="en-US" sz="2800" dirty="0" err="1" smtClean="0"/>
              <a:t>virtutem</a:t>
            </a:r>
            <a:r>
              <a:rPr lang="en-US" sz="2800" dirty="0" smtClean="0"/>
              <a:t> </a:t>
            </a:r>
            <a:r>
              <a:rPr lang="en-US" sz="2800" dirty="0" err="1" smtClean="0"/>
              <a:t>bene</a:t>
            </a:r>
            <a:r>
              <a:rPr lang="en-US" sz="2800" dirty="0" smtClean="0"/>
              <a:t> a </a:t>
            </a:r>
            <a:r>
              <a:rPr lang="en-US" sz="2800" dirty="0" err="1" smtClean="0"/>
              <a:t>natura</a:t>
            </a:r>
            <a:r>
              <a:rPr lang="en-US" sz="2800" dirty="0" smtClean="0"/>
              <a:t> </a:t>
            </a:r>
            <a:r>
              <a:rPr lang="en-US" sz="2800" dirty="0" err="1" smtClean="0"/>
              <a:t>compositus</a:t>
            </a:r>
            <a:r>
              <a:rPr lang="en-US" sz="2800" dirty="0" smtClean="0"/>
              <a:t>. Hoc </a:t>
            </a:r>
            <a:r>
              <a:rPr lang="en-US" sz="2800" dirty="0" err="1" smtClean="0"/>
              <a:t>unum</a:t>
            </a:r>
            <a:r>
              <a:rPr lang="en-US" sz="2800" dirty="0" smtClean="0"/>
              <a:t> </a:t>
            </a:r>
            <a:r>
              <a:rPr lang="en-US" sz="2800" dirty="0" err="1" smtClean="0"/>
              <a:t>intuendum</a:t>
            </a:r>
            <a:r>
              <a:rPr lang="en-US" sz="2800" dirty="0" smtClean="0"/>
              <a:t> </a:t>
            </a:r>
            <a:r>
              <a:rPr lang="en-US" sz="2800" dirty="0" err="1" smtClean="0"/>
              <a:t>est</a:t>
            </a:r>
            <a:r>
              <a:rPr lang="en-US" sz="2800" dirty="0" smtClean="0"/>
              <a:t>: </a:t>
            </a:r>
            <a:r>
              <a:rPr lang="en-US" sz="2800" dirty="0" err="1" smtClean="0"/>
              <a:t>alioquin</a:t>
            </a:r>
            <a:r>
              <a:rPr lang="en-US" sz="2800" dirty="0" smtClean="0"/>
              <a:t> </a:t>
            </a:r>
            <a:r>
              <a:rPr lang="en-US" sz="2800" dirty="0" err="1" smtClean="0"/>
              <a:t>si</a:t>
            </a:r>
            <a:r>
              <a:rPr lang="en-US" sz="2800" dirty="0" smtClean="0"/>
              <a:t> ad </a:t>
            </a:r>
            <a:r>
              <a:rPr lang="en-US" sz="2800" dirty="0" err="1" smtClean="0"/>
              <a:t>vetera</a:t>
            </a:r>
            <a:r>
              <a:rPr lang="en-US" sz="2800" dirty="0" smtClean="0"/>
              <a:t> </a:t>
            </a:r>
            <a:r>
              <a:rPr lang="en-US" sz="2800" dirty="0" err="1" smtClean="0"/>
              <a:t>revocas</a:t>
            </a:r>
            <a:r>
              <a:rPr lang="en-US" sz="2800" dirty="0" smtClean="0"/>
              <a:t>, </a:t>
            </a:r>
            <a:r>
              <a:rPr lang="en-US" sz="2800" dirty="0" err="1" smtClean="0"/>
              <a:t>nemo</a:t>
            </a:r>
            <a:r>
              <a:rPr lang="en-US" sz="2800" dirty="0" smtClean="0"/>
              <a:t> non </a:t>
            </a:r>
            <a:r>
              <a:rPr lang="en-US" sz="2800" dirty="0" err="1" smtClean="0"/>
              <a:t>inde</a:t>
            </a:r>
            <a:r>
              <a:rPr lang="en-US" sz="2800" dirty="0" smtClean="0"/>
              <a:t> </a:t>
            </a:r>
            <a:r>
              <a:rPr lang="en-US" sz="2800" dirty="0" err="1" smtClean="0"/>
              <a:t>est</a:t>
            </a:r>
            <a:r>
              <a:rPr lang="en-US" sz="2800" dirty="0" smtClean="0"/>
              <a:t> ante quod </a:t>
            </a:r>
            <a:r>
              <a:rPr lang="en-US" sz="2800" dirty="0" err="1" smtClean="0"/>
              <a:t>nihil</a:t>
            </a:r>
            <a:r>
              <a:rPr lang="en-US" sz="2800" dirty="0" smtClean="0"/>
              <a:t> est. A primo mundi </a:t>
            </a:r>
            <a:r>
              <a:rPr lang="en-US" sz="2800" dirty="0" err="1" smtClean="0"/>
              <a:t>ortu</a:t>
            </a:r>
            <a:r>
              <a:rPr lang="en-US" sz="2800" dirty="0" smtClean="0"/>
              <a:t> </a:t>
            </a:r>
            <a:r>
              <a:rPr lang="en-US" sz="2800" dirty="0" err="1" smtClean="0"/>
              <a:t>usque</a:t>
            </a:r>
            <a:r>
              <a:rPr lang="en-US" sz="2800" dirty="0" smtClean="0"/>
              <a:t> in hoc tempus </a:t>
            </a:r>
            <a:r>
              <a:rPr lang="en-US" sz="2800" dirty="0" err="1" smtClean="0"/>
              <a:t>perduxit</a:t>
            </a:r>
            <a:r>
              <a:rPr lang="en-US" sz="2800" dirty="0" smtClean="0"/>
              <a:t> </a:t>
            </a:r>
            <a:r>
              <a:rPr lang="en-US" sz="2800" dirty="0" err="1" smtClean="0"/>
              <a:t>nos</a:t>
            </a:r>
            <a:r>
              <a:rPr lang="en-US" sz="2800" dirty="0" smtClean="0"/>
              <a:t> ex </a:t>
            </a:r>
            <a:r>
              <a:rPr lang="en-US" sz="2800" dirty="0" err="1" smtClean="0"/>
              <a:t>splendidis</a:t>
            </a:r>
            <a:r>
              <a:rPr lang="en-US" sz="2800" dirty="0" smtClean="0"/>
              <a:t> </a:t>
            </a:r>
            <a:r>
              <a:rPr lang="en-US" sz="2800" dirty="0" err="1" smtClean="0"/>
              <a:t>sordidisque</a:t>
            </a:r>
            <a:r>
              <a:rPr lang="en-US" sz="2800" dirty="0" smtClean="0"/>
              <a:t> </a:t>
            </a:r>
            <a:r>
              <a:rPr lang="en-US" sz="2800" dirty="0" err="1" smtClean="0"/>
              <a:t>alternata</a:t>
            </a:r>
            <a:r>
              <a:rPr lang="en-US" sz="2800" dirty="0" smtClean="0"/>
              <a:t> series.</a:t>
            </a: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Een lange afwisseling van gebeurtenissen heeft dat allemaal door elkaar gegooid en de fortuin heeft ze voortdurende op en neer bewogen. Wie is er edel? Iemand die door de natuur goed gemaakt is voor voortreffelijkheid. Dit moet als enige bekeken worden: anders, als je het terug roept naar de oude dingen, komt niemand niet (iedereen) daarvandaan, </a:t>
            </a:r>
            <a:r>
              <a:rPr lang="nl-NL" sz="2400" dirty="0" err="1" smtClean="0">
                <a:solidFill>
                  <a:schemeClr val="accent6">
                    <a:lumMod val="60000"/>
                    <a:lumOff val="40000"/>
                  </a:schemeClr>
                </a:solidFill>
              </a:rPr>
              <a:t>waarvóór</a:t>
            </a:r>
            <a:r>
              <a:rPr lang="nl-NL" sz="2400" dirty="0" smtClean="0">
                <a:solidFill>
                  <a:schemeClr val="accent6">
                    <a:lumMod val="60000"/>
                    <a:lumOff val="40000"/>
                  </a:schemeClr>
                </a:solidFill>
              </a:rPr>
              <a:t> er niets was. Vanaf het eerste begin van de wereld heeft een rij voorvaderen, afwisselend bestaande uit roemrijke en onbeduidende (lieden), ons helemaal tot dit moment gebracht.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56</a:t>
            </a:r>
            <a:r>
              <a:rPr lang="nl-NL" sz="4000" dirty="0" smtClean="0"/>
              <a:t>	</a:t>
            </a:r>
            <a:r>
              <a:rPr lang="nl-NL" sz="2800" dirty="0" smtClean="0"/>
              <a:t>Waar komt volgens Seneca echte adeldom (van geest) 	vandaan?</a:t>
            </a:r>
          </a:p>
          <a:p>
            <a:r>
              <a:rPr lang="nl-NL" dirty="0" smtClean="0"/>
              <a:t>	</a:t>
            </a:r>
            <a:r>
              <a:rPr lang="nl-NL" sz="2800" dirty="0" smtClean="0">
                <a:solidFill>
                  <a:srgbClr val="00B050"/>
                </a:solidFill>
              </a:rPr>
              <a:t>A. van de goden</a:t>
            </a:r>
          </a:p>
          <a:p>
            <a:r>
              <a:rPr lang="nl-NL" sz="2800" dirty="0">
                <a:solidFill>
                  <a:srgbClr val="00B050"/>
                </a:solidFill>
              </a:rPr>
              <a:t>	</a:t>
            </a:r>
            <a:r>
              <a:rPr lang="nl-NL" sz="2800" dirty="0" smtClean="0">
                <a:solidFill>
                  <a:srgbClr val="00B050"/>
                </a:solidFill>
              </a:rPr>
              <a:t>B. van je beroemdste voorouders</a:t>
            </a:r>
          </a:p>
          <a:p>
            <a:r>
              <a:rPr lang="nl-NL" sz="2800" dirty="0">
                <a:solidFill>
                  <a:srgbClr val="00B050"/>
                </a:solidFill>
              </a:rPr>
              <a:t>	</a:t>
            </a:r>
            <a:r>
              <a:rPr lang="nl-NL" sz="2800" dirty="0" smtClean="0">
                <a:solidFill>
                  <a:srgbClr val="00B050"/>
                </a:solidFill>
              </a:rPr>
              <a:t>C. van je minder beroemde voorouders</a:t>
            </a:r>
          </a:p>
          <a:p>
            <a:r>
              <a:rPr lang="nl-NL" sz="2800" dirty="0">
                <a:solidFill>
                  <a:srgbClr val="00B050"/>
                </a:solidFill>
              </a:rPr>
              <a:t>	</a:t>
            </a:r>
            <a:r>
              <a:rPr lang="nl-NL" sz="2800" dirty="0" smtClean="0">
                <a:solidFill>
                  <a:srgbClr val="00B050"/>
                </a:solidFill>
              </a:rPr>
              <a:t>D. vanuit jezelf, dus vanuit de </a:t>
            </a:r>
            <a:r>
              <a:rPr lang="nl-NL" sz="2800" dirty="0" err="1" smtClean="0">
                <a:solidFill>
                  <a:srgbClr val="00B050"/>
                </a:solidFill>
              </a:rPr>
              <a:t>natura</a:t>
            </a:r>
            <a:endParaRPr lang="nl-NL" sz="2800" dirty="0" smtClean="0">
              <a:solidFill>
                <a:srgbClr val="00B050"/>
              </a:solidFill>
            </a:endParaRPr>
          </a:p>
        </p:txBody>
      </p:sp>
      <p:pic>
        <p:nvPicPr>
          <p:cNvPr id="64514" name="Picture 2" descr="http://members.home.nl/keesdebrouwer/images/romeinen/goden%2002.jpg"/>
          <p:cNvPicPr>
            <a:picLocks noChangeAspect="1" noChangeArrowheads="1"/>
          </p:cNvPicPr>
          <p:nvPr/>
        </p:nvPicPr>
        <p:blipFill>
          <a:blip r:embed="rId2" cstate="print"/>
          <a:srcRect/>
          <a:stretch>
            <a:fillRect/>
          </a:stretch>
        </p:blipFill>
        <p:spPr bwMode="auto">
          <a:xfrm>
            <a:off x="7020272" y="1196752"/>
            <a:ext cx="1944216" cy="2019215"/>
          </a:xfrm>
          <a:prstGeom prst="rect">
            <a:avLst/>
          </a:prstGeom>
          <a:noFill/>
        </p:spPr>
      </p:pic>
      <p:pic>
        <p:nvPicPr>
          <p:cNvPr id="64516" name="Picture 4" descr="http://www.nieuwlanderfgoed.nl/beeld/Archief/Mijn%20voorouders/_800/Genealogie.03.jpg"/>
          <p:cNvPicPr>
            <a:picLocks noChangeAspect="1" noChangeArrowheads="1"/>
          </p:cNvPicPr>
          <p:nvPr/>
        </p:nvPicPr>
        <p:blipFill>
          <a:blip r:embed="rId3" cstate="print"/>
          <a:srcRect/>
          <a:stretch>
            <a:fillRect/>
          </a:stretch>
        </p:blipFill>
        <p:spPr bwMode="auto">
          <a:xfrm>
            <a:off x="323528" y="3356992"/>
            <a:ext cx="1284893" cy="1800200"/>
          </a:xfrm>
          <a:prstGeom prst="rect">
            <a:avLst/>
          </a:prstGeom>
          <a:noFill/>
        </p:spPr>
      </p:pic>
      <p:pic>
        <p:nvPicPr>
          <p:cNvPr id="64518" name="Picture 6" descr="http://www.scientias.nl/wp-content/uploads/2012/06/ardi3.jpg"/>
          <p:cNvPicPr>
            <a:picLocks noChangeAspect="1" noChangeArrowheads="1"/>
          </p:cNvPicPr>
          <p:nvPr/>
        </p:nvPicPr>
        <p:blipFill>
          <a:blip r:embed="rId4" cstate="print"/>
          <a:srcRect/>
          <a:stretch>
            <a:fillRect/>
          </a:stretch>
        </p:blipFill>
        <p:spPr bwMode="auto">
          <a:xfrm>
            <a:off x="2051720" y="5013176"/>
            <a:ext cx="1728192" cy="864096"/>
          </a:xfrm>
          <a:prstGeom prst="rect">
            <a:avLst/>
          </a:prstGeom>
          <a:noFill/>
        </p:spPr>
      </p:pic>
      <p:pic>
        <p:nvPicPr>
          <p:cNvPr id="64520" name="Picture 8" descr="http://t1.gstatic.com/images?q=tbn:ANd9GcTJmDrZN496ZoEeHPks3ns7V3ecwdVcNxG_bT5Rm7_kuoVllbC6"/>
          <p:cNvPicPr>
            <a:picLocks noChangeAspect="1" noChangeArrowheads="1"/>
          </p:cNvPicPr>
          <p:nvPr/>
        </p:nvPicPr>
        <p:blipFill>
          <a:blip r:embed="rId5" cstate="print"/>
          <a:srcRect/>
          <a:stretch>
            <a:fillRect/>
          </a:stretch>
        </p:blipFill>
        <p:spPr bwMode="auto">
          <a:xfrm>
            <a:off x="4860033" y="3789041"/>
            <a:ext cx="1368152" cy="1024794"/>
          </a:xfrm>
          <a:prstGeom prst="rect">
            <a:avLst/>
          </a:prstGeom>
          <a:noFill/>
        </p:spPr>
      </p:pic>
      <p:sp>
        <p:nvSpPr>
          <p:cNvPr id="10" name="Tekstvak 9"/>
          <p:cNvSpPr txBox="1"/>
          <p:nvPr/>
        </p:nvSpPr>
        <p:spPr>
          <a:xfrm>
            <a:off x="1619672" y="4581128"/>
            <a:ext cx="1800200" cy="461665"/>
          </a:xfrm>
          <a:prstGeom prst="rect">
            <a:avLst/>
          </a:prstGeom>
          <a:noFill/>
        </p:spPr>
        <p:txBody>
          <a:bodyPr wrap="square" rtlCol="0">
            <a:spAutoFit/>
          </a:bodyPr>
          <a:lstStyle/>
          <a:p>
            <a:r>
              <a:rPr lang="nl-NL" sz="2400" dirty="0" smtClean="0"/>
              <a:t>Voorouders?</a:t>
            </a:r>
            <a:endParaRPr lang="nl-NL" sz="2400" dirty="0"/>
          </a:p>
        </p:txBody>
      </p:sp>
      <p:sp>
        <p:nvSpPr>
          <p:cNvPr id="12" name="Tekstvak 11"/>
          <p:cNvSpPr txBox="1"/>
          <p:nvPr/>
        </p:nvSpPr>
        <p:spPr>
          <a:xfrm>
            <a:off x="5076056" y="4797152"/>
            <a:ext cx="1008112" cy="461665"/>
          </a:xfrm>
          <a:prstGeom prst="rect">
            <a:avLst/>
          </a:prstGeom>
          <a:noFill/>
        </p:spPr>
        <p:txBody>
          <a:bodyPr wrap="square" rtlCol="0">
            <a:spAutoFit/>
          </a:bodyPr>
          <a:lstStyle/>
          <a:p>
            <a:r>
              <a:rPr lang="nl-NL" sz="2400" dirty="0" err="1" smtClean="0"/>
              <a:t>natura</a:t>
            </a:r>
            <a:endParaRPr lang="nl-NL" sz="24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t>Non </a:t>
            </a:r>
            <a:r>
              <a:rPr lang="en-US" sz="2800" dirty="0" err="1" smtClean="0"/>
              <a:t>facit</a:t>
            </a:r>
            <a:r>
              <a:rPr lang="en-US" sz="2800" dirty="0" smtClean="0"/>
              <a:t> </a:t>
            </a:r>
            <a:r>
              <a:rPr lang="en-US" sz="2800" dirty="0" err="1" smtClean="0"/>
              <a:t>nobilem</a:t>
            </a:r>
            <a:r>
              <a:rPr lang="en-US" sz="2800" dirty="0" smtClean="0"/>
              <a:t> atrium plenum </a:t>
            </a:r>
            <a:r>
              <a:rPr lang="en-US" sz="2800" dirty="0" err="1" smtClean="0"/>
              <a:t>fumosis</a:t>
            </a:r>
            <a:r>
              <a:rPr lang="en-US" sz="2800" dirty="0" smtClean="0"/>
              <a:t> </a:t>
            </a:r>
            <a:r>
              <a:rPr lang="en-US" sz="2800" dirty="0" err="1" smtClean="0"/>
              <a:t>imaginibus</a:t>
            </a:r>
            <a:r>
              <a:rPr lang="en-US" sz="2800" dirty="0" smtClean="0"/>
              <a:t>; </a:t>
            </a:r>
            <a:r>
              <a:rPr lang="en-US" sz="2800" dirty="0" err="1" smtClean="0"/>
              <a:t>nemo</a:t>
            </a:r>
            <a:r>
              <a:rPr lang="en-US" sz="2800" dirty="0" smtClean="0"/>
              <a:t> in </a:t>
            </a:r>
            <a:r>
              <a:rPr lang="en-US" sz="2800" dirty="0" err="1" smtClean="0"/>
              <a:t>nostram</a:t>
            </a:r>
            <a:r>
              <a:rPr lang="en-US" sz="2800" dirty="0" smtClean="0"/>
              <a:t> </a:t>
            </a:r>
            <a:r>
              <a:rPr lang="en-US" sz="2800" dirty="0" err="1" smtClean="0"/>
              <a:t>gloriam</a:t>
            </a:r>
            <a:r>
              <a:rPr lang="en-US" sz="2800" dirty="0" smtClean="0"/>
              <a:t> </a:t>
            </a:r>
            <a:r>
              <a:rPr lang="en-US" sz="2800" dirty="0" err="1" smtClean="0"/>
              <a:t>vixit</a:t>
            </a:r>
            <a:r>
              <a:rPr lang="en-US" sz="2800" dirty="0" smtClean="0"/>
              <a:t> </a:t>
            </a:r>
            <a:r>
              <a:rPr lang="en-US" sz="2800" dirty="0" err="1" smtClean="0"/>
              <a:t>nec</a:t>
            </a:r>
            <a:r>
              <a:rPr lang="en-US" sz="2800" dirty="0" smtClean="0"/>
              <a:t> quod ante </a:t>
            </a:r>
            <a:r>
              <a:rPr lang="en-US" sz="2800" dirty="0" err="1" smtClean="0"/>
              <a:t>nos</a:t>
            </a:r>
            <a:r>
              <a:rPr lang="en-US" sz="2800" dirty="0" smtClean="0"/>
              <a:t> </a:t>
            </a:r>
            <a:r>
              <a:rPr lang="en-US" sz="2800" dirty="0" err="1" smtClean="0"/>
              <a:t>fuit</a:t>
            </a:r>
            <a:r>
              <a:rPr lang="en-US" sz="2800" dirty="0" smtClean="0"/>
              <a:t> nostrum </a:t>
            </a:r>
            <a:r>
              <a:rPr lang="en-US" sz="2800" dirty="0" err="1" smtClean="0"/>
              <a:t>est</a:t>
            </a:r>
            <a:r>
              <a:rPr lang="en-US" sz="2800" dirty="0" smtClean="0"/>
              <a:t>: animus </a:t>
            </a:r>
            <a:r>
              <a:rPr lang="en-US" sz="2800" dirty="0" err="1" smtClean="0"/>
              <a:t>facit</a:t>
            </a:r>
            <a:r>
              <a:rPr lang="en-US" sz="2800" dirty="0" smtClean="0"/>
              <a:t> </a:t>
            </a:r>
            <a:r>
              <a:rPr lang="en-US" sz="2800" dirty="0" err="1" smtClean="0"/>
              <a:t>nobilem</a:t>
            </a:r>
            <a:r>
              <a:rPr lang="en-US" sz="2800" dirty="0" smtClean="0"/>
              <a:t>, cui ex </a:t>
            </a:r>
            <a:r>
              <a:rPr lang="en-US" sz="2800" dirty="0" err="1" smtClean="0"/>
              <a:t>quacumque</a:t>
            </a:r>
            <a:r>
              <a:rPr lang="en-US" sz="2800" dirty="0" smtClean="0"/>
              <a:t> </a:t>
            </a:r>
            <a:r>
              <a:rPr lang="en-US" sz="2800" dirty="0" err="1" smtClean="0"/>
              <a:t>condicione</a:t>
            </a:r>
            <a:r>
              <a:rPr lang="en-US" sz="2800" dirty="0" smtClean="0"/>
              <a:t> supra </a:t>
            </a:r>
            <a:r>
              <a:rPr lang="en-US" sz="2800" dirty="0" err="1" smtClean="0"/>
              <a:t>fortunam</a:t>
            </a:r>
            <a:r>
              <a:rPr lang="en-US" sz="2800" dirty="0" smtClean="0"/>
              <a:t> licet </a:t>
            </a:r>
            <a:r>
              <a:rPr lang="en-US" sz="2800" dirty="0" err="1" smtClean="0"/>
              <a:t>surgere</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Een atrium vol berookte voorouderportretten maakt niet edel; niemand heeft voor onze eer geleefd en niet is dat, wat vóór ons was, van ons: de geest maakt edel, die in staat is zich uit welke situatie dan ook boven zijn lot te verheffen.</a:t>
            </a:r>
            <a:r>
              <a:rPr lang="en-US" sz="2400" dirty="0" smtClean="0">
                <a:solidFill>
                  <a:schemeClr val="accent6">
                    <a:lumMod val="60000"/>
                    <a:lumOff val="40000"/>
                  </a:schemeClr>
                </a:solidFill>
              </a:rPr>
              <a:t> </a:t>
            </a:r>
            <a:endParaRPr lang="nl-NL" sz="2400" dirty="0" smtClean="0">
              <a:solidFill>
                <a:schemeClr val="accent6">
                  <a:lumMod val="60000"/>
                  <a:lumOff val="40000"/>
                </a:schemeClr>
              </a:solidFill>
            </a:endParaRPr>
          </a:p>
        </p:txBody>
      </p:sp>
      <p:pic>
        <p:nvPicPr>
          <p:cNvPr id="84994" name="Picture 2" descr="http://2.bp.blogspot.com/-XhjZ0PqKzy0/T3wLkU1-h2I/AAAAAAAAAak/USvs39sHbhA/s1600/roman-atrium.jpg"/>
          <p:cNvPicPr>
            <a:picLocks noChangeAspect="1" noChangeArrowheads="1"/>
          </p:cNvPicPr>
          <p:nvPr/>
        </p:nvPicPr>
        <p:blipFill>
          <a:blip r:embed="rId2" cstate="print"/>
          <a:srcRect l="5669" t="5167" r="5102" b="5167"/>
          <a:stretch>
            <a:fillRect/>
          </a:stretch>
        </p:blipFill>
        <p:spPr bwMode="auto">
          <a:xfrm>
            <a:off x="5292080" y="3861048"/>
            <a:ext cx="3295417" cy="2543204"/>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063198"/>
          </a:xfrm>
          <a:prstGeom prst="rect">
            <a:avLst/>
          </a:prstGeom>
          <a:noFill/>
        </p:spPr>
        <p:txBody>
          <a:bodyPr wrap="square" rtlCol="0">
            <a:spAutoFit/>
          </a:bodyPr>
          <a:lstStyle/>
          <a:p>
            <a:r>
              <a:rPr lang="en-US" sz="2800" dirty="0" err="1" smtClean="0"/>
              <a:t>Puta</a:t>
            </a:r>
            <a:r>
              <a:rPr lang="en-US" sz="2800" dirty="0" smtClean="0"/>
              <a:t> </a:t>
            </a:r>
            <a:r>
              <a:rPr lang="en-US" sz="2800" dirty="0" err="1" smtClean="0"/>
              <a:t>itaque</a:t>
            </a:r>
            <a:r>
              <a:rPr lang="en-US" sz="2800" dirty="0" smtClean="0"/>
              <a:t> </a:t>
            </a:r>
            <a:r>
              <a:rPr lang="en-US" sz="2800" dirty="0" err="1" smtClean="0"/>
              <a:t>te</a:t>
            </a:r>
            <a:r>
              <a:rPr lang="en-US" sz="2800" dirty="0" smtClean="0"/>
              <a:t> non </a:t>
            </a:r>
            <a:r>
              <a:rPr lang="en-US" sz="2800" dirty="0" err="1" smtClean="0"/>
              <a:t>equitem</a:t>
            </a:r>
            <a:r>
              <a:rPr lang="en-US" sz="2800" dirty="0" smtClean="0"/>
              <a:t> </a:t>
            </a:r>
            <a:r>
              <a:rPr lang="en-US" sz="2800" dirty="0" err="1" smtClean="0"/>
              <a:t>Romanum</a:t>
            </a:r>
            <a:r>
              <a:rPr lang="en-US" sz="2800" dirty="0" smtClean="0"/>
              <a:t> </a:t>
            </a:r>
            <a:r>
              <a:rPr lang="en-US" sz="2800" dirty="0" err="1" smtClean="0"/>
              <a:t>esse</a:t>
            </a:r>
            <a:r>
              <a:rPr lang="en-US" sz="2800" dirty="0" smtClean="0"/>
              <a:t> </a:t>
            </a:r>
            <a:r>
              <a:rPr lang="en-US" sz="2800" dirty="0" err="1" smtClean="0"/>
              <a:t>sed</a:t>
            </a:r>
            <a:r>
              <a:rPr lang="en-US" sz="2800" dirty="0" smtClean="0"/>
              <a:t> </a:t>
            </a:r>
            <a:r>
              <a:rPr lang="en-US" sz="2800" dirty="0" err="1" smtClean="0"/>
              <a:t>libertinum</a:t>
            </a:r>
            <a:r>
              <a:rPr lang="en-US" sz="2800" dirty="0" smtClean="0"/>
              <a:t>: </a:t>
            </a:r>
            <a:r>
              <a:rPr lang="en-US" sz="2800" dirty="0" err="1" smtClean="0"/>
              <a:t>potes</a:t>
            </a:r>
            <a:r>
              <a:rPr lang="en-US" sz="2800" dirty="0" smtClean="0"/>
              <a:t> hoc </a:t>
            </a:r>
            <a:r>
              <a:rPr lang="en-US" sz="2800" dirty="0" err="1" smtClean="0"/>
              <a:t>consequi</a:t>
            </a:r>
            <a:r>
              <a:rPr lang="en-US" sz="2800" dirty="0" smtClean="0"/>
              <a:t>, </a:t>
            </a:r>
            <a:r>
              <a:rPr lang="en-US" sz="2800" dirty="0" err="1" smtClean="0"/>
              <a:t>ut</a:t>
            </a:r>
            <a:r>
              <a:rPr lang="en-US" sz="2800" dirty="0" smtClean="0"/>
              <a:t> </a:t>
            </a:r>
            <a:r>
              <a:rPr lang="en-US" sz="2800" dirty="0" err="1" smtClean="0"/>
              <a:t>solus</a:t>
            </a:r>
            <a:r>
              <a:rPr lang="en-US" sz="2800" dirty="0" smtClean="0"/>
              <a:t> sis </a:t>
            </a:r>
            <a:r>
              <a:rPr lang="en-US" sz="2800" dirty="0" err="1" smtClean="0"/>
              <a:t>liber</a:t>
            </a:r>
            <a:r>
              <a:rPr lang="en-US" sz="2800" dirty="0" smtClean="0"/>
              <a:t> inter </a:t>
            </a:r>
            <a:r>
              <a:rPr lang="en-US" sz="2800" dirty="0" err="1" smtClean="0"/>
              <a:t>ingenuos</a:t>
            </a:r>
            <a:r>
              <a:rPr lang="en-US" sz="2800" dirty="0" smtClean="0"/>
              <a:t>. </a:t>
            </a:r>
            <a:r>
              <a:rPr lang="en-US" sz="2800" dirty="0" smtClean="0">
                <a:solidFill>
                  <a:srgbClr val="FFFF00"/>
                </a:solidFill>
              </a:rPr>
              <a:t>'</a:t>
            </a:r>
            <a:r>
              <a:rPr lang="en-US" sz="2800" dirty="0" err="1" smtClean="0">
                <a:solidFill>
                  <a:srgbClr val="FFFF00"/>
                </a:solidFill>
              </a:rPr>
              <a:t>Quomodo</a:t>
            </a:r>
            <a:r>
              <a:rPr lang="en-US" sz="2800" dirty="0" smtClean="0">
                <a:solidFill>
                  <a:srgbClr val="FFFF00"/>
                </a:solidFill>
              </a:rPr>
              <a:t>?'</a:t>
            </a:r>
            <a:r>
              <a:rPr lang="en-US" sz="2800" dirty="0" smtClean="0"/>
              <a:t> </a:t>
            </a:r>
            <a:r>
              <a:rPr lang="en-US" sz="2800" dirty="0" err="1" smtClean="0"/>
              <a:t>inquis</a:t>
            </a:r>
            <a:r>
              <a:rPr lang="en-US" sz="2800" dirty="0" smtClean="0"/>
              <a:t>. Si mala </a:t>
            </a:r>
            <a:r>
              <a:rPr lang="en-US" sz="2800" dirty="0" err="1" smtClean="0"/>
              <a:t>bonaque</a:t>
            </a:r>
            <a:r>
              <a:rPr lang="en-US" sz="2800" dirty="0" smtClean="0"/>
              <a:t> non </a:t>
            </a:r>
            <a:r>
              <a:rPr lang="en-US" sz="2800" dirty="0" err="1" smtClean="0"/>
              <a:t>populo</a:t>
            </a:r>
            <a:r>
              <a:rPr lang="en-US" sz="2800" dirty="0" smtClean="0"/>
              <a:t> </a:t>
            </a:r>
            <a:r>
              <a:rPr lang="en-US" sz="2800" dirty="0" err="1" smtClean="0"/>
              <a:t>auctore</a:t>
            </a:r>
            <a:r>
              <a:rPr lang="en-US" sz="2800" dirty="0" smtClean="0"/>
              <a:t> </a:t>
            </a:r>
            <a:r>
              <a:rPr lang="en-US" sz="2800" dirty="0" err="1" smtClean="0"/>
              <a:t>distinxeris</a:t>
            </a:r>
            <a:r>
              <a:rPr lang="en-US" sz="2800" dirty="0" smtClean="0"/>
              <a:t>. </a:t>
            </a:r>
            <a:r>
              <a:rPr lang="en-US" sz="2800" dirty="0" err="1" smtClean="0"/>
              <a:t>Intuendum</a:t>
            </a:r>
            <a:r>
              <a:rPr lang="en-US" sz="2800" dirty="0" smtClean="0"/>
              <a:t> </a:t>
            </a:r>
            <a:r>
              <a:rPr lang="en-US" sz="2800" dirty="0" err="1" smtClean="0"/>
              <a:t>est</a:t>
            </a:r>
            <a:r>
              <a:rPr lang="en-US" sz="2800" dirty="0" smtClean="0"/>
              <a:t> non </a:t>
            </a:r>
            <a:r>
              <a:rPr lang="en-US" sz="2800" dirty="0" err="1" smtClean="0"/>
              <a:t>unde</a:t>
            </a:r>
            <a:r>
              <a:rPr lang="en-US" sz="2800" dirty="0" smtClean="0"/>
              <a:t> </a:t>
            </a:r>
            <a:r>
              <a:rPr lang="en-US" sz="2800" dirty="0" err="1" smtClean="0"/>
              <a:t>veniant</a:t>
            </a:r>
            <a:r>
              <a:rPr lang="en-US" sz="2800" dirty="0" smtClean="0"/>
              <a:t>, </a:t>
            </a:r>
            <a:r>
              <a:rPr lang="en-US" sz="2800" dirty="0" err="1" smtClean="0"/>
              <a:t>sed</a:t>
            </a:r>
            <a:r>
              <a:rPr lang="en-US" sz="2800" dirty="0" smtClean="0"/>
              <a:t> quo </a:t>
            </a:r>
            <a:r>
              <a:rPr lang="en-US" sz="2800" dirty="0" err="1" smtClean="0"/>
              <a:t>eant</a:t>
            </a:r>
            <a:r>
              <a:rPr lang="en-US" sz="2800" dirty="0" smtClean="0"/>
              <a:t>. Si quid </a:t>
            </a:r>
            <a:r>
              <a:rPr lang="en-US" sz="2800" dirty="0" err="1" smtClean="0"/>
              <a:t>est</a:t>
            </a:r>
            <a:r>
              <a:rPr lang="en-US" sz="2800" dirty="0" smtClean="0"/>
              <a:t> quod </a:t>
            </a:r>
            <a:r>
              <a:rPr lang="en-US" sz="2800" dirty="0" err="1" smtClean="0"/>
              <a:t>vitam</a:t>
            </a:r>
            <a:r>
              <a:rPr lang="en-US" sz="2800" dirty="0" smtClean="0"/>
              <a:t> </a:t>
            </a:r>
            <a:r>
              <a:rPr lang="en-US" sz="2800" dirty="0" err="1" smtClean="0"/>
              <a:t>beatam</a:t>
            </a:r>
            <a:r>
              <a:rPr lang="en-US" sz="2800" dirty="0" smtClean="0"/>
              <a:t> </a:t>
            </a:r>
            <a:r>
              <a:rPr lang="en-US" sz="2800" dirty="0" err="1" smtClean="0"/>
              <a:t>potest</a:t>
            </a:r>
            <a:r>
              <a:rPr lang="en-US" sz="2800" dirty="0" smtClean="0"/>
              <a:t> </a:t>
            </a:r>
            <a:r>
              <a:rPr lang="en-US" sz="2800" dirty="0" err="1" smtClean="0"/>
              <a:t>facere</a:t>
            </a:r>
            <a:r>
              <a:rPr lang="en-US" sz="2800" dirty="0" smtClean="0"/>
              <a:t>, id </a:t>
            </a:r>
            <a:r>
              <a:rPr lang="en-US" sz="2800" dirty="0" err="1" smtClean="0"/>
              <a:t>bonum</a:t>
            </a:r>
            <a:r>
              <a:rPr lang="en-US" sz="2800" dirty="0" smtClean="0"/>
              <a:t> </a:t>
            </a:r>
            <a:r>
              <a:rPr lang="en-US" sz="2800" dirty="0" err="1" smtClean="0"/>
              <a:t>est</a:t>
            </a:r>
            <a:r>
              <a:rPr lang="en-US" sz="2800" dirty="0" smtClean="0"/>
              <a:t> </a:t>
            </a:r>
            <a:r>
              <a:rPr lang="en-US" sz="2800" dirty="0" err="1" smtClean="0"/>
              <a:t>suo</a:t>
            </a:r>
            <a:r>
              <a:rPr lang="en-US" sz="2800" dirty="0" smtClean="0"/>
              <a:t> </a:t>
            </a:r>
            <a:r>
              <a:rPr lang="en-US" sz="2800" dirty="0" err="1" smtClean="0"/>
              <a:t>iure</a:t>
            </a:r>
            <a:r>
              <a:rPr lang="en-US" sz="2800" dirty="0" smtClean="0"/>
              <a:t>; </a:t>
            </a:r>
            <a:r>
              <a:rPr lang="en-US" sz="2800" dirty="0" err="1" smtClean="0"/>
              <a:t>depravari</a:t>
            </a:r>
            <a:r>
              <a:rPr lang="en-US" sz="2800" dirty="0" smtClean="0"/>
              <a:t> </a:t>
            </a:r>
            <a:r>
              <a:rPr lang="en-US" sz="2800" dirty="0" err="1" smtClean="0"/>
              <a:t>enim</a:t>
            </a:r>
            <a:r>
              <a:rPr lang="en-US" sz="2800" dirty="0" smtClean="0"/>
              <a:t> in </a:t>
            </a:r>
            <a:r>
              <a:rPr lang="en-US" sz="2800" dirty="0" err="1" smtClean="0"/>
              <a:t>malum</a:t>
            </a:r>
            <a:r>
              <a:rPr lang="en-US" sz="2800" dirty="0" smtClean="0"/>
              <a:t> non </a:t>
            </a:r>
            <a:r>
              <a:rPr lang="en-US" sz="2800" dirty="0" err="1" smtClean="0"/>
              <a:t>potest</a:t>
            </a:r>
            <a:r>
              <a:rPr lang="en-US" sz="2800" dirty="0" smtClean="0"/>
              <a:t>.</a:t>
            </a: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Stel je eens voor dat je geen Romeins ridder bent maar een </a:t>
            </a:r>
            <a:r>
              <a:rPr lang="nl-NL" sz="2400" dirty="0" err="1" smtClean="0">
                <a:solidFill>
                  <a:schemeClr val="accent6">
                    <a:lumMod val="60000"/>
                    <a:lumOff val="40000"/>
                  </a:schemeClr>
                </a:solidFill>
              </a:rPr>
              <a:t>vrijge-laten</a:t>
            </a:r>
            <a:r>
              <a:rPr lang="nl-NL" sz="2400" dirty="0" smtClean="0">
                <a:solidFill>
                  <a:schemeClr val="accent6">
                    <a:lumMod val="60000"/>
                    <a:lumOff val="40000"/>
                  </a:schemeClr>
                </a:solidFill>
              </a:rPr>
              <a:t> slaaf: jij bent in staat dit te bereiken, namelijk dat jij als enige onder vrijgeborenen (echt) vrij bent. “Hoe?”, zeg je. Als je, zonder advies van het volk, slechte dingen en goede zult hebben </a:t>
            </a:r>
            <a:r>
              <a:rPr lang="nl-NL" sz="2400" dirty="0" err="1" smtClean="0">
                <a:solidFill>
                  <a:schemeClr val="accent6">
                    <a:lumMod val="60000"/>
                    <a:lumOff val="40000"/>
                  </a:schemeClr>
                </a:solidFill>
              </a:rPr>
              <a:t>onder-scheiden</a:t>
            </a:r>
            <a:r>
              <a:rPr lang="nl-NL" sz="2400" dirty="0" smtClean="0">
                <a:solidFill>
                  <a:schemeClr val="accent6">
                    <a:lumMod val="60000"/>
                    <a:lumOff val="40000"/>
                  </a:schemeClr>
                </a:solidFill>
              </a:rPr>
              <a:t>. Er moet niet gekeken worden, waar ze vandaan komen, maar waar ze heen gaan. Als er iets is, dat een leven gelukkig kan maken, is dat op eigen kracht/van zich zelf goed; het kan namelijk niet vervormd worden tot het slechte.</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57</a:t>
            </a:r>
            <a:r>
              <a:rPr lang="nl-NL" sz="4000" dirty="0" smtClean="0"/>
              <a:t>	</a:t>
            </a:r>
            <a:r>
              <a:rPr lang="nl-NL" sz="2800" dirty="0" smtClean="0"/>
              <a:t>Wat maakt iemand echt vrij, aldus Seneca?</a:t>
            </a:r>
          </a:p>
          <a:p>
            <a:r>
              <a:rPr lang="nl-NL" dirty="0" smtClean="0"/>
              <a:t>	</a:t>
            </a:r>
            <a:r>
              <a:rPr lang="nl-NL" sz="2800" dirty="0" smtClean="0">
                <a:solidFill>
                  <a:srgbClr val="00B050"/>
                </a:solidFill>
              </a:rPr>
              <a:t>A. de dood</a:t>
            </a:r>
          </a:p>
          <a:p>
            <a:r>
              <a:rPr lang="nl-NL" sz="2800" dirty="0">
                <a:solidFill>
                  <a:srgbClr val="00B050"/>
                </a:solidFill>
              </a:rPr>
              <a:t>	</a:t>
            </a:r>
            <a:r>
              <a:rPr lang="nl-NL" sz="2800" dirty="0" smtClean="0">
                <a:solidFill>
                  <a:srgbClr val="00B050"/>
                </a:solidFill>
              </a:rPr>
              <a:t>B. de situatie dat je geen verantwoording aan iemand 		schuldig bent</a:t>
            </a:r>
          </a:p>
          <a:p>
            <a:r>
              <a:rPr lang="nl-NL" sz="2800" dirty="0">
                <a:solidFill>
                  <a:srgbClr val="00B050"/>
                </a:solidFill>
              </a:rPr>
              <a:t>	</a:t>
            </a:r>
            <a:r>
              <a:rPr lang="nl-NL" sz="2800" dirty="0" smtClean="0">
                <a:solidFill>
                  <a:srgbClr val="00B050"/>
                </a:solidFill>
              </a:rPr>
              <a:t>C. dat iemand geen ketens draagt</a:t>
            </a:r>
          </a:p>
          <a:p>
            <a:r>
              <a:rPr lang="nl-NL" sz="2800" dirty="0">
                <a:solidFill>
                  <a:srgbClr val="00B050"/>
                </a:solidFill>
              </a:rPr>
              <a:t>	</a:t>
            </a:r>
            <a:r>
              <a:rPr lang="nl-NL" sz="2800" dirty="0" smtClean="0">
                <a:solidFill>
                  <a:srgbClr val="00B050"/>
                </a:solidFill>
              </a:rPr>
              <a:t>D. het vermogen om zelfstandig goed en kwaad te 			onderscheiden</a:t>
            </a:r>
          </a:p>
        </p:txBody>
      </p:sp>
      <p:pic>
        <p:nvPicPr>
          <p:cNvPr id="61442" name="Picture 2" descr="http://zielsveel.mimesis.nl/blog/wp-content/uploads/2012/05/goed-en-kwaad.jpg"/>
          <p:cNvPicPr>
            <a:picLocks noChangeAspect="1" noChangeArrowheads="1"/>
          </p:cNvPicPr>
          <p:nvPr/>
        </p:nvPicPr>
        <p:blipFill>
          <a:blip r:embed="rId2" cstate="print"/>
          <a:srcRect/>
          <a:stretch>
            <a:fillRect/>
          </a:stretch>
        </p:blipFill>
        <p:spPr bwMode="auto">
          <a:xfrm>
            <a:off x="7452320" y="3356992"/>
            <a:ext cx="1296144" cy="1296144"/>
          </a:xfrm>
          <a:prstGeom prst="rect">
            <a:avLst/>
          </a:prstGeom>
          <a:noFill/>
        </p:spPr>
      </p:pic>
      <p:pic>
        <p:nvPicPr>
          <p:cNvPr id="61444" name="Picture 4" descr="http://www.stroomamsterdam.nl/foto/dood.jpg"/>
          <p:cNvPicPr>
            <a:picLocks noChangeAspect="1" noChangeArrowheads="1"/>
          </p:cNvPicPr>
          <p:nvPr/>
        </p:nvPicPr>
        <p:blipFill>
          <a:blip r:embed="rId3" cstate="print"/>
          <a:srcRect l="36243" t="5624" r="34822"/>
          <a:stretch>
            <a:fillRect/>
          </a:stretch>
        </p:blipFill>
        <p:spPr bwMode="auto">
          <a:xfrm>
            <a:off x="251520" y="1340768"/>
            <a:ext cx="541734" cy="1116281"/>
          </a:xfrm>
          <a:prstGeom prst="rect">
            <a:avLst/>
          </a:prstGeo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smtClean="0"/>
              <a:t>Quid </a:t>
            </a:r>
            <a:r>
              <a:rPr lang="en-US" sz="2800" dirty="0" err="1" smtClean="0"/>
              <a:t>est</a:t>
            </a:r>
            <a:r>
              <a:rPr lang="en-US" sz="2800" dirty="0" smtClean="0"/>
              <a:t> ergo in quo </a:t>
            </a:r>
            <a:r>
              <a:rPr lang="en-US" sz="2800" dirty="0" err="1" smtClean="0"/>
              <a:t>erratur</a:t>
            </a:r>
            <a:r>
              <a:rPr lang="en-US" sz="2800" dirty="0" smtClean="0"/>
              <a:t>, cum </a:t>
            </a:r>
            <a:r>
              <a:rPr lang="en-US" sz="2800" dirty="0" err="1" smtClean="0"/>
              <a:t>omnes</a:t>
            </a:r>
            <a:r>
              <a:rPr lang="en-US" sz="2800" dirty="0" smtClean="0"/>
              <a:t> </a:t>
            </a:r>
            <a:r>
              <a:rPr lang="en-US" sz="2800" dirty="0" err="1" smtClean="0"/>
              <a:t>beatam</a:t>
            </a:r>
            <a:r>
              <a:rPr lang="en-US" sz="2800" dirty="0" smtClean="0"/>
              <a:t> </a:t>
            </a:r>
            <a:r>
              <a:rPr lang="en-US" sz="2800" dirty="0" err="1" smtClean="0"/>
              <a:t>vitam</a:t>
            </a:r>
            <a:r>
              <a:rPr lang="en-US" sz="2800" dirty="0" smtClean="0"/>
              <a:t> </a:t>
            </a:r>
            <a:r>
              <a:rPr lang="en-US" sz="2800" dirty="0" err="1" smtClean="0"/>
              <a:t>optent</a:t>
            </a:r>
            <a:r>
              <a:rPr lang="en-US" sz="2800" dirty="0" smtClean="0"/>
              <a:t>? Quod </a:t>
            </a:r>
            <a:r>
              <a:rPr lang="en-US" sz="2800" dirty="0" err="1" smtClean="0"/>
              <a:t>instrumenta</a:t>
            </a:r>
            <a:r>
              <a:rPr lang="en-US" sz="2800" dirty="0" smtClean="0"/>
              <a:t> </a:t>
            </a:r>
            <a:r>
              <a:rPr lang="en-US" sz="2800" dirty="0" err="1" smtClean="0"/>
              <a:t>eius</a:t>
            </a:r>
            <a:r>
              <a:rPr lang="en-US" sz="2800" dirty="0" smtClean="0"/>
              <a:t> pro </a:t>
            </a:r>
            <a:r>
              <a:rPr lang="en-US" sz="2800" dirty="0" err="1" smtClean="0"/>
              <a:t>ipsa</a:t>
            </a:r>
            <a:r>
              <a:rPr lang="en-US" sz="2800" dirty="0" smtClean="0"/>
              <a:t> </a:t>
            </a:r>
            <a:r>
              <a:rPr lang="en-US" sz="2800" dirty="0" err="1" smtClean="0"/>
              <a:t>habent</a:t>
            </a:r>
            <a:r>
              <a:rPr lang="en-US" sz="2800" dirty="0" smtClean="0"/>
              <a:t> et </a:t>
            </a:r>
            <a:r>
              <a:rPr lang="en-US" sz="2800" dirty="0" err="1" smtClean="0"/>
              <a:t>illam</a:t>
            </a:r>
            <a:r>
              <a:rPr lang="en-US" sz="2800" dirty="0" smtClean="0"/>
              <a:t> </a:t>
            </a:r>
            <a:r>
              <a:rPr lang="en-US" sz="2800" dirty="0" err="1" smtClean="0"/>
              <a:t>dum</a:t>
            </a:r>
            <a:r>
              <a:rPr lang="en-US" sz="2800" dirty="0" smtClean="0"/>
              <a:t> </a:t>
            </a:r>
            <a:r>
              <a:rPr lang="en-US" sz="2800" dirty="0" err="1" smtClean="0"/>
              <a:t>petunt</a:t>
            </a:r>
            <a:r>
              <a:rPr lang="en-US" sz="2800" dirty="0" smtClean="0"/>
              <a:t> </a:t>
            </a:r>
            <a:r>
              <a:rPr lang="en-US" sz="2800" dirty="0" err="1" smtClean="0"/>
              <a:t>fugiunt</a:t>
            </a:r>
            <a:r>
              <a:rPr lang="en-US" sz="2800" dirty="0" smtClean="0"/>
              <a:t>. Nam cum summa vitae </a:t>
            </a:r>
            <a:r>
              <a:rPr lang="en-US" sz="2800" dirty="0" err="1" smtClean="0"/>
              <a:t>beatae</a:t>
            </a:r>
            <a:r>
              <a:rPr lang="en-US" sz="2800" dirty="0" smtClean="0"/>
              <a:t> sit </a:t>
            </a:r>
            <a:r>
              <a:rPr lang="en-US" sz="2800" dirty="0" err="1" smtClean="0"/>
              <a:t>solida</a:t>
            </a:r>
            <a:r>
              <a:rPr lang="en-US" sz="2800" dirty="0" smtClean="0"/>
              <a:t> </a:t>
            </a:r>
            <a:r>
              <a:rPr lang="en-US" sz="2800" dirty="0" err="1" smtClean="0"/>
              <a:t>securitas</a:t>
            </a:r>
            <a:r>
              <a:rPr lang="en-US" sz="2800" dirty="0" smtClean="0"/>
              <a:t> et </a:t>
            </a:r>
            <a:r>
              <a:rPr lang="en-US" sz="2800" dirty="0" err="1" smtClean="0"/>
              <a:t>eius</a:t>
            </a:r>
            <a:r>
              <a:rPr lang="en-US" sz="2800" dirty="0" smtClean="0"/>
              <a:t> </a:t>
            </a:r>
            <a:r>
              <a:rPr lang="en-US" sz="2800" dirty="0" err="1" smtClean="0"/>
              <a:t>inconcussa</a:t>
            </a:r>
            <a:r>
              <a:rPr lang="en-US" sz="2800" dirty="0" smtClean="0"/>
              <a:t> </a:t>
            </a:r>
            <a:r>
              <a:rPr lang="en-US" sz="2800" dirty="0" err="1" smtClean="0"/>
              <a:t>fiducia</a:t>
            </a:r>
            <a:r>
              <a:rPr lang="en-US" sz="2800" dirty="0" smtClean="0"/>
              <a:t>, </a:t>
            </a:r>
            <a:r>
              <a:rPr lang="en-US" sz="2800" dirty="0" err="1" smtClean="0"/>
              <a:t>sollicitudinis</a:t>
            </a:r>
            <a:r>
              <a:rPr lang="en-US" sz="2800" dirty="0" smtClean="0"/>
              <a:t> </a:t>
            </a:r>
            <a:r>
              <a:rPr lang="en-US" sz="2800" dirty="0" err="1" smtClean="0"/>
              <a:t>colligunt</a:t>
            </a:r>
            <a:r>
              <a:rPr lang="en-US" sz="2800" dirty="0" smtClean="0"/>
              <a:t> </a:t>
            </a:r>
            <a:r>
              <a:rPr lang="en-US" sz="2800" dirty="0" err="1" smtClean="0"/>
              <a:t>causas</a:t>
            </a:r>
            <a:r>
              <a:rPr lang="en-US" sz="2800" dirty="0" smtClean="0"/>
              <a:t> et per </a:t>
            </a:r>
            <a:r>
              <a:rPr lang="en-US" sz="2800" dirty="0" err="1" smtClean="0"/>
              <a:t>insidiosum</a:t>
            </a:r>
            <a:r>
              <a:rPr lang="en-US" sz="2800" dirty="0" smtClean="0"/>
              <a:t> </a:t>
            </a:r>
            <a:r>
              <a:rPr lang="en-US" sz="2800" dirty="0" err="1" smtClean="0"/>
              <a:t>iter</a:t>
            </a:r>
            <a:r>
              <a:rPr lang="en-US" sz="2800" dirty="0" smtClean="0"/>
              <a:t> vitae non </a:t>
            </a:r>
            <a:r>
              <a:rPr lang="en-US" sz="2800" dirty="0" err="1" smtClean="0"/>
              <a:t>tantum</a:t>
            </a:r>
            <a:r>
              <a:rPr lang="en-US" sz="2800" dirty="0" smtClean="0"/>
              <a:t> </a:t>
            </a:r>
            <a:r>
              <a:rPr lang="en-US" sz="2800" dirty="0" err="1" smtClean="0"/>
              <a:t>ferunt</a:t>
            </a:r>
            <a:r>
              <a:rPr lang="en-US" sz="2800" dirty="0" smtClean="0"/>
              <a:t> </a:t>
            </a:r>
            <a:r>
              <a:rPr lang="en-US" sz="2800" dirty="0" err="1" smtClean="0"/>
              <a:t>sarcinas</a:t>
            </a:r>
            <a:r>
              <a:rPr lang="en-US" sz="2800" dirty="0" smtClean="0"/>
              <a:t> </a:t>
            </a:r>
            <a:r>
              <a:rPr lang="en-US" sz="2800" dirty="0" err="1" smtClean="0"/>
              <a:t>sed</a:t>
            </a:r>
            <a:r>
              <a:rPr lang="en-US" sz="2800" dirty="0" smtClean="0"/>
              <a:t> </a:t>
            </a:r>
            <a:r>
              <a:rPr lang="en-US" sz="2800" dirty="0" err="1" smtClean="0"/>
              <a:t>trahunt</a:t>
            </a:r>
            <a:r>
              <a:rPr lang="en-US" sz="2800" dirty="0" smtClean="0"/>
              <a:t>; …</a:t>
            </a:r>
          </a:p>
          <a:p>
            <a:endParaRPr lang="en-US" sz="2800" dirty="0" smtClean="0">
              <a:solidFill>
                <a:srgbClr val="FF00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Wat is het dus waarin men zich vergist, aangezien iedereen een gelukkig leven wenst? Het feit dat zij de methodes om dat te bereiken beschouwen als dat zelf en dat ontvluchten, terwijl ze het nastreven. Want hoewel de kern van een gelukkig leven een standvastige gemoedsrust is en een ongeschokt vertrouwen daarin, verzamelen zij redenen voor ongerustheid en dragen ze over de hinderlaagrijke weg van het leven hun lasten niet alleen, nee, ze </a:t>
            </a:r>
            <a:r>
              <a:rPr lang="nl-NL" sz="2400" dirty="0" err="1" smtClean="0">
                <a:solidFill>
                  <a:schemeClr val="accent6">
                    <a:lumMod val="60000"/>
                    <a:lumOff val="40000"/>
                  </a:schemeClr>
                </a:solidFill>
              </a:rPr>
              <a:t>slépen</a:t>
            </a:r>
            <a:r>
              <a:rPr lang="nl-NL" sz="2400" dirty="0" smtClean="0">
                <a:solidFill>
                  <a:schemeClr val="accent6">
                    <a:lumMod val="60000"/>
                    <a:lumOff val="40000"/>
                  </a:schemeClr>
                </a:solidFill>
              </a:rPr>
              <a:t> hen;...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58</a:t>
            </a:r>
            <a:r>
              <a:rPr lang="nl-NL" sz="4000" dirty="0" smtClean="0"/>
              <a:t>	</a:t>
            </a:r>
            <a:r>
              <a:rPr lang="nl-NL" sz="2800" dirty="0" smtClean="0"/>
              <a:t>De kern van een gelukkig leven is een standvastige 	gemoedsrust. Dat noemt de Stoa ook wel</a:t>
            </a:r>
          </a:p>
          <a:p>
            <a:r>
              <a:rPr lang="nl-NL" dirty="0" smtClean="0"/>
              <a:t>	</a:t>
            </a:r>
            <a:r>
              <a:rPr lang="nl-NL" sz="2800" dirty="0" smtClean="0">
                <a:solidFill>
                  <a:srgbClr val="00B050"/>
                </a:solidFill>
              </a:rPr>
              <a:t>A. </a:t>
            </a:r>
            <a:r>
              <a:rPr lang="nl-NL" sz="2800" dirty="0" err="1" smtClean="0">
                <a:solidFill>
                  <a:srgbClr val="00B050"/>
                </a:solidFill>
              </a:rPr>
              <a:t>apatheia</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B. </a:t>
            </a:r>
            <a:r>
              <a:rPr lang="nl-NL" sz="2800" dirty="0" err="1" smtClean="0">
                <a:solidFill>
                  <a:srgbClr val="00B050"/>
                </a:solidFill>
              </a:rPr>
              <a:t>securitas</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C. de antwoorden A en B  zijn allebei goed</a:t>
            </a:r>
          </a:p>
          <a:p>
            <a:r>
              <a:rPr lang="nl-NL" sz="2800" dirty="0">
                <a:solidFill>
                  <a:srgbClr val="00B050"/>
                </a:solidFill>
              </a:rPr>
              <a:t>	</a:t>
            </a:r>
            <a:r>
              <a:rPr lang="nl-NL" sz="2800" dirty="0" smtClean="0">
                <a:solidFill>
                  <a:srgbClr val="00B050"/>
                </a:solidFill>
              </a:rPr>
              <a:t>D. de antwoorden A en B  zijn allebei fout</a:t>
            </a:r>
          </a:p>
        </p:txBody>
      </p:sp>
      <p:pic>
        <p:nvPicPr>
          <p:cNvPr id="59394" name="Picture 2" descr="http://t2.gstatic.com/images?q=tbn:ANd9GcRY9UWyD7q0IjgtrvzB-RpvuF3OF3PTR2Cv-19Dp8KqBt84TgpBGw"/>
          <p:cNvPicPr>
            <a:picLocks noChangeAspect="1" noChangeArrowheads="1"/>
          </p:cNvPicPr>
          <p:nvPr/>
        </p:nvPicPr>
        <p:blipFill>
          <a:blip r:embed="rId2" cstate="print"/>
          <a:srcRect/>
          <a:stretch>
            <a:fillRect/>
          </a:stretch>
        </p:blipFill>
        <p:spPr bwMode="auto">
          <a:xfrm>
            <a:off x="2915816" y="4653136"/>
            <a:ext cx="3352800" cy="1362075"/>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 </a:t>
            </a:r>
            <a:r>
              <a:rPr lang="en-US" sz="2800" dirty="0" err="1" smtClean="0"/>
              <a:t>ita</a:t>
            </a:r>
            <a:r>
              <a:rPr lang="en-US" sz="2800" dirty="0" smtClean="0"/>
              <a:t> </a:t>
            </a:r>
            <a:r>
              <a:rPr lang="en-US" sz="2800" dirty="0" err="1" smtClean="0"/>
              <a:t>longius</a:t>
            </a:r>
            <a:r>
              <a:rPr lang="en-US" sz="2800" dirty="0" smtClean="0"/>
              <a:t> </a:t>
            </a:r>
            <a:r>
              <a:rPr lang="en-US" sz="2800" dirty="0" err="1" smtClean="0"/>
              <a:t>ab</a:t>
            </a:r>
            <a:r>
              <a:rPr lang="en-US" sz="2800" dirty="0" smtClean="0"/>
              <a:t> </a:t>
            </a:r>
            <a:r>
              <a:rPr lang="en-US" sz="2800" dirty="0" err="1" smtClean="0"/>
              <a:t>effectu</a:t>
            </a:r>
            <a:r>
              <a:rPr lang="en-US" sz="2800" dirty="0" smtClean="0"/>
              <a:t> </a:t>
            </a:r>
            <a:r>
              <a:rPr lang="en-US" sz="2800" dirty="0" err="1" smtClean="0"/>
              <a:t>eius</a:t>
            </a:r>
            <a:r>
              <a:rPr lang="en-US" sz="2800" dirty="0" smtClean="0"/>
              <a:t> quod </a:t>
            </a:r>
            <a:r>
              <a:rPr lang="en-US" sz="2800" dirty="0" err="1" smtClean="0"/>
              <a:t>petunt</a:t>
            </a:r>
            <a:r>
              <a:rPr lang="en-US" sz="2800" dirty="0" smtClean="0"/>
              <a:t> </a:t>
            </a:r>
            <a:r>
              <a:rPr lang="en-US" sz="2800" dirty="0" err="1" smtClean="0"/>
              <a:t>semper</a:t>
            </a:r>
            <a:r>
              <a:rPr lang="en-US" sz="2800" dirty="0" smtClean="0"/>
              <a:t> </a:t>
            </a:r>
            <a:r>
              <a:rPr lang="en-US" sz="2800" dirty="0" err="1" smtClean="0"/>
              <a:t>abscedunt</a:t>
            </a:r>
            <a:r>
              <a:rPr lang="en-US" sz="2800" dirty="0" smtClean="0"/>
              <a:t> et quo plus </a:t>
            </a:r>
            <a:r>
              <a:rPr lang="en-US" sz="2800" dirty="0" err="1" smtClean="0"/>
              <a:t>operae</a:t>
            </a:r>
            <a:r>
              <a:rPr lang="en-US" sz="2800" dirty="0" smtClean="0"/>
              <a:t> </a:t>
            </a:r>
            <a:r>
              <a:rPr lang="en-US" sz="2800" dirty="0" err="1" smtClean="0"/>
              <a:t>impenderunt</a:t>
            </a:r>
            <a:r>
              <a:rPr lang="en-US" sz="2800" dirty="0" smtClean="0"/>
              <a:t>, hoc se </a:t>
            </a:r>
            <a:r>
              <a:rPr lang="en-US" sz="2800" dirty="0" err="1" smtClean="0"/>
              <a:t>magis</a:t>
            </a:r>
            <a:r>
              <a:rPr lang="en-US" sz="2800" dirty="0" smtClean="0"/>
              <a:t> </a:t>
            </a:r>
            <a:r>
              <a:rPr lang="en-US" sz="2800" dirty="0" err="1" smtClean="0"/>
              <a:t>inpediunt</a:t>
            </a:r>
            <a:r>
              <a:rPr lang="en-US" sz="2800" dirty="0" smtClean="0"/>
              <a:t> et </a:t>
            </a:r>
            <a:r>
              <a:rPr lang="en-US" sz="2800" dirty="0" err="1" smtClean="0"/>
              <a:t>feruntur</a:t>
            </a:r>
            <a:r>
              <a:rPr lang="en-US" sz="2800" dirty="0" smtClean="0"/>
              <a:t> retro. Quod </a:t>
            </a:r>
            <a:r>
              <a:rPr lang="en-US" sz="2800" dirty="0" err="1" smtClean="0"/>
              <a:t>evenit</a:t>
            </a:r>
            <a:r>
              <a:rPr lang="en-US" sz="2800" dirty="0" smtClean="0"/>
              <a:t> in </a:t>
            </a:r>
            <a:r>
              <a:rPr lang="en-US" sz="2800" dirty="0" err="1" smtClean="0"/>
              <a:t>labyrintho</a:t>
            </a:r>
            <a:r>
              <a:rPr lang="en-US" sz="2800" dirty="0" smtClean="0"/>
              <a:t> </a:t>
            </a:r>
            <a:r>
              <a:rPr lang="en-US" sz="2800" dirty="0" err="1" smtClean="0"/>
              <a:t>properantibus</a:t>
            </a:r>
            <a:r>
              <a:rPr lang="en-US" sz="2800" dirty="0" smtClean="0"/>
              <a:t>: </a:t>
            </a:r>
            <a:r>
              <a:rPr lang="en-US" sz="2800" dirty="0" err="1" smtClean="0"/>
              <a:t>ipsa</a:t>
            </a:r>
            <a:r>
              <a:rPr lang="en-US" sz="2800" dirty="0" smtClean="0"/>
              <a:t> </a:t>
            </a:r>
            <a:r>
              <a:rPr lang="en-US" sz="2800" dirty="0" err="1" smtClean="0"/>
              <a:t>illos</a:t>
            </a:r>
            <a:r>
              <a:rPr lang="en-US" sz="2800" dirty="0" smtClean="0"/>
              <a:t> </a:t>
            </a:r>
            <a:r>
              <a:rPr lang="en-US" sz="2800" dirty="0" err="1" smtClean="0"/>
              <a:t>velocitas</a:t>
            </a:r>
            <a:r>
              <a:rPr lang="en-US" sz="2800" dirty="0" smtClean="0"/>
              <a:t> </a:t>
            </a:r>
            <a:r>
              <a:rPr lang="en-US" sz="2800" dirty="0" err="1" smtClean="0"/>
              <a:t>inplicat</a:t>
            </a:r>
            <a:r>
              <a:rPr lang="en-US" sz="2800" dirty="0" smtClean="0"/>
              <a:t>. Vale.</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zo verwijderen zij zich altijd maar verder van het realiseren van datgene, wat zij nastreven, en hoe meer moeite zij (erin) hebben gestoken, des te meer houden ze zichzelf tegen en worden (zelfs) terug gevoerd. Dat wat hen overkomt, die zich haasten in een labyrint: juist de snelheid verstrikt hen. Gegroet.</a:t>
            </a:r>
          </a:p>
        </p:txBody>
      </p:sp>
      <p:pic>
        <p:nvPicPr>
          <p:cNvPr id="58370" name="Picture 2" descr="http://www.jabikspaad.nl/pics/7sterlab.gi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372200" y="4653136"/>
            <a:ext cx="1952625" cy="1914525"/>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168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59</a:t>
            </a:r>
            <a:r>
              <a:rPr lang="nl-NL" sz="4000" dirty="0" smtClean="0"/>
              <a:t>	</a:t>
            </a:r>
            <a:r>
              <a:rPr lang="nl-NL" sz="2800" dirty="0" smtClean="0"/>
              <a:t>Waarom gebruikt Seneca de vergelijking met het 	labyrint?</a:t>
            </a:r>
          </a:p>
          <a:p>
            <a:r>
              <a:rPr lang="nl-NL" dirty="0" smtClean="0"/>
              <a:t>	</a:t>
            </a:r>
            <a:r>
              <a:rPr lang="nl-NL" sz="2800" dirty="0" smtClean="0">
                <a:solidFill>
                  <a:srgbClr val="00B050"/>
                </a:solidFill>
              </a:rPr>
              <a:t>A. het is weer eens een andere vergelijking en dat is 		voor de afwisseling beter</a:t>
            </a:r>
          </a:p>
          <a:p>
            <a:r>
              <a:rPr lang="nl-NL" sz="2800" dirty="0">
                <a:solidFill>
                  <a:srgbClr val="00B050"/>
                </a:solidFill>
              </a:rPr>
              <a:t>	</a:t>
            </a:r>
            <a:r>
              <a:rPr lang="nl-NL" sz="2800" dirty="0" smtClean="0">
                <a:solidFill>
                  <a:srgbClr val="00B050"/>
                </a:solidFill>
              </a:rPr>
              <a:t>B. het labyrint illustreert goed hoe mensen in hun 			zoektocht naar het gelukkig leven de weg 			kunnen kwijtraken</a:t>
            </a:r>
          </a:p>
          <a:p>
            <a:r>
              <a:rPr lang="nl-NL" sz="2800" dirty="0">
                <a:solidFill>
                  <a:srgbClr val="00B050"/>
                </a:solidFill>
              </a:rPr>
              <a:t>	</a:t>
            </a:r>
            <a:r>
              <a:rPr lang="nl-NL" sz="2800" dirty="0" smtClean="0">
                <a:solidFill>
                  <a:srgbClr val="00B050"/>
                </a:solidFill>
              </a:rPr>
              <a:t>C. Seneca was zelf af en toe de weg ook kwijt, en 			aangezien hij het voorbeeld was…</a:t>
            </a:r>
          </a:p>
          <a:p>
            <a:r>
              <a:rPr lang="nl-NL" sz="2800" dirty="0">
                <a:solidFill>
                  <a:srgbClr val="00B050"/>
                </a:solidFill>
              </a:rPr>
              <a:t>	</a:t>
            </a:r>
            <a:r>
              <a:rPr lang="nl-NL" sz="2800" dirty="0" smtClean="0">
                <a:solidFill>
                  <a:srgbClr val="00B050"/>
                </a:solidFill>
              </a:rPr>
              <a:t>D. het laat goed zien hoe de Romeinen graag hun 			huizen bouwden</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169</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err="1" smtClean="0">
                <a:solidFill>
                  <a:schemeClr val="accent2">
                    <a:lumMod val="60000"/>
                    <a:lumOff val="40000"/>
                  </a:schemeClr>
                </a:solidFill>
              </a:rPr>
              <a:t>Epistulae</a:t>
            </a:r>
            <a:r>
              <a:rPr lang="nl-NL" sz="4800" dirty="0" smtClean="0">
                <a:solidFill>
                  <a:schemeClr val="accent2">
                    <a:lumMod val="60000"/>
                    <a:lumOff val="40000"/>
                  </a:schemeClr>
                </a:solidFill>
              </a:rPr>
              <a:t> ad </a:t>
            </a:r>
            <a:r>
              <a:rPr lang="nl-NL" sz="4800" dirty="0" err="1" smtClean="0">
                <a:solidFill>
                  <a:schemeClr val="accent2">
                    <a:lumMod val="60000"/>
                    <a:lumOff val="40000"/>
                  </a:schemeClr>
                </a:solidFill>
              </a:rPr>
              <a:t>Lucilium</a:t>
            </a:r>
            <a:r>
              <a:rPr lang="nl-NL" sz="4800" dirty="0" smtClean="0">
                <a:solidFill>
                  <a:schemeClr val="accent2">
                    <a:lumMod val="60000"/>
                    <a:lumOff val="40000"/>
                  </a:schemeClr>
                </a:solidFill>
              </a:rPr>
              <a:t> - 80</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Nullo</a:t>
            </a:r>
            <a:r>
              <a:rPr lang="en-US" sz="2800" dirty="0" smtClean="0"/>
              <a:t> </a:t>
            </a:r>
            <a:r>
              <a:rPr lang="en-US" sz="2800" dirty="0" err="1" smtClean="0"/>
              <a:t>melius</a:t>
            </a:r>
            <a:r>
              <a:rPr lang="en-US" sz="2800" dirty="0" smtClean="0"/>
              <a:t> nomine de </a:t>
            </a:r>
            <a:r>
              <a:rPr lang="en-US" sz="2800" dirty="0" err="1" smtClean="0"/>
              <a:t>nobis</a:t>
            </a:r>
            <a:r>
              <a:rPr lang="en-US" sz="2800" dirty="0" smtClean="0"/>
              <a:t> </a:t>
            </a:r>
            <a:r>
              <a:rPr lang="en-US" sz="2800" dirty="0" err="1" smtClean="0"/>
              <a:t>natura</a:t>
            </a:r>
            <a:r>
              <a:rPr lang="en-US" sz="2800" dirty="0" smtClean="0"/>
              <a:t> </a:t>
            </a:r>
            <a:r>
              <a:rPr lang="en-US" sz="2800" dirty="0" err="1" smtClean="0"/>
              <a:t>meruit</a:t>
            </a:r>
            <a:r>
              <a:rPr lang="en-US" sz="2800" dirty="0" smtClean="0"/>
              <a:t>, quae, cum </a:t>
            </a:r>
            <a:r>
              <a:rPr lang="en-US" sz="2800" dirty="0" err="1" smtClean="0"/>
              <a:t>sciret</a:t>
            </a:r>
            <a:r>
              <a:rPr lang="en-US" sz="2800" dirty="0" smtClean="0"/>
              <a:t>  </a:t>
            </a:r>
            <a:r>
              <a:rPr lang="en-US" sz="2800" dirty="0" err="1" smtClean="0"/>
              <a:t>quibus</a:t>
            </a:r>
            <a:r>
              <a:rPr lang="en-US" sz="2800" dirty="0" smtClean="0"/>
              <a:t> </a:t>
            </a:r>
            <a:r>
              <a:rPr lang="en-US" sz="2800" dirty="0" err="1" smtClean="0"/>
              <a:t>aerumnis</a:t>
            </a:r>
            <a:r>
              <a:rPr lang="en-US" sz="2800" dirty="0" smtClean="0"/>
              <a:t> </a:t>
            </a:r>
            <a:r>
              <a:rPr lang="en-US" sz="2800" dirty="0" err="1" smtClean="0"/>
              <a:t>nasceremur</a:t>
            </a:r>
            <a:r>
              <a:rPr lang="en-US" sz="2800" dirty="0" smtClean="0"/>
              <a:t>, </a:t>
            </a:r>
            <a:r>
              <a:rPr lang="en-US" sz="2800" dirty="0" err="1" smtClean="0"/>
              <a:t>calamitatium</a:t>
            </a:r>
            <a:r>
              <a:rPr lang="en-US" sz="2800" dirty="0" smtClean="0"/>
              <a:t> </a:t>
            </a:r>
            <a:r>
              <a:rPr lang="en-US" sz="2800" dirty="0" err="1" smtClean="0"/>
              <a:t>mollimentum</a:t>
            </a:r>
            <a:r>
              <a:rPr lang="en-US" sz="2800" dirty="0" smtClean="0"/>
              <a:t> </a:t>
            </a:r>
            <a:r>
              <a:rPr lang="en-US" sz="2800" dirty="0" err="1" smtClean="0"/>
              <a:t>consuetudinem</a:t>
            </a:r>
            <a:r>
              <a:rPr lang="en-US" sz="2800" dirty="0" smtClean="0"/>
              <a:t> </a:t>
            </a:r>
            <a:r>
              <a:rPr lang="en-US" sz="2800" dirty="0" err="1" smtClean="0"/>
              <a:t>invenit</a:t>
            </a:r>
            <a:r>
              <a:rPr lang="en-US" sz="2800" dirty="0" smtClean="0"/>
              <a:t>, </a:t>
            </a:r>
            <a:r>
              <a:rPr lang="en-US" sz="2800" dirty="0" err="1" smtClean="0"/>
              <a:t>cito</a:t>
            </a:r>
            <a:r>
              <a:rPr lang="en-US" sz="2800" dirty="0" smtClean="0"/>
              <a:t> in </a:t>
            </a:r>
            <a:r>
              <a:rPr lang="en-US" sz="2800" dirty="0" err="1" smtClean="0"/>
              <a:t>familiaritatem</a:t>
            </a:r>
            <a:r>
              <a:rPr lang="en-US" sz="2800" dirty="0" smtClean="0"/>
              <a:t> </a:t>
            </a:r>
            <a:r>
              <a:rPr lang="en-US" sz="2800" dirty="0" err="1" smtClean="0"/>
              <a:t>gravissima</a:t>
            </a:r>
            <a:r>
              <a:rPr lang="en-US" sz="2800" dirty="0" smtClean="0"/>
              <a:t> </a:t>
            </a:r>
            <a:r>
              <a:rPr lang="en-US" sz="2800" dirty="0" err="1" smtClean="0"/>
              <a:t>adducens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In geen enkel opzicht heeft de natuur zich tegenover ons beter verdienstelijk gemaakt die, omdat zij wist in welke ellende wij geboren werden, als verzachting van/voor de rampen de gewenning heeft uitgevonden, waarmee zij snel het </a:t>
            </a:r>
            <a:r>
              <a:rPr lang="nl-NL" sz="2400" dirty="0" err="1" smtClean="0">
                <a:solidFill>
                  <a:schemeClr val="accent6">
                    <a:lumMod val="60000"/>
                    <a:lumOff val="40000"/>
                  </a:schemeClr>
                </a:solidFill>
              </a:rPr>
              <a:t>allerzwaarste</a:t>
            </a:r>
            <a:r>
              <a:rPr lang="nl-NL" sz="2400" dirty="0" smtClean="0">
                <a:solidFill>
                  <a:schemeClr val="accent6">
                    <a:lumMod val="60000"/>
                    <a:lumOff val="40000"/>
                  </a:schemeClr>
                </a:solidFill>
              </a:rPr>
              <a:t> tot iets vertrouwds maakte.</a:t>
            </a:r>
          </a:p>
        </p:txBody>
      </p:sp>
      <p:sp>
        <p:nvSpPr>
          <p:cNvPr id="118788" name="AutoShape 4" descr="data:image/jpeg;base64,/9j/4AAQSkZJRgABAQAAAQABAAD/2wCEAAkGBg8PDQ0NDg0NDA0NDQwNDA0NDQ8NDQ0NFBAVFBQQFBQXGyYeFxkjGRQUHy8gJCcpLCwvFR4xNTAqNSYrLCkBCQoKDgwOFA8PDykYFBwpKSkpKSkpKSkpKSkpKSkpKSkpKSkpKSkpKSkpKSkpKSkpKSkpKSkpKSkpKSkpKSkpKf/AABEIAK0BJAMBIgACEQEDEQH/xAAcAAEAAgMBAQEAAAAAAAAAAAAAAQUEBgcDAgj/xAA+EAABAwIDBgQDBQYFBQAAAAABAAIDBBEFEiEGExQxQWEHIlFxMoGRI0JSkqEVU3KCscFDYrLR4RYkMzSi/8QAFwEBAQEBAAAAAAAAAAAAAAAAAAECA//EABkRAQEBAQEBAAAAAAAAAAAAAAABEQIxIf/aAAwDAQACEQMRAD8A7iiIgIiICIiCFKIgIiICIiAiIgIiICKFKAiIghSiICIiAiIgIiICIiAiIgIiICIiAihEEqFKICIiAiKEEoiICIiAiIgIiICIiAiIgIiICIiAiIgIiICIiAiIgIiICIiAiIgIiICIiAoUqEEoihAUoiCFKIgKFKIIUoiCFKIgKFKICIiAiIgIiICIiAiIgIoUoCIiAiIgIiICIiAiIgIiICIiAihSgIiICKFKAiIgIiICIiAiIgIi+XvDQXOIaALkk2AHqSg+kWi7QeL+HUpcyJzq6UXGWntugfQyHT6XWk13jRiMpIghpqVvS7XTyfU2H6K4mu3qV+f/APrzGZDfjntv0ZFE0f6VmU+2WON1FYZO0kMTgf8A5TDXdEXI6LxYxGEji6KKoZ1dDmhk99bg/oty2e8ScPrSIxKaac6CCptG4n0afhd8jfsmGtqRQpUURQpQEUKUBFClBCIiCUUKUBERAREQEREEKURAUKUQQpUKUBERAREQERVu0GOw0NLLVzusyNugHxSPPwsb3JQeW0u09Nh1OaipfYaiONtjJK/8LR/fkFwTbDxEq8ScWueYKW/kpY3eUj1efvn307Kq2p2pnxGqfUzu53EUYPkhj6Mb/c9SqcOWsZ1kxlWVG25WDFSSBucxvyAAl2U2AOgPt3Vnh4Fwqi8w+lvbRbRh2HA20VRhbRotuw6wsqj3hwFjhYtB+Sp8e8OWSNLmNyuGoIW50crdFaMe0jWyjWOSYDt3W4TKKau3lVRghoJ1mhHq1x+If5T8rLsGHYjFUwsngkbLFILse03B/wBj2Wkbc7PxzRuNhmsfe659sTthJhNWYpCXUcr7VEepyHlvWj1HX1HyUsJX6BRecEzXsbIxwex7WvY5puHNIuCD7L0WWhERAREQQiIglERARFCCUUIglERAREQEUKUBFClAREQEREBcB8YtrjVVppI3f9tREsIB0kqOT3d7fCPY+q7PtZjPBYfV1emaKFxjv1lPlYPzEL8szuJJc4kkkucTzJJuSrErxJXrTC726X1Gh5HXkvmKIuc1rRdziA0dSTyC22Aw4fikFG9gmbHJFHUeUHezEebU9GuNgOy0j72o2lkdLaB3klgp46gsZ9kAyMDdN6BoJcPldVVDLay3Cihkh2kjjFMaennhzSRytGXh7XeXDlYgOutNxSpj4mXctyRFxcxp+625sPpb6ojaMOrgLa8lf0mLADmubQ15HVWtJindVHSYcbt1WZHtD3XPosRuBqvZuId0Nbbim0Qc0i/PRcyxwB0pcOpVnXVhPVVMxzFXB07wa2nL45MNldd0A3tKSecJPmZ/KSD7O7Lp6/NmzuKmixClqgbNjmaJO8TvK8flJ+i/SQN1ityilEWVERQglFCIJRFCCUREBERAREQFClEBERAUKUQEREBQpRBzvxvrC3DIYRzqKuMHuxjXPP6hq4dVQWXa/GaAvZhw6b+cn8jf+VzLE8O7Lc8Zvrx2EowaziXgGOhjfVvvyLmW3bT7vLQqzGd5LMZX3zFzrEixPmJze5JJ+a2vZW9JT1dbIAYWuijihLbmqrQS6KPu1pIeR/laqtmGVlW5v2bnxtdI98jTnlkmcbyOyel9B7Ii4weuk4SsrppZJZNwyhhdI7M7M8EvseekbSP51p1VDY35k6lbTjNFPSUjIajLAX2NPRNIfM0Xu6aZ3IE2Gg9ANALGi4cuAQVoaVkwuIKy24efRe0eHm/LRURDMdFktlK9osP5aLJbh/JVFfJcqDF2VqKDsvo0HZBrdWwr9IbK1hmw6ilPN9LAXfxZAD+oXBqvDteS7fsHGW4TQtPSBv8AU2WemuV+iKFhoRSoQSihEBSihBKIiAiKEEoiICIiAihSgIihBKIoQSiIg03xOpM1LBJ+6qW37BzHN/rZc2xRrWxPkPJjHO+guuy7VUrZaCqa4taBE6QOcbBrmeYG/wAlyWqiDXR00sMlRLIxkk9NHYGCmf8AvXH75bqGDlpcjktRiqZmIGoFHEA1goGu+ybq3fOIO9d+J7tT2sAsyTamrNRIWzSQyyCKCGSKJgD8rhmbe1xoXXKx9pMOfBUw8JSz0sc7w15e0h00rvhsDfpy+ayqbCt1WTNe5r3UruHaGklrCBdx16lag9MSwze3e4lzyblzjmJPqbrAhwy2i2bJcLy4dEVTaEen6L1joR6K0bTL0ZT9kGBHRBeopvos3dL6bCqMQUoUimCzRAedl8uZZBWVFKLE2XXcFpd1S08XLJDE0++UXXOsMod/VQQ2u0vDn9o26u/pb5rqKz01ylERYaEREBFCIJRRdLoJRRdLoJRRdLoJUJdLoJRRdLoClRdLoCJdLoJRRdLoJUJdaDt5tcG8XRxzPifBTZ3thIbPLK9pIYHfcY1ozOI1OYAIPDxB8QKeCaOj/wDYEf21QxhBYZW6xQyG/wAOaznDn5QOpWm08jnNFS5+eWpLpJ3jMC6UknUHtYjt7FUjsF4R0bquKd8r2bywifuo8wJaA4ghzwbE30/qrPZyjqg2V0zZMQdUtYxjaNgJzNNw8vNmx21FyD8R0K38jHraK3a5/BipkjaXUbhDR6XdU4g5tmG3oxpzHuQtdwilMbbOdnkc4yTPvculdq49/T5LPxuiextMKlkdPJCHOpqOJ5kbA1x1kkcfiedddbk3voAsOmmsVYlXtPHceq9hEsWnrW21K+pK9qDNZGFJjWCzEgvdle31CoyWQ36KwpcMzdFiUlS0kLZKKdgbfRRYwJ8MDW3stbrpAHHsr7H8caAWtOqrdmsBdWS72QEUzHeYn/FcPuDt6n5INg2GwgsjdVvFnzgCIHpDzv8AzHX2AW1L5aAAAAAALADkB6KbrFbSii6XUEooul0EoouiDE4kJxKqd8VG/KJq34lOJCqN+VG/KGrjiQnEhU+/Kb8oauOJTiVrWK7Qw0rA+eTJe+VoBc99ueVo1KpH+IBfGJKeinljdfJNNJFTROsbG1ySdeyslproHEhOJC0vBNruIdu5ItzKQS3LJvY3W6B1hr2ss7GccbS08tQ/URtuG3tnedGt+ZsmYa2R9a1ou5waPVxAH1Kw5NpqRpsaqC/oJWE/QFch2rkNTNSRQyvnnIM1TWEvfCxwsTHDGNMrCQNBqT7rNkp6prHESYtMxjS5xiEVDHYC5sGturOU11yLEGPGZjmuHq0ghfNTibImPlkcGMY0ue48gAuR7HbX0rZXBksjA9pdLv5nyB1uZJdycOdxoRdZW3m1gMVK2nmblc+WpdIASwinZnaBfR13W+gUsw1f4z4pmmqhTGieHOYHtBcZJgCLjNFGCWkjWxNx1ssJ/ihWXBGHvy+j4XQ3H8T5Rb6LW8CxOmfHU1z528bM0ujidO2OeWzdC4nXzOu7T1HoFptTPVSyHPNJBI592vkErAy/cDktTE2uyVHjFRRljJGTRyOYHP3gtHGfTM25d8guX43jTXVz8QzNfFLVyVBYM7XTRAMLIdW3AuzqOoVhgOGw07zxZZWT2bkjZSVU27JvcmzQ03uNLrOxDAcTrZWxxxtiptN3nj4eNgPoz4ifqpkVsdF4pQVUMr30U1PUNhkMAa7ebx+WzWCwB5+oWP4XYpPJIYjJKaenjlNQ14blNQ9/kZm5khtydeqwYNhGRZo3bxzrZZa17gJLH4o6eIfB6F7uXQLZsPdHSxNhp4hFG3k1vXuT1Pcq3Imtgx7CIK2LdyjK5t91K22eM9vUdlyzHMDqKN32rc0ZPknZcxu9/wAJ7Fby7G3DoV4TY7cFrmZmkWLXC7SPQg81mUuOesqu69BVd1ZYphFO8l0TH0zj0Z5o/wAp5fIqjlwepafK0SD1F2n6Fb1GWKjuvRlR3VWaKqH+A/8AQ/3X2yhqv3Lx7kBXReQ1rm63WSdpHgZQdToO5VRS4ZKf/K8sHUMaXO+psAtowbh6ezmQEyfvZPPJ8ujfkpaMrA9l5ahwmq80UWhEd7SyDv8AhH6+y32F7GMaxjQxjQA1rRYAegWrMx6/Qr2bi9/VYtamNm4oKOLC14Ymp/aCi62DiwnFhUArlPGFDV9xYTiwqLiip4koavOLRUfElENemVMq9bKLIPLKosvUhfNkRV47jMdHA6eXW2kbB8Uj+jQtLwbxQkkqWx1FPHHC92UPjL80dzzN9HD15K0r2MrMfo6SZt4Io3ksJuHu8ziT9APktZ2kp44qnEqeNgZHBWNfFbm0PYQ5o7eULfMniVZT7WROixSoDN9Vybyno7tuyCjYPPID06k+4VJgtaIKdsYMUk+UyObIJJ3RucLhjY2AhvS5dbW6p6ytdHDQQMsG1NI9sumpEla7N9RG0ewXjh9WXT53Brg+Rwe3Kw3BPQuBsrCrfB/ESR1QGyWsHfC2wFh1A6EHW6vdqtq4auGlYHRZOLhkqYmzZ5BE25NxlAt7ErX2V7o5C2GKja0EtG+pI6h3uSbXPyVnHgvHANcYIZCdZIqZrG/kaQFLdMY2yG0ToCZpqeSV7muip2xZPsWZnPJc0nS7pHLx4HEqySSUvM+XM57JapsIY3nfI85be3ot8wvYfcxBk1bPUsHwMDWxBo9Li5I+a8toKiGipKh0VMwkxujuXE3zC1zcG/srkxGo4NsgyWMSU+Gz1hcXNeY69sLWkaHUg3+SzZ/DWte0bulfDY3MVTWNniaLW53J5egC+PDdzg+ACSQCXfzPAectmgAMt6XcD8l0iSoOh1NiDqSQbdCOqyrRBsnksaqooKU2AO6YZHkDQAOkco2krYIcONLTVEs8j3tDSy5Ghv5i0ZQ2/RbPtHgMVXDFJJmY/O5maMhrgOehIKp49k6RrfNG+cNFwJppHt/Le36LaLfZHF6iSBxc9romFsUUgjY0ylrQJH3A1Ga4H8Kt5XucbucSfUnkquknsxrGNbGxoDWtaLNaB0AWU15PVc6r0dHfqvgwBfYZ3X2IgorH4UL2jwm+pFgrGko281mCEKmKluFMHJo+i+v2a30H0VsIQvrchUxTfsxv4R9F9DDG/hH0VwIgpEQQxT/stp+6PovJ+CN6CyvxEF97kIY1Z2HZeYQUa2SWnBCwJIgDZQxV8Kp4dWOQKCxQYAgX0IlmZFORBiCNfQjWVkTKgxt2pWTlR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Seneca </a:t>
            </a:r>
            <a:r>
              <a:rPr lang="en-US" sz="2800" dirty="0" err="1" smtClean="0"/>
              <a:t>Lucilio</a:t>
            </a:r>
            <a:r>
              <a:rPr lang="en-US" sz="2800" dirty="0" smtClean="0"/>
              <a:t> </a:t>
            </a:r>
            <a:r>
              <a:rPr lang="en-US" sz="2800" dirty="0" err="1" smtClean="0"/>
              <a:t>suo</a:t>
            </a:r>
            <a:r>
              <a:rPr lang="en-US" sz="2800" dirty="0" smtClean="0"/>
              <a:t> </a:t>
            </a:r>
            <a:r>
              <a:rPr lang="en-US" sz="2800" dirty="0" err="1" smtClean="0"/>
              <a:t>salutem</a:t>
            </a:r>
            <a:endParaRPr lang="nl-NL" sz="2800" dirty="0" smtClean="0"/>
          </a:p>
          <a:p>
            <a:r>
              <a:rPr lang="en-US" sz="2800" dirty="0" err="1" smtClean="0"/>
              <a:t>Hodierno</a:t>
            </a:r>
            <a:r>
              <a:rPr lang="en-US" sz="2800" dirty="0" smtClean="0"/>
              <a:t> die non </a:t>
            </a:r>
            <a:r>
              <a:rPr lang="en-US" sz="2800" dirty="0" err="1" smtClean="0"/>
              <a:t>tantum</a:t>
            </a:r>
            <a:r>
              <a:rPr lang="en-US" sz="2800" dirty="0" smtClean="0"/>
              <a:t> </a:t>
            </a:r>
            <a:r>
              <a:rPr lang="en-US" sz="2800" dirty="0" err="1" smtClean="0"/>
              <a:t>meo</a:t>
            </a:r>
            <a:r>
              <a:rPr lang="en-US" sz="2800" dirty="0" smtClean="0"/>
              <a:t> </a:t>
            </a:r>
            <a:r>
              <a:rPr lang="en-US" sz="2800" dirty="0" err="1" smtClean="0"/>
              <a:t>beneficio</a:t>
            </a:r>
            <a:r>
              <a:rPr lang="en-US" sz="2800" dirty="0" smtClean="0"/>
              <a:t> </a:t>
            </a:r>
            <a:r>
              <a:rPr lang="en-US" sz="2800" dirty="0" err="1" smtClean="0"/>
              <a:t>mihi</a:t>
            </a:r>
            <a:r>
              <a:rPr lang="en-US" sz="2800" dirty="0" smtClean="0"/>
              <a:t> </a:t>
            </a:r>
            <a:r>
              <a:rPr lang="en-US" sz="2800" dirty="0" err="1" smtClean="0"/>
              <a:t>vaco</a:t>
            </a:r>
            <a:r>
              <a:rPr lang="en-US" sz="2800" dirty="0" smtClean="0"/>
              <a:t> </a:t>
            </a:r>
            <a:r>
              <a:rPr lang="en-US" sz="2800" dirty="0" err="1" smtClean="0"/>
              <a:t>sed</a:t>
            </a:r>
            <a:r>
              <a:rPr lang="en-US" sz="2800" dirty="0" smtClean="0"/>
              <a:t> </a:t>
            </a:r>
            <a:r>
              <a:rPr lang="en-US" sz="2800" dirty="0" err="1" smtClean="0"/>
              <a:t>spectaculi</a:t>
            </a:r>
            <a:r>
              <a:rPr lang="en-US" sz="2800" dirty="0" smtClean="0"/>
              <a:t>, quod </a:t>
            </a:r>
            <a:r>
              <a:rPr lang="en-US" sz="2800" dirty="0" err="1" smtClean="0"/>
              <a:t>omnes</a:t>
            </a:r>
            <a:r>
              <a:rPr lang="en-US" sz="2800" dirty="0" smtClean="0"/>
              <a:t> </a:t>
            </a:r>
            <a:r>
              <a:rPr lang="en-US" sz="2800" dirty="0" err="1" smtClean="0"/>
              <a:t>molestos</a:t>
            </a:r>
            <a:r>
              <a:rPr lang="en-US" sz="2800" dirty="0" smtClean="0"/>
              <a:t> ad </a:t>
            </a:r>
            <a:r>
              <a:rPr lang="en-US" sz="2800" dirty="0" err="1" smtClean="0"/>
              <a:t>sphaeromachian</a:t>
            </a:r>
            <a:r>
              <a:rPr lang="en-US" sz="2800" dirty="0" smtClean="0"/>
              <a:t> </a:t>
            </a:r>
            <a:r>
              <a:rPr lang="en-US" sz="2800" dirty="0" err="1" smtClean="0"/>
              <a:t>avocavit</a:t>
            </a:r>
            <a:r>
              <a:rPr lang="en-US" sz="2800" dirty="0" smtClean="0"/>
              <a:t>. </a:t>
            </a:r>
            <a:r>
              <a:rPr lang="en-US" sz="2800" dirty="0" err="1" smtClean="0"/>
              <a:t>Nemo</a:t>
            </a:r>
            <a:r>
              <a:rPr lang="en-US" sz="2800" dirty="0" smtClean="0"/>
              <a:t> </a:t>
            </a:r>
            <a:r>
              <a:rPr lang="en-US" sz="2800" dirty="0" err="1" smtClean="0"/>
              <a:t>inrumpet</a:t>
            </a:r>
            <a:r>
              <a:rPr lang="en-US" sz="2800" dirty="0" smtClean="0"/>
              <a:t>, </a:t>
            </a:r>
            <a:r>
              <a:rPr lang="en-US" sz="2800" dirty="0" err="1" smtClean="0"/>
              <a:t>nemo</a:t>
            </a:r>
            <a:r>
              <a:rPr lang="en-US" sz="2800" dirty="0" smtClean="0"/>
              <a:t> </a:t>
            </a:r>
            <a:r>
              <a:rPr lang="en-US" sz="2800" dirty="0" err="1" smtClean="0"/>
              <a:t>cogitationem</a:t>
            </a:r>
            <a:r>
              <a:rPr lang="en-US" sz="2800" dirty="0" smtClean="0"/>
              <a:t> </a:t>
            </a:r>
            <a:r>
              <a:rPr lang="en-US" sz="2800" dirty="0" err="1" smtClean="0"/>
              <a:t>meam</a:t>
            </a:r>
            <a:r>
              <a:rPr lang="en-US" sz="2800" dirty="0" smtClean="0"/>
              <a:t> </a:t>
            </a:r>
            <a:r>
              <a:rPr lang="en-US" sz="2800" dirty="0" err="1" smtClean="0"/>
              <a:t>inpediet</a:t>
            </a:r>
            <a:r>
              <a:rPr lang="en-US" sz="2800" dirty="0" smtClean="0"/>
              <a:t>, quae </a:t>
            </a:r>
            <a:r>
              <a:rPr lang="en-US" sz="2800" dirty="0" err="1" smtClean="0"/>
              <a:t>hac</a:t>
            </a:r>
            <a:r>
              <a:rPr lang="en-US" sz="2800" dirty="0" smtClean="0"/>
              <a:t> </a:t>
            </a:r>
            <a:r>
              <a:rPr lang="en-US" sz="2800" dirty="0" err="1" smtClean="0"/>
              <a:t>ipsa</a:t>
            </a:r>
            <a:r>
              <a:rPr lang="en-US" sz="2800" dirty="0" smtClean="0"/>
              <a:t> </a:t>
            </a:r>
            <a:r>
              <a:rPr lang="en-US" sz="2800" dirty="0" err="1" smtClean="0"/>
              <a:t>fiducia</a:t>
            </a:r>
            <a:r>
              <a:rPr lang="en-US" sz="2800" dirty="0" smtClean="0"/>
              <a:t> </a:t>
            </a:r>
            <a:r>
              <a:rPr lang="en-US" sz="2800" dirty="0" err="1" smtClean="0"/>
              <a:t>procedit</a:t>
            </a:r>
            <a:r>
              <a:rPr lang="en-US" sz="2800" dirty="0" smtClean="0"/>
              <a:t> </a:t>
            </a:r>
            <a:r>
              <a:rPr lang="en-US" sz="2800" dirty="0" err="1" smtClean="0"/>
              <a:t>audacius</a:t>
            </a:r>
            <a:r>
              <a:rPr lang="en-US" sz="2800" dirty="0" smtClean="0"/>
              <a:t>.</a:t>
            </a:r>
          </a:p>
          <a:p>
            <a:endParaRPr lang="en-US" sz="2800" dirty="0" smtClean="0"/>
          </a:p>
          <a:p>
            <a:r>
              <a:rPr lang="en-US" sz="2800" dirty="0">
                <a:solidFill>
                  <a:srgbClr val="FF0000"/>
                </a:solidFill>
              </a:rPr>
              <a:t>===========</a:t>
            </a:r>
            <a:endParaRPr lang="en-US" sz="2800" dirty="0"/>
          </a:p>
          <a:p>
            <a:r>
              <a:rPr lang="nl-NL" sz="2400" dirty="0" smtClean="0">
                <a:solidFill>
                  <a:schemeClr val="accent6">
                    <a:lumMod val="60000"/>
                    <a:lumOff val="40000"/>
                  </a:schemeClr>
                </a:solidFill>
              </a:rPr>
              <a:t>Seneca groet zijn </a:t>
            </a:r>
            <a:r>
              <a:rPr lang="nl-NL" sz="2400" dirty="0" err="1" smtClean="0">
                <a:solidFill>
                  <a:schemeClr val="accent6">
                    <a:lumMod val="60000"/>
                    <a:lumOff val="40000"/>
                  </a:schemeClr>
                </a:solidFill>
              </a:rPr>
              <a:t>Lucilius</a:t>
            </a:r>
            <a:r>
              <a:rPr lang="nl-NL" sz="2400" dirty="0" smtClean="0">
                <a:solidFill>
                  <a:schemeClr val="accent6">
                    <a:lumMod val="60000"/>
                    <a:lumOff val="40000"/>
                  </a:schemeClr>
                </a:solidFill>
              </a:rPr>
              <a:t/>
            </a:r>
            <a:br>
              <a:rPr lang="nl-NL" sz="2400" dirty="0" smtClean="0">
                <a:solidFill>
                  <a:schemeClr val="accent6">
                    <a:lumMod val="60000"/>
                    <a:lumOff val="40000"/>
                  </a:schemeClr>
                </a:solidFill>
              </a:rPr>
            </a:br>
            <a:r>
              <a:rPr lang="nl-NL" sz="2400" dirty="0" smtClean="0">
                <a:solidFill>
                  <a:schemeClr val="accent6">
                    <a:lumMod val="60000"/>
                    <a:lumOff val="40000"/>
                  </a:schemeClr>
                </a:solidFill>
              </a:rPr>
              <a:t>Op de dag van vandaag heb ik niet alleen door mijn eigen weldaad tijd voor mij zelf maar (ook) dankzij een schouwspel, dat alle lastige personen naar een bokswedstrijd weggeroepen heeft. Niemand zal binnenvallen, niemand zijn mijn denken belemmeren, dat zich juist door deze garantie vrijmoediger  ontwikkelt.</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Non </a:t>
            </a:r>
            <a:r>
              <a:rPr lang="en-US" sz="2800" dirty="0" err="1" smtClean="0"/>
              <a:t>crepabit</a:t>
            </a:r>
            <a:r>
              <a:rPr lang="en-US" sz="2800" dirty="0" smtClean="0"/>
              <a:t> </a:t>
            </a:r>
            <a:r>
              <a:rPr lang="en-US" sz="2800" dirty="0" err="1" smtClean="0"/>
              <a:t>subinde</a:t>
            </a:r>
            <a:r>
              <a:rPr lang="en-US" sz="2800" dirty="0" smtClean="0"/>
              <a:t> </a:t>
            </a:r>
            <a:r>
              <a:rPr lang="en-US" sz="2800" dirty="0" err="1" smtClean="0"/>
              <a:t>ostium</a:t>
            </a:r>
            <a:r>
              <a:rPr lang="en-US" sz="2800" dirty="0" smtClean="0"/>
              <a:t>, non </a:t>
            </a:r>
            <a:r>
              <a:rPr lang="en-US" sz="2800" dirty="0" err="1" smtClean="0"/>
              <a:t>adlevabitur</a:t>
            </a:r>
            <a:r>
              <a:rPr lang="en-US" sz="2800" dirty="0" smtClean="0"/>
              <a:t> velum: </a:t>
            </a:r>
            <a:r>
              <a:rPr lang="en-US" sz="2800" dirty="0" err="1" smtClean="0"/>
              <a:t>licebit</a:t>
            </a:r>
            <a:r>
              <a:rPr lang="en-US" sz="2800" dirty="0" smtClean="0"/>
              <a:t> </a:t>
            </a:r>
            <a:r>
              <a:rPr lang="en-US" sz="2800" dirty="0" err="1" smtClean="0"/>
              <a:t>tuto</a:t>
            </a:r>
            <a:r>
              <a:rPr lang="en-US" sz="2800" dirty="0" smtClean="0"/>
              <a:t> </a:t>
            </a:r>
            <a:r>
              <a:rPr lang="en-US" sz="2800" dirty="0" err="1" smtClean="0"/>
              <a:t>vadere</a:t>
            </a:r>
            <a:r>
              <a:rPr lang="en-US" sz="2800" dirty="0" smtClean="0"/>
              <a:t>, quod </a:t>
            </a:r>
            <a:r>
              <a:rPr lang="en-US" sz="2800" dirty="0" err="1" smtClean="0"/>
              <a:t>magis</a:t>
            </a:r>
            <a:r>
              <a:rPr lang="en-US" sz="2800" dirty="0" smtClean="0"/>
              <a:t> </a:t>
            </a:r>
            <a:r>
              <a:rPr lang="en-US" sz="2800" dirty="0" err="1" smtClean="0"/>
              <a:t>necessarium</a:t>
            </a:r>
            <a:r>
              <a:rPr lang="en-US" sz="2800" dirty="0" smtClean="0"/>
              <a:t> </a:t>
            </a:r>
            <a:r>
              <a:rPr lang="en-US" sz="2800" dirty="0" err="1" smtClean="0"/>
              <a:t>est</a:t>
            </a:r>
            <a:r>
              <a:rPr lang="en-US" sz="2800" dirty="0" smtClean="0"/>
              <a:t> per se </a:t>
            </a:r>
            <a:r>
              <a:rPr lang="en-US" sz="2800" dirty="0" err="1" smtClean="0"/>
              <a:t>eunti</a:t>
            </a:r>
            <a:r>
              <a:rPr lang="en-US" sz="2800" dirty="0" smtClean="0"/>
              <a:t> et </a:t>
            </a:r>
            <a:r>
              <a:rPr lang="en-US" sz="2800" dirty="0" err="1" smtClean="0"/>
              <a:t>suam</a:t>
            </a:r>
            <a:r>
              <a:rPr lang="en-US" sz="2800" dirty="0" smtClean="0"/>
              <a:t> </a:t>
            </a:r>
            <a:r>
              <a:rPr lang="en-US" sz="2800" dirty="0" err="1" smtClean="0"/>
              <a:t>sequenti</a:t>
            </a:r>
            <a:r>
              <a:rPr lang="en-US" sz="2800" dirty="0" smtClean="0"/>
              <a:t> </a:t>
            </a:r>
            <a:r>
              <a:rPr lang="en-US" sz="2800" dirty="0" err="1" smtClean="0"/>
              <a:t>viam</a:t>
            </a:r>
            <a:r>
              <a:rPr lang="en-US" sz="2800" dirty="0" smtClean="0"/>
              <a:t>. Non ergo </a:t>
            </a:r>
            <a:r>
              <a:rPr lang="en-US" sz="2800" dirty="0" err="1" smtClean="0"/>
              <a:t>sequor</a:t>
            </a:r>
            <a:r>
              <a:rPr lang="en-US" sz="2800" dirty="0" smtClean="0"/>
              <a:t> </a:t>
            </a:r>
            <a:r>
              <a:rPr lang="en-US" sz="2800" dirty="0" err="1" smtClean="0"/>
              <a:t>priores</a:t>
            </a:r>
            <a:r>
              <a:rPr lang="en-US" sz="2800" dirty="0" smtClean="0"/>
              <a:t>? </a:t>
            </a:r>
            <a:r>
              <a:rPr lang="en-US" sz="2800" dirty="0" err="1" smtClean="0"/>
              <a:t>Facio</a:t>
            </a:r>
            <a:r>
              <a:rPr lang="en-US" sz="2800" dirty="0" smtClean="0"/>
              <a:t>, </a:t>
            </a:r>
            <a:r>
              <a:rPr lang="en-US" sz="2800" dirty="0" err="1" smtClean="0"/>
              <a:t>sed</a:t>
            </a:r>
            <a:r>
              <a:rPr lang="en-US" sz="2800" dirty="0" smtClean="0"/>
              <a:t> </a:t>
            </a:r>
            <a:r>
              <a:rPr lang="en-US" sz="2800" dirty="0" err="1" smtClean="0"/>
              <a:t>permitto</a:t>
            </a:r>
            <a:r>
              <a:rPr lang="en-US" sz="2800" dirty="0" smtClean="0"/>
              <a:t> </a:t>
            </a:r>
            <a:r>
              <a:rPr lang="en-US" sz="2800" dirty="0" err="1" smtClean="0"/>
              <a:t>mihi</a:t>
            </a:r>
            <a:r>
              <a:rPr lang="en-US" sz="2800" dirty="0" smtClean="0"/>
              <a:t> et </a:t>
            </a:r>
            <a:r>
              <a:rPr lang="en-US" sz="2800" dirty="0" err="1" smtClean="0"/>
              <a:t>invenire</a:t>
            </a:r>
            <a:r>
              <a:rPr lang="en-US" sz="2800" dirty="0" smtClean="0"/>
              <a:t> </a:t>
            </a:r>
            <a:r>
              <a:rPr lang="en-US" sz="2800" dirty="0" err="1" smtClean="0"/>
              <a:t>aliquid</a:t>
            </a:r>
            <a:r>
              <a:rPr lang="en-US" sz="2800" dirty="0" smtClean="0"/>
              <a:t> et </a:t>
            </a:r>
            <a:r>
              <a:rPr lang="en-US" sz="2800" dirty="0" err="1" smtClean="0"/>
              <a:t>mutare</a:t>
            </a:r>
            <a:r>
              <a:rPr lang="en-US" sz="2800" dirty="0" smtClean="0"/>
              <a:t> et </a:t>
            </a:r>
            <a:r>
              <a:rPr lang="en-US" sz="2800" dirty="0" err="1" smtClean="0"/>
              <a:t>relinquere</a:t>
            </a:r>
            <a:r>
              <a:rPr lang="en-US" sz="2800" dirty="0" smtClean="0"/>
              <a:t>; non </a:t>
            </a:r>
            <a:r>
              <a:rPr lang="en-US" sz="2800" dirty="0" err="1" smtClean="0"/>
              <a:t>servio</a:t>
            </a:r>
            <a:r>
              <a:rPr lang="en-US" sz="2800" dirty="0" smtClean="0"/>
              <a:t> </a:t>
            </a:r>
            <a:r>
              <a:rPr lang="en-US" sz="2800" dirty="0" err="1" smtClean="0"/>
              <a:t>illis</a:t>
            </a:r>
            <a:r>
              <a:rPr lang="en-US" sz="2800" dirty="0" smtClean="0"/>
              <a:t>, </a:t>
            </a:r>
            <a:r>
              <a:rPr lang="en-US" sz="2800" dirty="0" err="1" smtClean="0"/>
              <a:t>sed</a:t>
            </a:r>
            <a:r>
              <a:rPr lang="en-US" sz="2800" dirty="0" smtClean="0"/>
              <a:t> </a:t>
            </a:r>
            <a:r>
              <a:rPr lang="en-US" sz="2800" dirty="0" err="1" smtClean="0"/>
              <a:t>adsentior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Niet zal de deur steeds kraken, niet zal het gordijn opgetild worden: het zal mij mogelijk zijn veilig mijn weg te gaan, (iets) wat noodzakelijker is voor iemand die op zich zelf gaat en zijn eigen weg volgt. Volg ik dan mijn voorgangers niet? Dat doe ik, maar ik sta mijzelf toe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iets te vinden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te veranderen en weg te laten; ik dien hen niet, maar ik ben het met hen eens.</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Magnum </a:t>
            </a:r>
            <a:r>
              <a:rPr lang="en-US" sz="2800" dirty="0" err="1" smtClean="0"/>
              <a:t>tamen</a:t>
            </a:r>
            <a:r>
              <a:rPr lang="en-US" sz="2800" dirty="0" smtClean="0"/>
              <a:t> verbum </a:t>
            </a:r>
            <a:r>
              <a:rPr lang="en-US" sz="2800" dirty="0" err="1" smtClean="0"/>
              <a:t>dixi</a:t>
            </a:r>
            <a:r>
              <a:rPr lang="en-US" sz="2800" dirty="0" smtClean="0"/>
              <a:t>, qui </a:t>
            </a:r>
            <a:r>
              <a:rPr lang="en-US" sz="2800" dirty="0" err="1" smtClean="0"/>
              <a:t>mihi</a:t>
            </a:r>
            <a:r>
              <a:rPr lang="en-US" sz="2800" dirty="0" smtClean="0"/>
              <a:t> </a:t>
            </a:r>
            <a:r>
              <a:rPr lang="en-US" sz="2800" dirty="0" err="1" smtClean="0"/>
              <a:t>silentium</a:t>
            </a:r>
            <a:r>
              <a:rPr lang="en-US" sz="2800" dirty="0" smtClean="0"/>
              <a:t> </a:t>
            </a:r>
            <a:r>
              <a:rPr lang="en-US" sz="2800" dirty="0" err="1" smtClean="0"/>
              <a:t>promittebam</a:t>
            </a:r>
            <a:r>
              <a:rPr lang="en-US" sz="2800" dirty="0" smtClean="0"/>
              <a:t> et sine </a:t>
            </a:r>
            <a:r>
              <a:rPr lang="en-US" sz="2800" dirty="0" err="1" smtClean="0"/>
              <a:t>interpellatore</a:t>
            </a:r>
            <a:r>
              <a:rPr lang="en-US" sz="2800" dirty="0" smtClean="0"/>
              <a:t> </a:t>
            </a:r>
            <a:r>
              <a:rPr lang="en-US" sz="2800" dirty="0" err="1" smtClean="0"/>
              <a:t>secretum</a:t>
            </a:r>
            <a:r>
              <a:rPr lang="en-US" sz="2800" dirty="0" smtClean="0"/>
              <a:t>: ecce </a:t>
            </a:r>
            <a:r>
              <a:rPr lang="en-US" sz="2800" dirty="0" err="1" smtClean="0"/>
              <a:t>ingens</a:t>
            </a:r>
            <a:r>
              <a:rPr lang="en-US" sz="2800" dirty="0" smtClean="0"/>
              <a:t> clamor ex </a:t>
            </a:r>
            <a:r>
              <a:rPr lang="en-US" sz="2800" dirty="0" err="1" smtClean="0"/>
              <a:t>stadio</a:t>
            </a:r>
            <a:r>
              <a:rPr lang="en-US" sz="2800" dirty="0" smtClean="0"/>
              <a:t> </a:t>
            </a:r>
            <a:r>
              <a:rPr lang="en-US" sz="2800" dirty="0" err="1" smtClean="0"/>
              <a:t>perfertur</a:t>
            </a:r>
            <a:r>
              <a:rPr lang="en-US" sz="2800" dirty="0" smtClean="0"/>
              <a:t> et me non </a:t>
            </a:r>
            <a:r>
              <a:rPr lang="en-US" sz="2800" dirty="0" err="1" smtClean="0"/>
              <a:t>excutit</a:t>
            </a:r>
            <a:r>
              <a:rPr lang="en-US" sz="2800" dirty="0" smtClean="0"/>
              <a:t> </a:t>
            </a:r>
            <a:r>
              <a:rPr lang="en-US" sz="2800" dirty="0" err="1" smtClean="0"/>
              <a:t>mihi</a:t>
            </a:r>
            <a:r>
              <a:rPr lang="en-US" sz="2800" dirty="0" smtClean="0"/>
              <a:t>, </a:t>
            </a:r>
            <a:r>
              <a:rPr lang="en-US" sz="2800" dirty="0" err="1" smtClean="0"/>
              <a:t>sed</a:t>
            </a:r>
            <a:r>
              <a:rPr lang="en-US" sz="2800" dirty="0" smtClean="0"/>
              <a:t> in </a:t>
            </a:r>
            <a:r>
              <a:rPr lang="en-US" sz="2800" dirty="0" err="1" smtClean="0"/>
              <a:t>huius</a:t>
            </a:r>
            <a:r>
              <a:rPr lang="en-US" sz="2800" dirty="0" smtClean="0"/>
              <a:t> </a:t>
            </a:r>
            <a:r>
              <a:rPr lang="en-US" sz="2800" dirty="0" err="1" smtClean="0"/>
              <a:t>ipsius</a:t>
            </a:r>
            <a:r>
              <a:rPr lang="en-US" sz="2800" dirty="0" smtClean="0"/>
              <a:t> </a:t>
            </a:r>
            <a:r>
              <a:rPr lang="en-US" sz="2800" dirty="0" err="1" smtClean="0"/>
              <a:t>rei</a:t>
            </a:r>
            <a:r>
              <a:rPr lang="en-US" sz="2800" dirty="0" smtClean="0"/>
              <a:t> </a:t>
            </a:r>
            <a:r>
              <a:rPr lang="en-US" sz="2800" dirty="0" err="1" smtClean="0"/>
              <a:t>contemplationem</a:t>
            </a:r>
            <a:r>
              <a:rPr lang="en-US" sz="2800" dirty="0" smtClean="0"/>
              <a:t> </a:t>
            </a:r>
            <a:r>
              <a:rPr lang="en-US" sz="2800" dirty="0" err="1" smtClean="0"/>
              <a:t>transfert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Toch heb ik een groot woord gesproken, ik die mijzelf stilte beloofde en eenzaamheid zonder onderbreker: luister, een enorm geroep wordt overgebracht vanuit de wedstrijd en het schokt mij niet, maar leidt me naar de beschouwing van juist deze zaak (laat me juist hierover nadenken).</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60</a:t>
            </a:r>
            <a:r>
              <a:rPr lang="nl-NL" sz="4000" dirty="0" smtClean="0"/>
              <a:t>	</a:t>
            </a:r>
            <a:r>
              <a:rPr lang="nl-NL" sz="2800" dirty="0" smtClean="0"/>
              <a:t>Wat beweert Seneca in de inleiding op deze brief?</a:t>
            </a:r>
          </a:p>
          <a:p>
            <a:r>
              <a:rPr lang="nl-NL" dirty="0" smtClean="0"/>
              <a:t>	</a:t>
            </a:r>
            <a:r>
              <a:rPr lang="nl-NL" sz="2800" dirty="0" smtClean="0">
                <a:solidFill>
                  <a:srgbClr val="00B050"/>
                </a:solidFill>
              </a:rPr>
              <a:t>A. hij was blij rustig te kunnen denken, maar dankt 		de bokswedstrijd voor een gespreksonderwerp </a:t>
            </a:r>
          </a:p>
          <a:p>
            <a:r>
              <a:rPr lang="nl-NL" sz="2800" dirty="0">
                <a:solidFill>
                  <a:srgbClr val="00B050"/>
                </a:solidFill>
              </a:rPr>
              <a:t>	</a:t>
            </a:r>
            <a:r>
              <a:rPr lang="nl-NL" sz="2800" dirty="0" smtClean="0">
                <a:solidFill>
                  <a:srgbClr val="00B050"/>
                </a:solidFill>
              </a:rPr>
              <a:t>B. hij wilde liever naar de bokswedstrijd om te zien 		hoe het niet moest</a:t>
            </a:r>
          </a:p>
          <a:p>
            <a:r>
              <a:rPr lang="nl-NL" sz="2800" dirty="0">
                <a:solidFill>
                  <a:srgbClr val="00B050"/>
                </a:solidFill>
              </a:rPr>
              <a:t>	</a:t>
            </a:r>
            <a:r>
              <a:rPr lang="nl-NL" sz="2800" dirty="0" smtClean="0">
                <a:solidFill>
                  <a:srgbClr val="00B050"/>
                </a:solidFill>
              </a:rPr>
              <a:t>C. hij wilde stilletjes nadenken maar werd gestoord 		van die stomme bokswedstrijd</a:t>
            </a:r>
          </a:p>
          <a:p>
            <a:r>
              <a:rPr lang="nl-NL" sz="2800" dirty="0">
                <a:solidFill>
                  <a:srgbClr val="00B050"/>
                </a:solidFill>
              </a:rPr>
              <a:t>	</a:t>
            </a:r>
            <a:r>
              <a:rPr lang="nl-NL" sz="2800" dirty="0" smtClean="0">
                <a:solidFill>
                  <a:srgbClr val="00B050"/>
                </a:solidFill>
              </a:rPr>
              <a:t>D. hij hoorde die bokswedstrijd niet eens, omdat hij 		zo intens aan het filosoferen was</a:t>
            </a:r>
          </a:p>
        </p:txBody>
      </p:sp>
      <p:sp>
        <p:nvSpPr>
          <p:cNvPr id="52226" name="AutoShape 2" descr="data:image/jpeg;base64,/9j/4AAQSkZJRgABAQAAAQABAAD/2wCEAAkGBhQSERQUExQWFRUWGB0ZGBgYGBoaHBocHR0YIBwdHh0cHCYeGh8jHhkdHy8gIycpLCwtGB4xNTAqNSYsLCoBCQoKDgwOGg8PGjQjHyUvLCwqLSwvLCo1LDEsKiktLzQsLCwsLCwsLC8sLCwsLCwsLCwsLCwsLywsLCwsLCwsLf/AABEIANkA6AMBIgACEQEDEQH/xAAcAAACAgMBAQAAAAAAAAAAAAAABgUHAQMEAgj/xABREAACAQMCBAMEBAYNCQgDAAABAgMABBESIQUGMUETIlEHMmFxFEKBkSMzUmJyoRUXQ1NUgpOisbLB0tMWJFVzg5LR1OEIJTRElKSz8GOj8f/EABsBAAIDAQEBAAAAAAAAAAAAAAAEAgMFAQYH/8QAMxEAAgIBAwICCQMDBQAAAAAAAAECEQMEEiExQQVREyIyYXGBocHwI5HRFDOxBkKC4fH/2gAMAwEAAhEDEQA/ALxooooAKKKKACo3jHEGia2VcfhZxG2ey6JGOPj5MfbUlStz5e+EttJ10TFv92C4Pz6VVmyejg51dHUrY00V5j6Co7mHjQtoS+AXJ0xqTgM56AnsBgsx7KrHtUlNbdz+Jw0z8ZZrxLeLThBrnY9gR5I1Hd2yGP5KgZ99amaT+UuFabmVmOtolCM+PfmlxJM/wyPCAH1QoHQU4VXp8ryw3tcPp8DrVBRWCaFbIyNwavOGaKKKACiuK743BFLHFJKiSSe4jMAW7bD57D1PSui6u0iRnkZURRlmYgAAdyTsKANtFIH7cEMrMLS0u7tFODJFENGfQFiCfuFTHKftEteIM0cZeOdPfgmXRIuOu3Q4+B22ziuWuh2hnoqP42bnws2ngmUEHE2oKV3yMpup6YOCPhXNyvzGLyNiUMUsTmOaJjkxuvUZGzAgghhsQa6cJmiiigAooooAKKKKACiiigAooooA5L3isUJQSSKhc4XUQMn0Ge/wrqVgelc/EOHRzoY5VDKeoP8A03FKz8rXFqdVnMxQfuTEfqB8h+Q8M/nUpknlhK6uP1JJJjlUdxi68BGnAZgg8yjJyo1dBnC4JyWx0G/whuHc5NkpNEdSjLCMEuo9Whb8JjsCniA9jU5Y8ahmz4cisR1GfMPmp3U/MUR1WKaaUqfv4oNrRyQc2QN4OCfwzFV2OxAzhvyeoHzYeuaj+eLTxvo8Oca2lHToDbzLn4YLioi/4Di7MMOBkpdRdseHIoliz2UhwV9CxHRQBOzMZ76LCvphSXWSrAamMYUAkANkBztnb50hk1EsmCWNcy5Sa7+/87kkqdnby9xpZrRJmIUhcSg7aHTaRW9NLA/dSHxsnil0iEZhKkop/eScGZh28TBKg9NMP5bCnO75Mt5JC7xgliCwywVyvQugOiQjbdgeg9Kxytw9T4t0d2uWypP1Yh5Y1HoCoDn4ufQVdeozx2OOzj6+73e85wjzyU4MU+ffF1OJPnrOj7PC8Mj4Yrv41zDDarmRtznSo3ZiOoVRufj2HU4FRvFuV4zI0yTS27sMO0ThdYA21hgynA6NjIG2cVE8ucrRzt47BmhPumUl5LjByJJGbfws7pEMKfeI90CrDnyutOlTS5fWvzsdaXUxY/SuKMHf8BZ5zo6mUehPRlPf6m+Pwg3D2q4GBsBXLNxOJHSMuA77KvUn7Bvgdz0FZ4nxWK3jaWeRY416sxwPgPiT2A3NaWBQjGoO/qQZ1UUqxcZvbsg20QtoD+73CkyOPWOAEFc9jIR66a0uPw5gh8S6nH42aZj4MIOlgCqaULHCkRooOPeKg5N5wkuY+Vobzq5STQY9S6TqU76HRgVcA4YbalO6lSc0o8Y5fa9/zG6uJZYbQIHZcI08pGoaz5shIynTqzk7YFWHbWKqqZCllHvBQu+AMgD3dhjA7ACkm2v0iS9mkJGLmYv3PlYIigdyUVAo/OApfUScYcF2GKlLkkrDh8cEaxRIEjQYVV6D/r3JO5qv/a9CLcW99CxhuklCLIvVlKtkN64A79iRT9w7iSTprjJIyVIIKsrDqrKd1Ydwai+b+UY+IRxRysyqkokOnqwAYFfhkN17VnY5bJ2x/JHdCkRkd+vDH8a2naa3QoLyBpTMVV8YuFySytuGYdGB7Ypv4PZ6eJ3sq/ipoLZww91mHjqSD0zpC/YRS5xjg1ta28s0drrKW5h0Rk58EklgATg4yWJ6nB3rVwflR3tbeO9uHnWOJFEKtphwAMagpzNj8pjg42FN49Qox9YVngblSHi75wsosiS7t0I6hpkB+7VmvdpzTaStpiureRvRZUY/cGzUFa8Igi/FwxJ+jGi/0CtN/wAuW0ykSW8L5z1jUkZ9DjI+w0f1i8jv9K/Md6Krqw4LeWyIsHEJG0LpCXEaSRkDoPLpkGPXWT86meDc6t4qW97ELeZ9o3VtUMx9EcgFX/McA+maZhmhPhMXnilDqhsorTJeIrqjOod86FLAM2nrpHU4zvjpW3FWlZmiiigAooooAKwTUdxtbnSv0YoDnzBx29Qc7fc3X4Uuy8ucQkJL3Kb/AFA0ir98Qjf9ZpfLkyRdQjfzo6ku5Ic6fR/B1SsUkXPhOn40OegjA3ZicDRghuhBFbLTgcdxDEbqNDcCJDJjAZGIBIDA6lGoHoe1Z5c5eWLLyQRpMDjWrtKWGBg65BrHUjSfTqa5+YOEPHcJfW66nXCzxjrLF3046uoJIU+9pUdQMq49L6SbyZ0r7e4k5UqRIW3Braz8ScAJ5cvI7sxCLk7s5JCjc4G1IVpzil5L9LdJpFVyOH2w8gk0e/cMSQPL3d/JGNhls1w+2/nhNMFlGWcTaZZQmdTJ+5x/Au2/TIwNjnFcPLvJF1Omu7c24cD8GgXUFUERppbUqIgxpUgnIzhWyS5+nhj5BGMpvgtzly8kmt1kleFy5JHgZMYGcaQxP4TGD58AHsKkkQAAAAAbADYAUhcv30fDmK3TNh1Oi5MkriTSM6GR3fRLgEgJs+DgA+Wji/Pt3Eqzi1RLfxEXRI7fSJA7BQVRRpRt8hGJOBvg7CSyRaTvqDhJNqhs4/wf6TBJFqKeIjJqG+MjGcd/l3pcuprlGjhuby3gLsERYEJlfOQMCQsIwcfktjB3FM3FJJjiOABWYHMrDKxj105y7b7LsNiSdsHisuB29mrSuxZ8EvPMwLdNyScBRj0xsAOgpLNpMK3ZG6vl8gpPoLnLgighm4jpeVm1Ig1F3Kh9IDMx99mALFiAmw8oU50WF6s06TSgXl3uYo0bFrbDb3XbyyOPrSKHb0AGK6IOCRcQkkkigSJNZDTPEC7sMZKIw0jrjW4JyCNO2aYZ7S34fbzXGnPhxlmdiWdgozgscntgDoM7CldK9S4KOOO1eb/PzuSlV8kffX125W0SRBPL55ZI0bTbQ4xkaidcjMCFLYzu2nC4pj4XwuO3iEcQwoydySSScszMd2YkkljuSaguXGFnZia+lSOaYmad5GCjW24TJP1F0xgDsmwqNmlk4gdcuqO0P4uDdTKOzzd9J6iHpg+bJ8o1p5FjjciMIObpHfxb2lWkJ0oXuHLaAsCl117+UybRKdiTltgpJ6VXQl1ym8nka3E08c5hVHmh0BlVGeTSNBkdVZSSAMKcY2Dvx7hJltWgi0JnSApGEKhlLRnSPKrqChwOjfZS/wAV+lXM8dvKkESafHEOtnWfw3UFHcKNIXKPpVWB2zsDSjz+kVdBr0OxknJxg2ccf0jLPPcaVQNq8NZHGxbusYIyemWCjbFMNV/fWMtxceHM0iXbyBWCrqt2sw6OSjEeUhkXJPn1uBjSRpsAml8sVGvNl+KTdmKguVCUFzb/AFbedkj+EbKkiL8lEmkfBRU9UDyq3iG6uPqzzkxn1jjVIlYfBijEfAg96rXRlj9pE9RRUK3NcCStDOwt5ATp8UhVkXs6OfKwPcZyDkEVxJvodbS6k1XJxPhkdxE0Uq6kb7CCOhB6qwO4I6VycI5mhuZpooWV/BCEurKytrDdCpPQqQfjUtRzFhxJCz4El3BLYzNm+swJ7S4+tIB+Lk+eR4cg+Oe4rt5H4pJPeGdQ/gXdnHMwJYolwjGN1XOynA3Ufk5rxzKfBa3vF962lXV+dDKRHKv3MH+aCpb2cQlLeePHljvLpE/REz/2kj7K18GTfCzLyw2Soa6KKKuKgooooAKKK8ySBQSxAAGSScAD4ntQAt2fEOJeIgktodBbDkSAaR+Up1MXGOxVDt2qX4/eGK1nkU4ZI3YHrghTg/fitlnxWOUkRksBnzBTp2x0bGG69s0oc+83RGC6s9FwXliliR1hZlaXw2OhceZiBuSoKjuRQBAcn8CE80vE7gCSedyYieiRL5EKjoCyrnPoRjqanOZeIiOJlAkLlSwETlGCpgs5cAlVGw2BJJAAOcVu5c0fQ7bwt4/Bj07EbaRjY71o4xay3BkhtzpdYdbsNmbJPhwhhgr4hV8tnIA297IyecuU0nWPGKNsWgtT4ska3Y1GCFVMohmkzgsqIQJWJIAwAuWwN2qVtpJo7u1ueKBDDkBFQkR2szbI8oYecnOnxDgIx6DOaluFyxXE2uKPw4LYCKKIro0SsuZiUxs4DLF8MSflVKX1ik0TxSDKSKUYfAjH/WpymseTz/OxCMHOA20nX9z48tzK/mgsckJnaSVEEhLdiEyoUflaid1XGzkDiksvDE1eeaHXCwz7zQsyDJPdgoJPxqLvODXa299K/hRJPbyPLFqMmmQxEEq2lQDhVDDcHqMHOqeojLJlhGriuX5Ca4TG3lm18K0gU7NoDP8AF28znbuXYn7aXeYeLm9L21uqGNHAluJBqRXRgdMaZAldWAyW8ikYOrda6+f5XHCpZIm06EWRgGK6o1Ks6B18y6lBXI9axZWaRRrHGoRFGFVeg7/0mrtRleNJItwYlN8kbJytE4Hil5X1KzSSNrd9J1BSSMKmrB0IFXYbdczNR/HLWR4j4DlJk88e/lZhnyOOjI3ukHpnI3ArTwvmSGaKByyxtODpjcgNrXZ0GcZZG2I61nPdJW+R9bYuuhLVFcwcJaZFaJgk8R1wuegbGCreqOMqw9DnqBUjczrGpeRgiruWYhQB8SdhXFwXjsd0rPEHMYbSrspVZNt2TO7L2zgfCuK1yjrp8MiuF8ZgnmUyara8QaHgaTSSOuMdJkySysM9T8RXfxLmaGCeCKRlXx9QViy4DDThSM5GrJw3TIx3FdfEuDw3C6Z4o5QOgdQ2PlncfZXHb8n2UauqWsADjDDw13HoSd8VK4vqRqS6HJxy+Ml3bWiNlZBI9wFOCIguBlh5ky5A2IJ3pgiiCqFUBVUAAAYAA2AA7ACuLhXAbe2DC3hji1e9oXGcdMnqakKjJroiUU+rCk/2i2Qa38bQjvbMJ1DgEEJgupBBBDICCD6D0pvJqv8A2gczhLVomXTNcBolj1BsBiU1kjbTg5+ZA7Gp4k96ojla2uxm5ihjgFpxGBAkKqI5gqhR9HlwyvgDA8NyrbdmepoGpex4UqWyW7AOixiIgjZlChTkehA6fGkqxLWEwspyTGf/AAczdHTtAx/fE6D8pcdxinNViv10KabJXqs6+Z7YyWVyg6tDIB89JI/WBTRy7Ir2sMigASospwMZaQa2b5lmJPxNL3Gp9FtO5yQsUjEDrsjGpnku38Ph1mmQdNvEMjocIvSuaPozuq6omaKKKeEwooooAKgZOVRLKz3UhnXUSkZGmNR2BXJDEDbO2e4PaauJ1RWdyFVQWZicAADJJPYAVW/GfafNISLRFjj7SyqWZh6rHkaR6Fzn80VxuiUYuXCLLxVe81cJleyuryRG8ZgMJkho7RJFZ4xg5DSRqzPjc6tPRRUDY+1C6tnH0l1uI2OD5BGydcPlARoGPNlc4yRnGDZHM3MK2kAcp4ryERxRKRmWRuijO2OpJPRQTRaaBxcXTFflTikMsRjhCoIWZBGGLYTJMTDO+h4yrL2wcDpXvgl/JDcXk5RpYGmWJxGpZ4vDii0sEA1Oh1nIUEg4OCCcQvLvJdzbM8iXMcZkOTAIvEhQZJCKzOJNK6j0IHwqahF3AZ/CWJ/pIBYl2VYZQgQuAQS6FVU6QQcqexyM/FKEMjd8DmRTlBKjby3L4kAl/f3km6Y2kdivXf3NI+ypMsBuTgDck9hWmytBFFHGudMaKgz1woAGfupc5gmkvXaygDpFnTdT6SAq94oyffdhsSMhQaW9uTYx7EUiM5S5Vgu7c3E6yOJpppUUyyqoR5GxhFcKCcZz3yKOI2/0MvHYXTLIUJNlM7PHMpG4j8Q6lcjoUY74BxTzb26xoqIAqooVQOgAGAPsAqO49wKK5j0yoGHUeqn8pT1Vh6irI5pKV3wQeFbark98E4vb8W4U8EMuZDbeE4bZ0Zo9ILA9RnfUNj6165f4j49tDKdmZBrHdXHldT8Q4YfZSJwDh0mhlgbTf8OkaONz0miOXWOT1V1JH5pAIqdsuOLEq3qqRY3japPW0uWOmQMOvhs43PZsno1M5v1Y8dUL4n6KXPRjdUDyly1ayXXE0lt4pMzI3nQNtLGjkebYecFtu5+VLfNXtUSJzBaASyDIaT3kUjqFGQHP5xIUfndKW+XOfrm0unuMeN4q6ZUeUjUQRpfZAqlVGkALjDGqsH6bubqxyWny6mP6UG67/nX5Fo8f9ldo0EvgwhZsZjZ3kdVdTqXyu5VVJGDgdCa8cvcYE8YbGk+6yHrGy7MhHYqQR9ldXKXtQtb9hEdUFwekUmPN+gw8r/Zg/CuPmXgUsE7XdonihtriBSAXI6SR9vFA2KnGoAdwKZzY/SRuIjjk8U3GarzJqikq89p0MQUGG5LlgukwtHhj0VjJpUH7TXbyrxKZgVkhaJQTp8SbxZDkknUQMADOAMnbbtWc8UkrY8skW6Q0UVis1WWGuVMikrnPl+KGzu59zNJ4YLsckDxY9KL2VR2AG+N8nenmobm7gYu7SWLcNpJQjs4B0/Pfb7TjB3qeOVSRXkjcWP1LPtKsfF4XdjSrFYmcZUNug1bZ6NgEBhuCc9qkeVeMi7s4JwQfEjUt8GwNQPoQ2RipOWMMCCMgjBB7g9RW2ZB8zyc3SyoFlWWVcDSstzmLA93WkUUbS4295t+9dHK/PF3w8/gmWSIsXaBlVY8scnw9I/A/ADy/CuTmvltuH3b25zoHmhY/WiPu/Mr7h+I+NRwasyeXJCVLg9to/DdFnw76b3Lu+V8Ph+cFq23/AGgImfLWkqwZwXDqzr6kxjsPgc7U08eieaNOJcOnZ3SPUIwxMNxGMkoU6K/UBgAwOx+FAbCre9gtyTZ3CfUS5YJ8MohYD4Z3+00zgzvI2mjF8U8Mjo4RlGV3w/j7ht4FzotzOsYjKrLAtxBJqBEiHSHBGMo6MwBXf1oqP9mvC4zaQT6TqU3KRE9opLh2G3TcKu/p86xTRhk9zhFq4feL628o/wD1tVMRNlQfUD+irs5ki1WdyB1aGQfzGqkLM/g4/wBBf6oquY3pu5G8TjIjmyc+ViO2Bjp9wxn+jfNt8fbxOK2qkbQ2ssq/pO8cefsXUP4xqqeKj8HL/q2/qmrL4zO44xbtpJRrMRsQM6Gd3dScfVPglcnYEj1qrJ/bkSkkskSeqL49xsWqK7DKGREc5xoDnSG+IDFQfgc9sVKUte0JR+x91n95Y/aB5f52KzIK5JMbm6TYxRvkV7zXJwwkxrnrgZ+eBmuuoskiP4xxMwCJsAo0qRue6iQ6VYfxygPwJ9K67mZURmdgqqMszEAADqST0qB5qk8WS1tF3aSVZpPzYYWDkn01OEQfEmp+eBXUq6qynqGAIPzB2O9SapIim23RXHLXG9V7Pdqy/RLiYQhiCCGjRVjfPZXJZd98smeuzXy7w6M3XEuHyqDBcKtyqdNpMpNjHTDqDt0JzUElikN5dWkqgxXWZ4lPRsgCZB8QQGGOg37Vou76WCePUCZRY3sIk2PiLHGskb5znVthh+VnsQaexP8AUVeQnlXqcldPbwrLN9HBEJlbwwSSdCnSpJPc4z9tFc8AwigdlH9Ar2xwMk4A7mk5vdJs+gaWKwYIwXZf+muS5OoKgkEuQYiiksXG6lNO+c1bDcdnspL2dY18RrWylniYHT9JkcI4wpGl2XP2gE5qL9lHIs09xDeyAx28R1R5GGmbBAIB6RjOc9+3qLTtuT4iXef8LLJOs7tuoLRjES4B3WMAYBzkjUdzWnghtjyeI8W1Kz5/VaaXF+f812ZKXvCo5o2jlRXRhhkYZBHoQdqri6szwq4SNmJs5TiGRzkwv+8ux6oR7jHpjSfWrTqK5j4FHdwSQSjKSKVPr8CPiDgj4irJwU1TM2E3F2iJtbpZFDIwZT0KkEH5EbGt1KHBeYUs4ZIb6URy2reG5ZiTICNUciDJZg674HTBGwFQPFvahNMNNlF4aH92lAz81XcfadXyFZEoOLd8GtivJSirY+cZ5ggtE1zyKg7DqzfoqNzVb8f9o11dApZqbeM/uzfjCPzcZC/Zn9IVAix1OZJnaaQ9Wck/056ds9O2K6qXlnjH2Ofe/wCDWxeG3zlfyX8nrlu/n4cwe2kYnOZI3YlJvXUOisezjcbdd6v7l7jsd5bR3ER8rjOD1UjZlPoVIIPyr5/ps9lfHTb3ptz+Kusso/JmQZPy1oN/igpvRaqUpbJu76CniughCHpcSquq+5Y3OfJkPEYPDkyrqdUci+9G3qPUHoVOx+YBFHcX9nPEbZyptnnX6skHnDD1051KfgR99fSNYrTnjjPqY+m1ubTf238j5u4X7N+JXDBVtmhHeSchAvx07s32Cr05U5QisbNbZcsMHWx2Ls3vscdM+nYAVO1miGOMOhHU6zLqWnkfToarW1WNFjjUKiAKqgYAAGAAOwAorbRVgqcfGVzbzD1jf+qaoPhNwrRIFZW0ogbBBwdI2OOlWT7T+cniAsbMa7y4U9P3KPByxPQEgHBPQAsegzWHLtgsUCaRu6qzHuSQD9wzgD/iarmNaa7Z64guUkH5jf1TTvwS9v8A6VA99HEi3Fv4cRiOclPwgDeZsHSznr2NJd0uQw9VYfqNWvf8Je54TbNEQLiKOGeFjkjxFQbHG5DqWQ/Bqg474tE8stskztpW9oVq8lsAqGRFkR5o12d41OohO2cgHHcAgb0wcOvBNDHKvSRFcfxgD/bWy4jyKyovbKxtrdE5uD3iSxJJGQyOAykdwf8A70o4vLOsf+bojykgDW2lFz1Zu5A/JG5pP4TxyHh11NazP4cTkTwkg6VDkiRSQMIA4JGcDz09xShgGUhlIyCCCCPUEbGpSjtd9jkZblXcjOB8C8DW7uZriXHiykYzjoqjoiL2Ufbk1LUUg87e09LfVBaaZJ+jP1SI/H8t/wA0bDv6VPDhy6nIoY1bYNxxo5Pa/wAfjVIoI8G6DrIrA7wAfWyOhbpp7jf0qD5m5vaeC2ubUAPbIXncqCsbSgRmEalKszeY4wcAZ9cJLuWZndi7udTMxyWJ7k1xcVupPDEWtvB1l9GfLrIALY9SABn5163UeBf0mljkbuSfrfP+PuIZMjdvzGjlHlSa/XFrcQahnMMj4kUfBfD3HxUkD4dKarL2NcTjkEn+ayMpBHisHUY/NaLTv8u3aqct7lo2DozIynKspIIPqCNwa+jPYz7UXv1a1uTm4jXUr9PEQYBz21DIz6g57GsVYop2jstVmnHZKTa8r4/Yw/AuY3OfplvGNhhdOAPh+AJr1/kxzF/pGD7h/wAtVo0VOheyvIOF8wqMG7sn36srZ/mxAVt+gcwfwiw/3ZP8On6tF/erDFJK5wkaM7HGcKoJO3fYUUFlB+0Ll+9ju4bi/e2lMoMa+GreXwwWHvKBk6ic796jYztT97ZL+OWO00HLLcup2IIKxNqG/wA1pBi6VieIKsi+B6vwV3hfxf2PdFYLCvEk4AJJ2FZ1WbbaRszXFxdCYiQSpQhwwzkaTuRgg+7noa4rTirTPhBkatz6IPX85uw7DepnG29XVLDNN9eotuhqccoro7VjhB7G7l1V04llWAZSPpGCCMg/j/Stn7Sl3/pE/wDuP8emT2P8aMtkbdzmS0bwt+pj6xH/AHTp/iGnuvRxUZK1/lnhZ7oScX1XuKg/aUu/9In/ANx/j16/aTuv9JN90/8AzFW7RUtq/GyO5lRftJXX+km+6f8A5iirdoo2oNzEXkrkt7eGe6uz4l9cqxlY/UBH4sY2GMDONtgBsoqs+En8BD/q0/qivoSRMgg9CMffXz1wf/w8X6C/qGKjMY0z5YS9T8j/AG1eHKLZsLQ9f83i/wDjWqRPvVdPIrg8NsiP4PF+pFogd1PYW+Wx4RubQ9baZguTnMUhMkR+WHKf7M1NGuPnaxaCVOIRKX8NPDuUXdmgzqDqO7RNlsd1Zx6V0Wt0kiK8bB0YAqynIIPQis3UY9s77Mv0890a7oWeJHweI2M31Wka2kHYrOp05+AkRdvjW3nbgw4XA99Y/gwrL4tt1gkDsFJC/uTDUDqTA26Vp9oMRFnLIOsWmYfON1b+w0482cJ+ncOniXrLESn6WzJ/OApzTbZwqXKFs9xnaKE4lzxe3xaMy+CrKQkcOQGbqEZvfbUAUAyBqK7b0rxqANuleYW+z+w//wBqT4kxkCznq5KS/wCsUA6j/rFwfiySGveaTDi0OWLxL9PJSvupU2ufKS/ZpefEbvlnBWi4Go6T0YbH0IrfWuePI26jcfMVt6iDljaSv3efmvmuDjIOSMqSD1FWP7AuGSScWWRQdEMbs57eZSqj5knOPzT6UmzMjJqYdNviD6V9KeyDlRrDh6rJp8SU+KwUDyhgNKlh75A7/EgbV4HXaSOnmtsrT5XnXvKmqHiiiikDgVB86WbzWUsUalml0x4H5Luiueo2ClifgDU5XidSVYL1wcZ9cbUAUr7QpQbfh2+TLJdXH8V2JX9UqiliMbVL89qUuLa2bBa0s4onKnI1tu2PsRT9tRK1g6+V5a8j1/g8NuC/Nt/b7HFdrLq/BqjD85iD/R0rmk4TLNDcPK4VLfwWZEB8ySSFCdR38pwenf4VL108KQMOJKeh4ZM32o6lT9ho0bUsii0d8Ti4YXNN9Vx2OG2tVjUKgCgdh/8Ad/nW2tUc/kVmIGVBJOw6A1zjjEZOEJkbsI1Zz+oUmoTm+FZpPLixxVtJfsMPKPMn7H3yTOcQSgQznsozmOQ/osSCfRjV+q2Rkbg182Q8MnuJobdozapcMYxLcLgZxnSEH1iPdDYBNfQ3A+FrbW8UCszLEgQM5yxAGN63tGprHU/keQ8TlilncsTu+vxO6iiinDMCiiigANfO/B/xEWeoXH3ZFXxx3jcVpbyTzHCIMn1J7KB3YnAA9TXz7y5JIyM7nyOxMa7eUZPcdR/wJ71XMZ03tHcPfHzq0uQeZLZeG2itPCjLEqlWkQEEbYILZHSqt+uPnTnyX7L+H3NlDNLCTI4YsRJIuTrYdAwA6dqIktR2H7/Ka0/hMH8rH/epC4rYrau03DLy10MSz2csyCMsdyYm1fgifyfdz6dKm/2nOGfvDfy039+sftN8M/eG/lpv79dktypoXT2u0xE5l9pkUllcwmF0uCjRMhKsia1xq8VToZcHbG5PbvUlyZ7eLPwYILoSRSKgRpNOY8rsDkMXGQAenUmqY54SJL+5jtwVhSVkVcsfc8pOWJJyQT9tQVcx41jXATm5vksP2mWttFfvJbTRSw3H4X8G6todvfBwTpBPmHzI7VD2N0oV0fPhyAZKgMVZTlGAJAODlSMjyu1Wr7MvZzw664XFKwaZ21eIfEkQK+d00qwGwxv3znvSh7S+RouHyxPbqVhlBQrktpdd+rEnzA9PVTW/odZ6WK0eb2W1TT5TTtPp1TqgT7CrdQaGIDalwCrYxqU7g47HsRvgqwycVqrqVdcR9YvN/EYgN/uuVP8AtHNa7Dh8lxKsEIzI3fsg7sx7AV6TDrFhwT/qJc43Un590/8Akmn8bXYsJz2ccBMt745jV4YgdRcZXxCDp0jozDqc5AHxxVncC5gj4XO1vLLi3aAzQJI6jS6uQ0UbOQMEEEKx2PQ4pfsuHjhLrhmaylKK5Y5MUuMeIewRzjPocegy48z8uLd2xiIBYEPHkkeZdwNQ3UMMqSOzGvnGp1jy6h5qpS7F3org13GKDn3h7qrC9tsMARmaNTv6hmBB+BGa2f5aWH8Ntf5eL+9VRcG5P4ebyJZI5PBuNQXVLIrI+rARiG9+Nw0Db76oCN2ObCb2Q8NAz4Mmw7TTE/196utinBNnnWw/htr/AC8f96uc+0Phv8Otv5Vf+NVvxWz4KLdpLSCW4l0kqhkuYwMHGXZyMAN5cDct5Rv0dB7IuHBcmF843xPNjPw89RUrdKv3CkU7zPxdfp07vNDIJpWdJIZFddOwRWxuhVQo83X1rap2pv41yJZi7ghgibUD4suqSR1Ea50ghmIJkcYAPZXNeLz2ZRaiYXlgz1WMgp9iuDp+zasvVYIud3TN/QeISxw2yVpdOwmXvEI4hl2A9B3PyHU1Icm3EU0tyJJoraOewkhWSWSIDU7LjK+Jnpk42NS/BPZfbScReGV52xbLKGMgDEmRlO4XGAABgCnhPYtw0dY5T855f7Gq/TaVY6muWLa7xGWdPHVL9xDl5Z4fb3Vj4d1De+IWhk1SxyYcrmJ1jUkIMqU79R3NWBBwzAAHlA7AYH3CuDjvsdthAWsoytzGySRl5ZCCUZW0nUxA1AEZxtmu3g3HluDIhjkhmiIEsUgAZCwyOhIZSOjDriu6mDVNLgWwTUm03yQvtC4eg4ZclgSVUMpHVXDLpYHtgnc+maYLP2qcNWNA12pYKATolOSAMnJTJrbxKwWeGSF/dkRkb5MCP+tK/s65J4fPA8c9qhurZzDPlpDqI92QAvjDrg5A66sVLSStNENTFJpjR+2vwz+FD+Tl/uVq/bg4Z/CG/kLj/Druj9m3DQMfQoD80z+s5Nb15B4eP/JW38in/CnORXgiG9snCh1uSP8AYz/4dFTsXJ9kvu2dsPlDH/drNd5OcFfebmC/B3/Yy0f5CeT/AIEfch7GTZT4d+LHT3n6DA99+w6VenAuCRWkEcEIwiDHxJ7sx7sTkk+pqieG/i9+zyD7pZB/ZUJLgZ079ZmT74q3vZof+7Lf4ax90sgqoT71P3InPVpBZJFNMEkR5QV0SHH4aQjcIRuCD170QJajoix6KXY/aBZHpN9vhy/3K8n2jcP/AISn3P8A3asEz5O46ji5nEoIkEr6wdvNqOf11w19Jc123AOIP4k8qLJjBkQujH01eXDY9SM1F2HJnLcbBjOsmO0kxIPzCgZ+VAGP+zfZzC3unYEQO6eHnoWUMHI+zSD8vhUx7brVV4Y7NjImiKn0Oog/qJpmt+feFxIqJdW8aKMKoIVQPQDGBWu7564TMhWS6tJFBDaXZCMg7HDdSDUoy2yUl2ApLhPs/uJLSS8klW0hEbFC4IaRSCDn8hGB0g4JORgHan32fcLX6MGW2NsH3wx1O4wMM5wDuScA9sHbOK6uJ8QXit3oRg9lbMpJUgrPPjIGejJGCDjoWPwpqjTApTxLWT1GRym+fyl8h7Twb9ZnPPw+N43jkUNGykOD0Knrn0+faoH2cXLPZY1F445ZI4Xbq8KNhDnvtlc/m/CovmrjDXvj2trLEqQqfHd5FTxWH/lozkHLYIZ+g6Z9Wrlq+hmtYZLcBYSg0KPqY2K/NSCD8qRlCUYW+5dGSlPjsQXMFh4FzHcKE8OSQBxIMoszAKC+xxHNhEZseV0hffBBsXhvERc24dMxlgykEDVG6kqykHbUjAj029Kg72zSaN45F1I6lWB7g9aXeU+Nixnkt7u5jjIwS0xCidNOmOZGJAEoCiORT10Buuos3pcu5bX2FdRj2vcjlm4BcC5l4bFP4/iqLmaWWL3CxkOSUZfOzpFp04xgkA4NPXLs119G03qqJkOkyIQUlGBiRe657ggbg4GMVp/y24YrM4u7XU2AzK6FiBnSCV3IGTjPTJpf5U52sksUR7qJWBchGY5jUyOUjORnyoVXf09Kux4IYnKUFW52/iLNtmrlCbxlkuj1uJGcH0RSUiX5BFB+bN60x4qveWucbS1kntTKDEjloHVWI8OQltBwM5RiVzjGMUxH2gcPAybqMD46h/StZ+bHPe+DSxThsXJ7kuxBxaGTsbK48T9GNo3B+8n76deDcYS5iEiZHTUp6qxVW0ntkBh02qsreCW8nlbw8Szw+GkLEqYbTdmaUgHw5LhsIq4yFOd9JqyOXOFfR4FQkM7FpJGUYDSOSzkDsuTgDsAB2rRwxcYJMQyyUptok6QL+LTx2TGwksUJ6blZmGfXYED7af6Reb18HiljOdkljltS3YOSskYP6RVgPjRmV42GJ1NErSrx+Y8Pu4uIptGSsF4PWNiAknzjPf0IFNVRfNFkJrK5jIzqhcY+OkkfrArKxT2TTNLLHdFoeAazUByFemXhlnIx1M0Eeo+pCgH9YqfraMkKKKKACvnyyGFYHr4s3/zS1d3HuYY7VV1ZZ3OI4lwXkI7KM7Ad2OFUbkiqN4ZOWViw0nxZsjOcEyyEjO2cZxmoT6DOm9pnph5qZvZ3Y5tzISdLyyuoz1y5wfuH66V5XAOT0FPPIC44dbZGPJ326kkfqrkCWofRDDqPrWdZ9T99YoqwUM6z6n76NR9TWKKAAml7nHizQW7GMapXIjiXbeRzhfu6/ZTAxpTgU3fFVHWOyXUfjNIMKP4qZb5tSus1K02CWZ9l9e31JRVuiQ5CiiFmgizlMrIH2cS5zIHHZtRJ+WMbV447xGS5laytWKY/8VOP3JT+5p/+Vh/ujfr05ud+Gj6RD9DZ4b+XbWh8vhJ77zKQQ6qDgZGSSADtU3wbhCW0KxJkgZLM27Ox3Z2PdmO5+7tWf4bkWsxrUNVfZ+f3Q1kyuK2ILHgcEMaRJEgRBgZUE/aSMknqT3zS/btJBJJPZRGSNpCLmzJVHSUYy8e+kFlwxXOGBVgd9m6ofjPAjJ4jxOUkdArDOElC50h8eZTuQJEKsuRucAVsSipKmKxk4u0euDc2LNMYJIZbabTrWOXTl06FlKkg4PUdf14jvaZGFtBcK2i4gdTAwGWLsQpjx9YOOq/D4VBcRv8AxYkSUtHc2zaopyU1xHYfh01B9PRZHRWRhhwcZA7uUmNxe/8AeTt9Nhy0VuyqkSj98i0kiU4+sTkb+mayNbJaKDzpNpdl+cLzfYajm3x2y6jJy7xgXNukwGhmGHToUddnQ9wQfXtioa+naIcTGWE7IZkKk7x6BHGVx0ZCpB75wdwRjdx5P2Pu/pQ2tbkhLkdo5OiTfAH3G+w9a6YE08RlAOrxbdHJ/ewjFEUHOGVyzt6gqeoIw5oNZDWYI5od+q8n3QrKO10Ut7ULkvdRMx1MbaIk4xuwLdPkwrt9k/KIvJ2kmGqCEbqScO7A6Rt6bsfs9ag/aBIPp8qK2pYgkIPr4SIh+W6mrj9k3DfC4ZEdsylpD9p0j+aop0iTJ5PsyDm2jbO7FgWyfVixJJ+JqDmls0uURYoRbKCkkoOEWUrqjjBDaVwqnPxdR1qe5m4dbSwMbtNcUYMhGph0Bz7rDJx0FL3AuUy8k63EUkdqBGIbdppGUFkQyZIbD4KgYOVBLAdKrnv42V15vyOoYv8AJq1O/hKc9wz4/U2K4+Lcj200TIqeG3VHVnyjj3WxqwcH1+NTdpaJEixxqERRhVUYAHwrdVhwQP22har4N9BILuPysEChHHaQMzDZhv0+VJ3NPtouLlWjt0FvGwwTnVIQeo1YAX7Bn41Y/P3JKcQgOBieNT4TDueuhvVSfuJz65+c2UgkHYiqFp8ad0XPNNqrPorkng4/Y+0PjXIzCpwlzOijO+AquABv2qb/AGGH7/d/+suP8SlH2PcyLPZC3O0lvtjPvISSrD5ElT6eX1p+q8pI/wDYYfv93/6y4/xKKkKKAOKLh2Czuxklf35GxqI6hQBsiA9EXbucnJKneez46mMM7xB2LFSiyKCxJOM4YZJzjJp4ooOptdBP4b7PlDBp5WnxvoKqiE/FRkt8icfA03quK9UUA231Ciiig4FFFFAEVzPxpLS2kmfoo2H5TH3VHxJ/Vk9qr/kD2mQ2wMd3GyNJI0jzjzKzuerDGVAGF2zsK5/a7cTG7ijfaEJriA6Fujk+rDYY7Aj1NJtyYzp8NCg0KGBbVlwMOwJ6Bj5tPbNaC/0/h8V02zNdSbpx/wBtefxvhFkLXKL15dj8TxLtjqe5OV76YVz4SD0287D8pz6VNVVfsp4iYJBbsWMVwrSR5GyyoW1oPmgDfd61alZywR069DHpHj9uCD5YUUUV04eJ4Q6sjAMrAqQehBGCPkQaV+Lcns4jRZZWA/FyO4aS2kUZjkRsAlNtDpuT5W6gmmusVxpNUwI7ljiQv7JkuUBkUtBcxnprXZvsYYYfOq649xp+EzCB28TwEZrWXq5jdHVIJcdlfS4z1EXyx55s5zn4bf3q25QCcROSylir6MZQZC5PfIPSq3juXvLpfHkZvEky7FlzvjUQXZUzgYGSBsBsKwvD/CM2h1GTIpJYpezHq/8AquV7/qXTmpRXmRkkhYkk5JOST3Jr6I9m1+G4TA/aNHDY/MZyf1YP21Q72CTXYhtSxSSRY4jLpVjqIALY2XJP2CrL5Ismixw6/CxBJnkMUrEeLlNKqoxpddR15DkHT0NbxSPNjbNdvHPcwIiLGDDGziXzPhjIRpCqwUKo6kZapG747BFKsUsqxuy611nSCAcHDHy5z2zncVzX3MSRs0UatJKulAFU6BI2yxs6ghCB5iD0UeuAYzjvBby58ubdR4Lqxw5Vtbx/gxuG92IEuR9YDHU1GTaXqqwGlWBAIIIO4I3BHrXqsKoGwAAGwA2AHYAdgKzUgCvnX2ocGFvxKYKMLJiVf4+5/nahX0VVL+3aHFzbN6wkfc7f3qAEflbmF7K6jnTfScMv5SnZh93T4gGvo7hfF0mRXRgyOMqR3B/t7Y7EGvm7iHA2ht7eZnQ/SA7KinLqqtpBYdtRDY/RNNXsq5oaKcWzt+DlPlz9WTtj0DdPnigC+KzWuB8gUUAbKKKKACiiigAooooAKKKKAI3jvL8F5EY50DDfSfrISMalPY/qOBmqF4twx7SaSCb3o/rdmXqrj4EV9GUp878DVmhvBEJZLVgxT99jB1Mh9T9Zfjtvmn9Drp6SblHlPqv8HU6OXiXLrWnAre506ZraaO6075wdKMp7jKEMw9c06hs7joenyrzzrxaK44HdTxuGiktmKt65Gw+B1bY6g7Vz8JUiCEHqIowfnoXNIttu2cOuiiiuAFYJrNRHNJb6MxU6cFSzjOYwCDrwPeCsFZl7oHoAor2ncWW44lOyjAQiLPro8pP35+wCl20vXj16DjWhQ7fVbGR8Mjb5E0+8xcpmeWRo0XxCxeSLVpdWbq0bnyyRMfMCfXqDkUlzcu3KneCX7EJH3gEUActldtFIki7MjB1+akEfrFfYT2dtxO0jaaJJYpUV1DjONSg7Hqp36g5r5R4bybdzMAsLKD9ZxoUfMt/QMmri5d5LaOJRFeXkDINDiObKll6+Q5C56gdgRkA7UASHHLGTgmiRZjNYO4QxyHMsJY7GNusieqnfA+2mk0u2nJMYlWa4lnvJU3Rrh9QT4qvug/E5pioAKKKKACqY9u8wNzbL3ERJ+1zj+rVz1SHtygIvomPutAAPsd8/0j76AFKa+B4fHFlQVnZtIjOTlF8zSdD00qg6YYntXLy/n6Vb6evipj56hXH47adGTpzq09s4xn54pm9mfC/G4jFttHmQ/wAX3f5xWgD6Gt+lFe4lwBRQB7ooooAKKKKACiiigAooooAKwRms0UAK3EOTGcvHHN4dpO6yXFvpyGZWDHwzn8HrIGr5Z+FNNFFABRRRQAUUUUAcd1w1XUKAoxjG2wAIOAARjpt6bbHpXOnAkGcZxnOOw+Ax0H/E1KUUAcMfCUHUA/Pfp0/XvXaBis0UAFFFFABRRRQAUle0/k5r6CNohmSFidIxlkbGoLnbUMAgHruKdawaAPlG7snico6MjD6rKVP3Gru9knKDW1u00qlZZ8EKRgqg93PoWJ1Y9NNPV9+MjrobqfnQB5rN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52228" name="Picture 4" descr="http://plaatjessite.mine.nu/sport/boksen/boksen.gif"/>
          <p:cNvPicPr>
            <a:picLocks noChangeAspect="1" noChangeArrowheads="1"/>
          </p:cNvPicPr>
          <p:nvPr/>
        </p:nvPicPr>
        <p:blipFill>
          <a:blip r:embed="rId2" cstate="print"/>
          <a:srcRect/>
          <a:stretch>
            <a:fillRect/>
          </a:stretch>
        </p:blipFill>
        <p:spPr bwMode="auto">
          <a:xfrm>
            <a:off x="251519" y="4581128"/>
            <a:ext cx="2005937" cy="1872208"/>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Cogito mecum quam multi corpora </a:t>
            </a:r>
            <a:r>
              <a:rPr lang="en-US" sz="2800" dirty="0" err="1" smtClean="0"/>
              <a:t>exerceant</a:t>
            </a:r>
            <a:r>
              <a:rPr lang="en-US" sz="2800" dirty="0" smtClean="0"/>
              <a:t>, </a:t>
            </a:r>
            <a:r>
              <a:rPr lang="en-US" sz="2800" dirty="0" err="1" smtClean="0"/>
              <a:t>ingenia</a:t>
            </a:r>
            <a:r>
              <a:rPr lang="en-US" sz="2800" dirty="0" smtClean="0"/>
              <a:t> quam </a:t>
            </a:r>
            <a:r>
              <a:rPr lang="en-US" sz="2800" dirty="0" err="1" smtClean="0"/>
              <a:t>pauci</a:t>
            </a:r>
            <a:r>
              <a:rPr lang="en-US" sz="2800" dirty="0" smtClean="0"/>
              <a:t>; </a:t>
            </a:r>
            <a:r>
              <a:rPr lang="en-US" sz="2800" dirty="0" err="1" smtClean="0"/>
              <a:t>quantus</a:t>
            </a:r>
            <a:r>
              <a:rPr lang="en-US" sz="2800" dirty="0" smtClean="0"/>
              <a:t> ad </a:t>
            </a:r>
            <a:r>
              <a:rPr lang="en-US" sz="2800" dirty="0" err="1" smtClean="0"/>
              <a:t>spectaculum</a:t>
            </a:r>
            <a:r>
              <a:rPr lang="en-US" sz="2800" dirty="0" smtClean="0"/>
              <a:t> non </a:t>
            </a:r>
            <a:r>
              <a:rPr lang="en-US" sz="2800" dirty="0" err="1" smtClean="0"/>
              <a:t>fidele</a:t>
            </a:r>
            <a:r>
              <a:rPr lang="en-US" sz="2800" dirty="0" smtClean="0"/>
              <a:t> et </a:t>
            </a:r>
            <a:r>
              <a:rPr lang="en-US" sz="2800" dirty="0" err="1" smtClean="0"/>
              <a:t>lusorium</a:t>
            </a:r>
            <a:r>
              <a:rPr lang="en-US" sz="2800" dirty="0" smtClean="0"/>
              <a:t> fiat </a:t>
            </a:r>
            <a:r>
              <a:rPr lang="en-US" sz="2800" dirty="0" err="1" smtClean="0"/>
              <a:t>concursus</a:t>
            </a:r>
            <a:r>
              <a:rPr lang="en-US" sz="2800" dirty="0" smtClean="0"/>
              <a:t>, quanta sit circa </a:t>
            </a:r>
            <a:r>
              <a:rPr lang="en-US" sz="2800" dirty="0" err="1" smtClean="0"/>
              <a:t>artes</a:t>
            </a:r>
            <a:r>
              <a:rPr lang="en-US" sz="2800" dirty="0" smtClean="0"/>
              <a:t> </a:t>
            </a:r>
            <a:r>
              <a:rPr lang="en-US" sz="2800" dirty="0" err="1" smtClean="0"/>
              <a:t>bonas</a:t>
            </a:r>
            <a:r>
              <a:rPr lang="en-US" sz="2800" dirty="0" smtClean="0"/>
              <a:t> </a:t>
            </a:r>
            <a:r>
              <a:rPr lang="en-US" sz="2800" dirty="0" err="1" smtClean="0"/>
              <a:t>solitudo</a:t>
            </a:r>
            <a:r>
              <a:rPr lang="en-US" sz="2800" dirty="0" smtClean="0"/>
              <a:t>; quam </a:t>
            </a:r>
            <a:r>
              <a:rPr lang="en-US" sz="2800" dirty="0" err="1" smtClean="0"/>
              <a:t>inbecilli</a:t>
            </a:r>
            <a:r>
              <a:rPr lang="en-US" sz="2800" dirty="0" smtClean="0"/>
              <a:t> </a:t>
            </a:r>
            <a:r>
              <a:rPr lang="en-US" sz="2800" dirty="0" err="1" smtClean="0"/>
              <a:t>animo</a:t>
            </a:r>
            <a:r>
              <a:rPr lang="en-US" sz="2800" dirty="0" smtClean="0"/>
              <a:t> </a:t>
            </a:r>
            <a:r>
              <a:rPr lang="en-US" sz="2800" dirty="0" err="1" smtClean="0"/>
              <a:t>sint</a:t>
            </a:r>
            <a:r>
              <a:rPr lang="en-US" sz="2800" dirty="0" smtClean="0"/>
              <a:t> quorum </a:t>
            </a:r>
            <a:r>
              <a:rPr lang="en-US" sz="2800" dirty="0" err="1" smtClean="0"/>
              <a:t>lacertos</a:t>
            </a:r>
            <a:r>
              <a:rPr lang="en-US" sz="2800" dirty="0" smtClean="0"/>
              <a:t> </a:t>
            </a:r>
            <a:r>
              <a:rPr lang="en-US" sz="2800" dirty="0" err="1" smtClean="0"/>
              <a:t>umerosque</a:t>
            </a:r>
            <a:r>
              <a:rPr lang="en-US" sz="2800" dirty="0" smtClean="0"/>
              <a:t> </a:t>
            </a:r>
            <a:r>
              <a:rPr lang="en-US" sz="2800" dirty="0" err="1" smtClean="0"/>
              <a:t>miramur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Ik denk bij mezelf hoe velen hun lichamen trainen, hoe weinigen hun talenten; een hoe grote toeloop er ontstaat naar een oppervlakkig en tot tijdverdrijf dienend schouwspel, hoe groot de eenzaamheid is rondom de wetenschap; hoe zwak van geest zij zijn, van wie wij de armen en schouders bewonderen.</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61</a:t>
            </a:r>
            <a:r>
              <a:rPr lang="nl-NL" sz="4000" dirty="0" smtClean="0"/>
              <a:t>	</a:t>
            </a:r>
            <a:r>
              <a:rPr lang="nl-NL" sz="2800" dirty="0" smtClean="0"/>
              <a:t>Wat vindt Seneca het meest opvallend, naar 	aanleiding van die bokswedstrijd?</a:t>
            </a:r>
          </a:p>
          <a:p>
            <a:r>
              <a:rPr lang="nl-NL" dirty="0" smtClean="0"/>
              <a:t>	</a:t>
            </a:r>
            <a:r>
              <a:rPr lang="nl-NL" sz="2800" dirty="0" smtClean="0">
                <a:solidFill>
                  <a:srgbClr val="00B050"/>
                </a:solidFill>
              </a:rPr>
              <a:t>A. dat men hem nooit gevraagd heeft mee te doen</a:t>
            </a:r>
          </a:p>
          <a:p>
            <a:r>
              <a:rPr lang="nl-NL" sz="2800" dirty="0">
                <a:solidFill>
                  <a:srgbClr val="00B050"/>
                </a:solidFill>
              </a:rPr>
              <a:t>	</a:t>
            </a:r>
            <a:r>
              <a:rPr lang="nl-NL" sz="2800" dirty="0" smtClean="0">
                <a:solidFill>
                  <a:srgbClr val="00B050"/>
                </a:solidFill>
              </a:rPr>
              <a:t>B. dat er nooit dopingcontroles zijn</a:t>
            </a:r>
          </a:p>
          <a:p>
            <a:r>
              <a:rPr lang="nl-NL" sz="2800" dirty="0">
                <a:solidFill>
                  <a:srgbClr val="00B050"/>
                </a:solidFill>
              </a:rPr>
              <a:t>	</a:t>
            </a:r>
            <a:r>
              <a:rPr lang="nl-NL" sz="2800" dirty="0" smtClean="0">
                <a:solidFill>
                  <a:srgbClr val="00B050"/>
                </a:solidFill>
              </a:rPr>
              <a:t>C. dat die boksers hun bovenarmen zo oppompen</a:t>
            </a:r>
          </a:p>
          <a:p>
            <a:r>
              <a:rPr lang="nl-NL" sz="2800" dirty="0">
                <a:solidFill>
                  <a:srgbClr val="00B050"/>
                </a:solidFill>
              </a:rPr>
              <a:t>	</a:t>
            </a:r>
            <a:r>
              <a:rPr lang="nl-NL" sz="2800" dirty="0" smtClean="0">
                <a:solidFill>
                  <a:srgbClr val="00B050"/>
                </a:solidFill>
              </a:rPr>
              <a:t>D. dat mensen hun lichaam belangrijker vinden dan 		hun geest</a:t>
            </a:r>
          </a:p>
        </p:txBody>
      </p:sp>
      <p:pic>
        <p:nvPicPr>
          <p:cNvPr id="50178" name="Picture 2" descr="http://www.funnycherry.nl/funnypics/Diversen/spierballen.jpg"/>
          <p:cNvPicPr>
            <a:picLocks noChangeAspect="1" noChangeArrowheads="1"/>
          </p:cNvPicPr>
          <p:nvPr/>
        </p:nvPicPr>
        <p:blipFill>
          <a:blip r:embed="rId2" cstate="print"/>
          <a:srcRect/>
          <a:stretch>
            <a:fillRect/>
          </a:stretch>
        </p:blipFill>
        <p:spPr bwMode="auto">
          <a:xfrm>
            <a:off x="6516216" y="3356992"/>
            <a:ext cx="2331525" cy="2736304"/>
          </a:xfrm>
          <a:prstGeom prst="rect">
            <a:avLst/>
          </a:prstGeom>
          <a:noFill/>
        </p:spPr>
      </p:pic>
      <p:pic>
        <p:nvPicPr>
          <p:cNvPr id="50180" name="Picture 4" descr="http://img110.imageshack.us/img110/2073/spierbalzr5.jpg"/>
          <p:cNvPicPr>
            <a:picLocks noChangeAspect="1" noChangeArrowheads="1"/>
          </p:cNvPicPr>
          <p:nvPr/>
        </p:nvPicPr>
        <p:blipFill>
          <a:blip r:embed="rId3" cstate="print"/>
          <a:srcRect/>
          <a:stretch>
            <a:fillRect/>
          </a:stretch>
        </p:blipFill>
        <p:spPr bwMode="auto">
          <a:xfrm>
            <a:off x="323528" y="4293096"/>
            <a:ext cx="2743200" cy="2171701"/>
          </a:xfrm>
          <a:prstGeom prst="rect">
            <a:avLst/>
          </a:prstGeo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078313"/>
          </a:xfrm>
          <a:prstGeom prst="rect">
            <a:avLst/>
          </a:prstGeom>
          <a:noFill/>
        </p:spPr>
        <p:txBody>
          <a:bodyPr wrap="square" rtlCol="0">
            <a:spAutoFit/>
          </a:bodyPr>
          <a:lstStyle/>
          <a:p>
            <a:r>
              <a:rPr lang="en-US" sz="2800" dirty="0" err="1" smtClean="0"/>
              <a:t>Illud</a:t>
            </a:r>
            <a:r>
              <a:rPr lang="en-US" sz="2800" dirty="0" smtClean="0"/>
              <a:t> </a:t>
            </a:r>
            <a:r>
              <a:rPr lang="en-US" sz="2800" dirty="0" err="1" smtClean="0"/>
              <a:t>maxime</a:t>
            </a:r>
            <a:r>
              <a:rPr lang="en-US" sz="2800" dirty="0" smtClean="0"/>
              <a:t> </a:t>
            </a:r>
            <a:r>
              <a:rPr lang="en-US" sz="2800" dirty="0" err="1" smtClean="0"/>
              <a:t>revolvo</a:t>
            </a:r>
            <a:r>
              <a:rPr lang="en-US" sz="2800" dirty="0" smtClean="0"/>
              <a:t> mecum: </a:t>
            </a:r>
            <a:r>
              <a:rPr lang="en-US" sz="2800" dirty="0" err="1" smtClean="0"/>
              <a:t>si</a:t>
            </a:r>
            <a:r>
              <a:rPr lang="en-US" sz="2800" dirty="0" smtClean="0"/>
              <a:t> corpus </a:t>
            </a:r>
            <a:r>
              <a:rPr lang="en-US" sz="2800" dirty="0" err="1" smtClean="0"/>
              <a:t>perduci</a:t>
            </a:r>
            <a:r>
              <a:rPr lang="en-US" sz="2800" dirty="0" smtClean="0"/>
              <a:t> </a:t>
            </a:r>
            <a:r>
              <a:rPr lang="en-US" sz="2800" dirty="0" err="1" smtClean="0"/>
              <a:t>exercitatione</a:t>
            </a:r>
            <a:r>
              <a:rPr lang="en-US" sz="2800" dirty="0" smtClean="0"/>
              <a:t> ad </a:t>
            </a:r>
            <a:r>
              <a:rPr lang="en-US" sz="2800" dirty="0" err="1" smtClean="0"/>
              <a:t>hanc</a:t>
            </a:r>
            <a:r>
              <a:rPr lang="en-US" sz="2800" dirty="0" smtClean="0"/>
              <a:t> </a:t>
            </a:r>
            <a:r>
              <a:rPr lang="en-US" sz="2800" dirty="0" err="1" smtClean="0"/>
              <a:t>patientiam</a:t>
            </a:r>
            <a:r>
              <a:rPr lang="en-US" sz="2800" dirty="0" smtClean="0"/>
              <a:t> </a:t>
            </a:r>
            <a:r>
              <a:rPr lang="en-US" sz="2800" dirty="0" err="1" smtClean="0"/>
              <a:t>potest</a:t>
            </a:r>
            <a:r>
              <a:rPr lang="en-US" sz="2800" dirty="0" smtClean="0"/>
              <a:t>, qua et </a:t>
            </a:r>
            <a:r>
              <a:rPr lang="en-US" sz="2800" dirty="0" err="1" smtClean="0"/>
              <a:t>pugnos</a:t>
            </a:r>
            <a:r>
              <a:rPr lang="en-US" sz="2800" dirty="0" smtClean="0"/>
              <a:t> </a:t>
            </a:r>
            <a:r>
              <a:rPr lang="en-US" sz="2800" dirty="0" err="1" smtClean="0"/>
              <a:t>pariter</a:t>
            </a:r>
            <a:r>
              <a:rPr lang="en-US" sz="2800" dirty="0" smtClean="0"/>
              <a:t> et </a:t>
            </a:r>
            <a:r>
              <a:rPr lang="en-US" sz="2800" dirty="0" err="1" smtClean="0"/>
              <a:t>calces</a:t>
            </a:r>
            <a:r>
              <a:rPr lang="en-US" sz="2800" dirty="0" smtClean="0"/>
              <a:t> non </a:t>
            </a:r>
            <a:r>
              <a:rPr lang="en-US" sz="2800" dirty="0" err="1" smtClean="0"/>
              <a:t>unius</a:t>
            </a:r>
            <a:r>
              <a:rPr lang="en-US" sz="2800" dirty="0" smtClean="0"/>
              <a:t> </a:t>
            </a:r>
            <a:r>
              <a:rPr lang="en-US" sz="2800" dirty="0" err="1" smtClean="0"/>
              <a:t>hominis</a:t>
            </a:r>
            <a:r>
              <a:rPr lang="en-US" sz="2800" dirty="0" smtClean="0"/>
              <a:t> </a:t>
            </a:r>
            <a:r>
              <a:rPr lang="en-US" sz="2800" dirty="0" err="1" smtClean="0"/>
              <a:t>ferat</a:t>
            </a:r>
            <a:r>
              <a:rPr lang="en-US" sz="2800" dirty="0" smtClean="0"/>
              <a:t>, qua </a:t>
            </a:r>
            <a:r>
              <a:rPr lang="en-US" sz="2800" dirty="0" err="1" smtClean="0"/>
              <a:t>solem</a:t>
            </a:r>
            <a:r>
              <a:rPr lang="en-US" sz="2800" dirty="0" smtClean="0"/>
              <a:t> </a:t>
            </a:r>
            <a:r>
              <a:rPr lang="en-US" sz="2800" dirty="0" err="1" smtClean="0"/>
              <a:t>ardentissimum</a:t>
            </a:r>
            <a:r>
              <a:rPr lang="en-US" sz="2800" dirty="0" smtClean="0"/>
              <a:t> in </a:t>
            </a:r>
            <a:r>
              <a:rPr lang="en-US" sz="2800" dirty="0" err="1" smtClean="0"/>
              <a:t>ferventissimo</a:t>
            </a:r>
            <a:r>
              <a:rPr lang="en-US" sz="2800" dirty="0" smtClean="0"/>
              <a:t> </a:t>
            </a:r>
            <a:r>
              <a:rPr lang="en-US" sz="2800" dirty="0" err="1" smtClean="0"/>
              <a:t>pulvere</a:t>
            </a:r>
            <a:r>
              <a:rPr lang="en-US" sz="2800" dirty="0" smtClean="0"/>
              <a:t> </a:t>
            </a:r>
            <a:r>
              <a:rPr lang="en-US" sz="2800" dirty="0" err="1" smtClean="0"/>
              <a:t>sustinens</a:t>
            </a:r>
            <a:r>
              <a:rPr lang="en-US" sz="2800" dirty="0" smtClean="0"/>
              <a:t> </a:t>
            </a:r>
            <a:r>
              <a:rPr lang="en-US" sz="2800" dirty="0" err="1" smtClean="0"/>
              <a:t>aliquis</a:t>
            </a:r>
            <a:r>
              <a:rPr lang="en-US" sz="2800" dirty="0" smtClean="0"/>
              <a:t> et sanguine </a:t>
            </a:r>
            <a:r>
              <a:rPr lang="en-US" sz="2800" dirty="0" err="1" smtClean="0"/>
              <a:t>suo</a:t>
            </a:r>
            <a:r>
              <a:rPr lang="en-US" sz="2800" dirty="0" smtClean="0"/>
              <a:t> </a:t>
            </a:r>
            <a:r>
              <a:rPr lang="en-US" sz="2800" dirty="0" err="1" smtClean="0"/>
              <a:t>madens</a:t>
            </a:r>
            <a:r>
              <a:rPr lang="en-US" sz="2800" dirty="0" smtClean="0"/>
              <a:t> diem ducat, </a:t>
            </a:r>
            <a:r>
              <a:rPr lang="en-US" sz="2800" dirty="0" err="1" smtClean="0"/>
              <a:t>quanto</a:t>
            </a:r>
            <a:r>
              <a:rPr lang="en-US" sz="2800" dirty="0" smtClean="0"/>
              <a:t> </a:t>
            </a:r>
            <a:r>
              <a:rPr lang="en-US" sz="2800" dirty="0" err="1" smtClean="0"/>
              <a:t>facilius</a:t>
            </a:r>
            <a:r>
              <a:rPr lang="en-US" sz="2800" dirty="0" smtClean="0"/>
              <a:t> animus </a:t>
            </a:r>
            <a:r>
              <a:rPr lang="en-US" sz="2800" dirty="0" err="1" smtClean="0"/>
              <a:t>conroborari</a:t>
            </a:r>
            <a:r>
              <a:rPr lang="en-US" sz="2800" dirty="0" smtClean="0"/>
              <a:t> </a:t>
            </a:r>
            <a:r>
              <a:rPr lang="en-US" sz="2800" dirty="0" err="1" smtClean="0"/>
              <a:t>possit</a:t>
            </a:r>
            <a:r>
              <a:rPr lang="en-US" sz="2800" dirty="0" smtClean="0"/>
              <a:t> </a:t>
            </a:r>
            <a:r>
              <a:rPr lang="en-US" sz="2800" dirty="0" err="1" smtClean="0"/>
              <a:t>ut</a:t>
            </a:r>
            <a:r>
              <a:rPr lang="en-US" sz="2800" dirty="0" smtClean="0"/>
              <a:t> </a:t>
            </a:r>
            <a:r>
              <a:rPr lang="en-US" sz="2800" dirty="0" err="1" smtClean="0"/>
              <a:t>fortunae</a:t>
            </a:r>
            <a:r>
              <a:rPr lang="en-US" sz="2800" dirty="0" smtClean="0"/>
              <a:t> ictus </a:t>
            </a:r>
            <a:r>
              <a:rPr lang="en-US" sz="2800" dirty="0" err="1" smtClean="0"/>
              <a:t>invictus</a:t>
            </a:r>
            <a:r>
              <a:rPr lang="en-US" sz="2800" dirty="0" smtClean="0"/>
              <a:t> </a:t>
            </a:r>
            <a:r>
              <a:rPr lang="en-US" sz="2800" dirty="0" err="1" smtClean="0"/>
              <a:t>excipiat</a:t>
            </a:r>
            <a:r>
              <a:rPr lang="en-US" sz="2800" dirty="0" smtClean="0"/>
              <a:t>, </a:t>
            </a:r>
            <a:r>
              <a:rPr lang="en-US" sz="2800" dirty="0" err="1" smtClean="0"/>
              <a:t>ut</a:t>
            </a:r>
            <a:r>
              <a:rPr lang="en-US" sz="2800" dirty="0" smtClean="0"/>
              <a:t> </a:t>
            </a:r>
            <a:r>
              <a:rPr lang="en-US" sz="2800" dirty="0" err="1" smtClean="0"/>
              <a:t>proiectus</a:t>
            </a:r>
            <a:r>
              <a:rPr lang="en-US" sz="2800" dirty="0" smtClean="0"/>
              <a:t>, </a:t>
            </a:r>
            <a:r>
              <a:rPr lang="en-US" sz="2800" dirty="0" err="1" smtClean="0"/>
              <a:t>ut</a:t>
            </a:r>
            <a:r>
              <a:rPr lang="en-US" sz="2800" dirty="0" smtClean="0"/>
              <a:t> </a:t>
            </a:r>
            <a:r>
              <a:rPr lang="en-US" sz="2800" dirty="0" err="1" smtClean="0"/>
              <a:t>conculcatus</a:t>
            </a:r>
            <a:r>
              <a:rPr lang="en-US" sz="2800" dirty="0" smtClean="0"/>
              <a:t> </a:t>
            </a:r>
            <a:r>
              <a:rPr lang="en-US" sz="2800" dirty="0" err="1" smtClean="0"/>
              <a:t>exsurgat</a:t>
            </a:r>
            <a:r>
              <a:rPr lang="en-US" sz="2800" dirty="0" smtClean="0"/>
              <a:t>.</a:t>
            </a:r>
          </a:p>
          <a:p>
            <a:endParaRPr lang="en-US" sz="2800" dirty="0" smtClean="0"/>
          </a:p>
          <a:p>
            <a:r>
              <a:rPr lang="en-US" sz="2800" dirty="0" smtClean="0">
                <a:solidFill>
                  <a:srgbClr val="00B0F0"/>
                </a:solidFill>
              </a:rPr>
              <a:t>===========</a:t>
            </a:r>
          </a:p>
          <a:p>
            <a:r>
              <a:rPr lang="nl-NL" sz="2400" dirty="0" smtClean="0">
                <a:solidFill>
                  <a:srgbClr val="00B0F0"/>
                </a:solidFill>
              </a:rPr>
              <a:t>Seneca vindt het raar dat mensen niet doorhebben dat ze met minder inspanning hun geest kunnen trainen dan hun lichaam en dat ze aan dat laatste toch meer waarde hechten.</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216539"/>
          </a:xfrm>
          <a:prstGeom prst="rect">
            <a:avLst/>
          </a:prstGeom>
          <a:noFill/>
        </p:spPr>
        <p:txBody>
          <a:bodyPr wrap="square" rtlCol="0">
            <a:spAutoFit/>
          </a:bodyPr>
          <a:lstStyle/>
          <a:p>
            <a:r>
              <a:rPr lang="en-US" sz="2800" dirty="0" smtClean="0"/>
              <a:t>Corpus </a:t>
            </a:r>
            <a:r>
              <a:rPr lang="en-US" sz="2800" dirty="0" err="1" smtClean="0"/>
              <a:t>enim</a:t>
            </a:r>
            <a:r>
              <a:rPr lang="en-US" sz="2800" dirty="0" smtClean="0"/>
              <a:t> </a:t>
            </a:r>
            <a:r>
              <a:rPr lang="en-US" sz="2800" dirty="0" err="1" smtClean="0"/>
              <a:t>multis</a:t>
            </a:r>
            <a:r>
              <a:rPr lang="en-US" sz="2800" dirty="0" smtClean="0"/>
              <a:t> </a:t>
            </a:r>
            <a:r>
              <a:rPr lang="en-US" sz="2800" dirty="0" err="1" smtClean="0"/>
              <a:t>eget</a:t>
            </a:r>
            <a:r>
              <a:rPr lang="en-US" sz="2800" dirty="0" smtClean="0"/>
              <a:t> rebus </a:t>
            </a:r>
            <a:r>
              <a:rPr lang="en-US" sz="2800" dirty="0" err="1" smtClean="0"/>
              <a:t>ut</a:t>
            </a:r>
            <a:r>
              <a:rPr lang="en-US" sz="2800" dirty="0" smtClean="0"/>
              <a:t> </a:t>
            </a:r>
            <a:r>
              <a:rPr lang="en-US" sz="2800" dirty="0" err="1" smtClean="0"/>
              <a:t>valeat</a:t>
            </a:r>
            <a:r>
              <a:rPr lang="en-US" sz="2800" dirty="0" smtClean="0"/>
              <a:t>: animus ex se </a:t>
            </a:r>
            <a:r>
              <a:rPr lang="en-US" sz="2800" dirty="0" err="1" smtClean="0"/>
              <a:t>crescit</a:t>
            </a:r>
            <a:r>
              <a:rPr lang="en-US" sz="2800" dirty="0" smtClean="0"/>
              <a:t>, se ipse alit, se </a:t>
            </a:r>
            <a:r>
              <a:rPr lang="en-US" sz="2800" dirty="0" err="1" smtClean="0"/>
              <a:t>exercet</a:t>
            </a:r>
            <a:r>
              <a:rPr lang="en-US" sz="2800" dirty="0" smtClean="0"/>
              <a:t>. </a:t>
            </a:r>
            <a:r>
              <a:rPr lang="en-US" sz="2800" dirty="0" err="1" smtClean="0"/>
              <a:t>Illis</a:t>
            </a:r>
            <a:r>
              <a:rPr lang="en-US" sz="2800" dirty="0" smtClean="0"/>
              <a:t> </a:t>
            </a:r>
            <a:r>
              <a:rPr lang="en-US" sz="2800" dirty="0" err="1" smtClean="0"/>
              <a:t>multo</a:t>
            </a:r>
            <a:r>
              <a:rPr lang="en-US" sz="2800" dirty="0" smtClean="0"/>
              <a:t> </a:t>
            </a:r>
            <a:r>
              <a:rPr lang="en-US" sz="2800" dirty="0" err="1" smtClean="0"/>
              <a:t>cibo</a:t>
            </a:r>
            <a:r>
              <a:rPr lang="en-US" sz="2800" dirty="0" smtClean="0"/>
              <a:t>, </a:t>
            </a:r>
            <a:r>
              <a:rPr lang="en-US" sz="2800" dirty="0" err="1" smtClean="0"/>
              <a:t>multa</a:t>
            </a:r>
            <a:r>
              <a:rPr lang="en-US" sz="2800" dirty="0" smtClean="0"/>
              <a:t> </a:t>
            </a:r>
            <a:r>
              <a:rPr lang="en-US" sz="2800" dirty="0" err="1" smtClean="0"/>
              <a:t>potione</a:t>
            </a:r>
            <a:r>
              <a:rPr lang="en-US" sz="2800" dirty="0" smtClean="0"/>
              <a:t> opus </a:t>
            </a:r>
            <a:r>
              <a:rPr lang="en-US" sz="2800" dirty="0" err="1" smtClean="0"/>
              <a:t>est</a:t>
            </a:r>
            <a:r>
              <a:rPr lang="en-US" sz="2800" dirty="0" smtClean="0"/>
              <a:t>, </a:t>
            </a:r>
            <a:r>
              <a:rPr lang="en-US" sz="2800" dirty="0" err="1" smtClean="0"/>
              <a:t>multo</a:t>
            </a:r>
            <a:r>
              <a:rPr lang="en-US" sz="2800" dirty="0" smtClean="0"/>
              <a:t> oleo, </a:t>
            </a:r>
            <a:r>
              <a:rPr lang="en-US" sz="2800" dirty="0" err="1" smtClean="0"/>
              <a:t>longa</a:t>
            </a:r>
            <a:r>
              <a:rPr lang="en-US" sz="2800" dirty="0" smtClean="0"/>
              <a:t> </a:t>
            </a:r>
            <a:r>
              <a:rPr lang="en-US" sz="2800" dirty="0" err="1" smtClean="0"/>
              <a:t>denique</a:t>
            </a:r>
            <a:r>
              <a:rPr lang="en-US" sz="2800" dirty="0" smtClean="0"/>
              <a:t> opera: </a:t>
            </a:r>
            <a:r>
              <a:rPr lang="en-US" sz="2800" dirty="0" err="1" smtClean="0"/>
              <a:t>tibi</a:t>
            </a:r>
            <a:r>
              <a:rPr lang="en-US" sz="2800" dirty="0" smtClean="0"/>
              <a:t> </a:t>
            </a:r>
            <a:r>
              <a:rPr lang="en-US" sz="2800" dirty="0" err="1" smtClean="0"/>
              <a:t>continget</a:t>
            </a:r>
            <a:r>
              <a:rPr lang="en-US" sz="2800" dirty="0" smtClean="0"/>
              <a:t> </a:t>
            </a:r>
            <a:r>
              <a:rPr lang="en-US" sz="2800" dirty="0" err="1" smtClean="0"/>
              <a:t>virtus</a:t>
            </a:r>
            <a:r>
              <a:rPr lang="en-US" sz="2800" dirty="0" smtClean="0"/>
              <a:t> sine </a:t>
            </a:r>
            <a:r>
              <a:rPr lang="en-US" sz="2800" dirty="0" err="1" smtClean="0"/>
              <a:t>apparatu</a:t>
            </a:r>
            <a:r>
              <a:rPr lang="en-US" sz="2800" dirty="0" smtClean="0"/>
              <a:t>, sine </a:t>
            </a:r>
            <a:r>
              <a:rPr lang="en-US" sz="2800" dirty="0" err="1" smtClean="0"/>
              <a:t>inpensa</a:t>
            </a:r>
            <a:r>
              <a:rPr lang="en-US" sz="2800" dirty="0" smtClean="0"/>
              <a:t>. </a:t>
            </a:r>
            <a:r>
              <a:rPr lang="en-US" sz="2800" dirty="0" err="1" smtClean="0"/>
              <a:t>Quidquid</a:t>
            </a:r>
            <a:r>
              <a:rPr lang="en-US" sz="2800" dirty="0" smtClean="0"/>
              <a:t> </a:t>
            </a:r>
            <a:r>
              <a:rPr lang="en-US" sz="2800" dirty="0" err="1" smtClean="0"/>
              <a:t>facere</a:t>
            </a:r>
            <a:r>
              <a:rPr lang="en-US" sz="2800" dirty="0" smtClean="0"/>
              <a:t> </a:t>
            </a:r>
            <a:r>
              <a:rPr lang="en-US" sz="2800" dirty="0" err="1" smtClean="0"/>
              <a:t>te</a:t>
            </a:r>
            <a:r>
              <a:rPr lang="en-US" sz="2800" dirty="0" smtClean="0"/>
              <a:t> </a:t>
            </a:r>
            <a:r>
              <a:rPr lang="en-US" sz="2800" dirty="0" err="1" smtClean="0"/>
              <a:t>potest</a:t>
            </a:r>
            <a:r>
              <a:rPr lang="en-US" sz="2800" dirty="0" smtClean="0"/>
              <a:t> </a:t>
            </a:r>
            <a:r>
              <a:rPr lang="en-US" sz="2800" dirty="0" err="1" smtClean="0"/>
              <a:t>bonum</a:t>
            </a:r>
            <a:r>
              <a:rPr lang="en-US" sz="2800" dirty="0" smtClean="0"/>
              <a:t> </a:t>
            </a:r>
            <a:r>
              <a:rPr lang="en-US" sz="2800" dirty="0" err="1" smtClean="0"/>
              <a:t>tecum</a:t>
            </a:r>
            <a:r>
              <a:rPr lang="en-US" sz="2800" dirty="0" smtClean="0"/>
              <a:t> est.</a:t>
            </a:r>
          </a:p>
          <a:p>
            <a:endParaRPr lang="en-US" sz="2800" dirty="0" smtClean="0"/>
          </a:p>
          <a:p>
            <a:r>
              <a:rPr lang="en-US" sz="2800" dirty="0" smtClean="0">
                <a:solidFill>
                  <a:srgbClr val="00B0F0"/>
                </a:solidFill>
              </a:rPr>
              <a:t>===========</a:t>
            </a:r>
          </a:p>
          <a:p>
            <a:r>
              <a:rPr lang="en-US" sz="2400" dirty="0" err="1" smtClean="0">
                <a:solidFill>
                  <a:srgbClr val="00B0F0"/>
                </a:solidFill>
              </a:rPr>
              <a:t>Bovendien</a:t>
            </a:r>
            <a:r>
              <a:rPr lang="en-US" sz="2400" dirty="0" smtClean="0">
                <a:solidFill>
                  <a:srgbClr val="00B0F0"/>
                </a:solidFill>
              </a:rPr>
              <a:t> </a:t>
            </a:r>
            <a:r>
              <a:rPr lang="en-US" sz="2400" dirty="0" err="1" smtClean="0">
                <a:solidFill>
                  <a:srgbClr val="00B0F0"/>
                </a:solidFill>
              </a:rPr>
              <a:t>kost</a:t>
            </a:r>
            <a:r>
              <a:rPr lang="en-US" sz="2400" dirty="0" smtClean="0">
                <a:solidFill>
                  <a:srgbClr val="00B0F0"/>
                </a:solidFill>
              </a:rPr>
              <a:t> de training van het </a:t>
            </a:r>
            <a:r>
              <a:rPr lang="en-US" sz="2400" dirty="0" err="1" smtClean="0">
                <a:solidFill>
                  <a:srgbClr val="00B0F0"/>
                </a:solidFill>
              </a:rPr>
              <a:t>lichaam</a:t>
            </a:r>
            <a:r>
              <a:rPr lang="en-US" sz="2400" dirty="0" smtClean="0">
                <a:solidFill>
                  <a:srgbClr val="00B0F0"/>
                </a:solidFill>
              </a:rPr>
              <a:t> </a:t>
            </a:r>
            <a:r>
              <a:rPr lang="en-US" sz="2400" dirty="0" err="1" smtClean="0">
                <a:solidFill>
                  <a:srgbClr val="00B0F0"/>
                </a:solidFill>
              </a:rPr>
              <a:t>veel</a:t>
            </a:r>
            <a:r>
              <a:rPr lang="en-US" sz="2400" dirty="0" smtClean="0">
                <a:solidFill>
                  <a:srgbClr val="00B0F0"/>
                </a:solidFill>
              </a:rPr>
              <a:t> geld en die van de </a:t>
            </a:r>
            <a:r>
              <a:rPr lang="en-US" sz="2400" dirty="0" err="1" smtClean="0">
                <a:solidFill>
                  <a:srgbClr val="00B0F0"/>
                </a:solidFill>
              </a:rPr>
              <a:t>geest</a:t>
            </a:r>
            <a:r>
              <a:rPr lang="en-US" sz="2400" dirty="0" smtClean="0">
                <a:solidFill>
                  <a:srgbClr val="00B0F0"/>
                </a:solidFill>
              </a:rPr>
              <a:t> is </a:t>
            </a:r>
            <a:r>
              <a:rPr lang="en-US" sz="2400" dirty="0" err="1" smtClean="0">
                <a:solidFill>
                  <a:srgbClr val="00B0F0"/>
                </a:solidFill>
              </a:rPr>
              <a:t>eigenlijk</a:t>
            </a:r>
            <a:r>
              <a:rPr lang="en-US" sz="2400" dirty="0" smtClean="0">
                <a:solidFill>
                  <a:srgbClr val="00B0F0"/>
                </a:solidFill>
              </a:rPr>
              <a:t> gratis: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nodig</a:t>
            </a:r>
            <a:r>
              <a:rPr lang="en-US" sz="2400" dirty="0" smtClean="0">
                <a:solidFill>
                  <a:srgbClr val="00B0F0"/>
                </a:solidFill>
              </a:rPr>
              <a:t> is </a:t>
            </a:r>
            <a:r>
              <a:rPr lang="en-US" sz="2400" dirty="0" err="1" smtClean="0">
                <a:solidFill>
                  <a:srgbClr val="00B0F0"/>
                </a:solidFill>
              </a:rPr>
              <a:t>om</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heb</a:t>
            </a:r>
            <a:r>
              <a:rPr lang="en-US" sz="2400" dirty="0" smtClean="0">
                <a:solidFill>
                  <a:srgbClr val="00B0F0"/>
                </a:solidFill>
              </a:rPr>
              <a:t> je </a:t>
            </a:r>
            <a:r>
              <a:rPr lang="en-US" sz="2400" dirty="0" err="1" smtClean="0">
                <a:solidFill>
                  <a:srgbClr val="00B0F0"/>
                </a:solidFill>
              </a:rPr>
              <a:t>altijd</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je.</a:t>
            </a:r>
            <a:endParaRPr lang="nl-NL" sz="2800" dirty="0" smtClean="0">
              <a:solidFill>
                <a:srgbClr val="00B0F0"/>
              </a:solidFill>
            </a:endParaRPr>
          </a:p>
        </p:txBody>
      </p:sp>
      <p:pic>
        <p:nvPicPr>
          <p:cNvPr id="50178" name="Picture 2" descr="http://www.dienst.nl/sub/upload/images/1/23092_550.jpg"/>
          <p:cNvPicPr>
            <a:picLocks noChangeAspect="1" noChangeArrowheads="1"/>
          </p:cNvPicPr>
          <p:nvPr/>
        </p:nvPicPr>
        <p:blipFill>
          <a:blip r:embed="rId2" cstate="print"/>
          <a:srcRect/>
          <a:stretch>
            <a:fillRect/>
          </a:stretch>
        </p:blipFill>
        <p:spPr bwMode="auto">
          <a:xfrm>
            <a:off x="5148064" y="4077072"/>
            <a:ext cx="2754668" cy="2160240"/>
          </a:xfrm>
          <a:prstGeom prst="rect">
            <a:avLst/>
          </a:prstGeom>
          <a:noFill/>
        </p:spPr>
      </p:pic>
      <p:pic>
        <p:nvPicPr>
          <p:cNvPr id="50180" name="Picture 4" descr="http://www.onlinewerkenmeerverdienen.com/uploads/1/0/0/7/10071939/8430024_orig.png"/>
          <p:cNvPicPr>
            <a:picLocks noChangeAspect="1" noChangeArrowheads="1"/>
          </p:cNvPicPr>
          <p:nvPr/>
        </p:nvPicPr>
        <p:blipFill>
          <a:blip r:embed="rId3" cstate="print"/>
          <a:srcRect/>
          <a:stretch>
            <a:fillRect/>
          </a:stretch>
        </p:blipFill>
        <p:spPr bwMode="auto">
          <a:xfrm>
            <a:off x="323528" y="4437112"/>
            <a:ext cx="1368152" cy="1368152"/>
          </a:xfrm>
          <a:prstGeom prst="rect">
            <a:avLst/>
          </a:prstGeom>
          <a:noFill/>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078313"/>
          </a:xfrm>
          <a:prstGeom prst="rect">
            <a:avLst/>
          </a:prstGeom>
          <a:noFill/>
        </p:spPr>
        <p:txBody>
          <a:bodyPr wrap="square" rtlCol="0">
            <a:spAutoFit/>
          </a:bodyPr>
          <a:lstStyle/>
          <a:p>
            <a:r>
              <a:rPr lang="en-US" sz="2800" dirty="0" smtClean="0"/>
              <a:t>Quid </a:t>
            </a:r>
            <a:r>
              <a:rPr lang="en-US" sz="2800" dirty="0" err="1" smtClean="0"/>
              <a:t>tibi</a:t>
            </a:r>
            <a:r>
              <a:rPr lang="en-US" sz="2800" dirty="0" smtClean="0"/>
              <a:t> opus </a:t>
            </a:r>
            <a:r>
              <a:rPr lang="en-US" sz="2800" dirty="0" err="1" smtClean="0"/>
              <a:t>est</a:t>
            </a:r>
            <a:r>
              <a:rPr lang="en-US" sz="2800" dirty="0" smtClean="0"/>
              <a:t> </a:t>
            </a:r>
            <a:r>
              <a:rPr lang="en-US" sz="2800" dirty="0" err="1" smtClean="0"/>
              <a:t>ut</a:t>
            </a:r>
            <a:r>
              <a:rPr lang="en-US" sz="2800" dirty="0" smtClean="0"/>
              <a:t> sis bonus? </a:t>
            </a:r>
            <a:r>
              <a:rPr lang="en-US" sz="2800" dirty="0" err="1" smtClean="0"/>
              <a:t>Velle</a:t>
            </a:r>
            <a:r>
              <a:rPr lang="en-US" sz="2800" dirty="0" smtClean="0"/>
              <a:t>. Quid </a:t>
            </a:r>
            <a:r>
              <a:rPr lang="en-US" sz="2800" dirty="0" err="1" smtClean="0"/>
              <a:t>autem</a:t>
            </a:r>
            <a:r>
              <a:rPr lang="en-US" sz="2800" dirty="0" smtClean="0"/>
              <a:t> </a:t>
            </a:r>
            <a:r>
              <a:rPr lang="en-US" sz="2800" dirty="0" err="1" smtClean="0"/>
              <a:t>melius</a:t>
            </a:r>
            <a:r>
              <a:rPr lang="en-US" sz="2800" dirty="0" smtClean="0"/>
              <a:t> </a:t>
            </a:r>
            <a:r>
              <a:rPr lang="en-US" sz="2800" dirty="0" err="1" smtClean="0"/>
              <a:t>potes</a:t>
            </a:r>
            <a:r>
              <a:rPr lang="en-US" sz="2800" dirty="0" smtClean="0"/>
              <a:t> </a:t>
            </a:r>
            <a:r>
              <a:rPr lang="en-US" sz="2800" dirty="0" err="1" smtClean="0"/>
              <a:t>velle</a:t>
            </a:r>
            <a:r>
              <a:rPr lang="en-US" sz="2800" dirty="0" smtClean="0"/>
              <a:t> quam </a:t>
            </a:r>
            <a:r>
              <a:rPr lang="en-US" sz="2800" dirty="0" err="1" smtClean="0"/>
              <a:t>eripere</a:t>
            </a:r>
            <a:r>
              <a:rPr lang="en-US" sz="2800" dirty="0" smtClean="0"/>
              <a:t> </a:t>
            </a:r>
            <a:r>
              <a:rPr lang="en-US" sz="2800" dirty="0" err="1" smtClean="0"/>
              <a:t>te</a:t>
            </a:r>
            <a:r>
              <a:rPr lang="en-US" sz="2800" dirty="0" smtClean="0"/>
              <a:t> </a:t>
            </a:r>
            <a:r>
              <a:rPr lang="en-US" sz="2800" dirty="0" err="1" smtClean="0"/>
              <a:t>huic</a:t>
            </a:r>
            <a:r>
              <a:rPr lang="en-US" sz="2800" dirty="0" smtClean="0"/>
              <a:t> </a:t>
            </a:r>
            <a:r>
              <a:rPr lang="en-US" sz="2800" dirty="0" err="1" smtClean="0"/>
              <a:t>servituti</a:t>
            </a:r>
            <a:r>
              <a:rPr lang="en-US" sz="2800" dirty="0" smtClean="0"/>
              <a:t> quae </a:t>
            </a:r>
            <a:r>
              <a:rPr lang="en-US" sz="2800" dirty="0" err="1" smtClean="0"/>
              <a:t>omnes</a:t>
            </a:r>
            <a:r>
              <a:rPr lang="en-US" sz="2800" dirty="0" smtClean="0"/>
              <a:t> </a:t>
            </a:r>
            <a:r>
              <a:rPr lang="en-US" sz="2800" dirty="0" err="1" smtClean="0"/>
              <a:t>premit</a:t>
            </a:r>
            <a:r>
              <a:rPr lang="en-US" sz="2800" dirty="0" smtClean="0"/>
              <a:t>, quam </a:t>
            </a:r>
            <a:r>
              <a:rPr lang="en-US" sz="2800" dirty="0" err="1" smtClean="0"/>
              <a:t>mancipia</a:t>
            </a:r>
            <a:r>
              <a:rPr lang="en-US" sz="2800" dirty="0" smtClean="0"/>
              <a:t> </a:t>
            </a:r>
            <a:r>
              <a:rPr lang="en-US" sz="2800" dirty="0" err="1" smtClean="0"/>
              <a:t>quoque</a:t>
            </a:r>
            <a:r>
              <a:rPr lang="en-US" sz="2800" dirty="0" smtClean="0"/>
              <a:t> </a:t>
            </a:r>
            <a:r>
              <a:rPr lang="en-US" sz="2800" dirty="0" err="1" smtClean="0"/>
              <a:t>condicionis</a:t>
            </a:r>
            <a:r>
              <a:rPr lang="en-US" sz="2800" dirty="0" smtClean="0"/>
              <a:t> </a:t>
            </a:r>
            <a:r>
              <a:rPr lang="en-US" sz="2800" dirty="0" err="1" smtClean="0"/>
              <a:t>extremae</a:t>
            </a:r>
            <a:r>
              <a:rPr lang="en-US" sz="2800" dirty="0" smtClean="0"/>
              <a:t> et in his </a:t>
            </a:r>
            <a:r>
              <a:rPr lang="en-US" sz="2800" dirty="0" err="1" smtClean="0"/>
              <a:t>sordibus</a:t>
            </a:r>
            <a:r>
              <a:rPr lang="en-US" sz="2800" dirty="0" smtClean="0"/>
              <a:t> </a:t>
            </a:r>
            <a:r>
              <a:rPr lang="en-US" sz="2800" dirty="0" err="1" smtClean="0"/>
              <a:t>nata</a:t>
            </a:r>
            <a:r>
              <a:rPr lang="en-US" sz="2800" dirty="0" smtClean="0"/>
              <a:t> </a:t>
            </a:r>
            <a:r>
              <a:rPr lang="en-US" sz="2800" dirty="0" err="1" smtClean="0"/>
              <a:t>omni</a:t>
            </a:r>
            <a:r>
              <a:rPr lang="en-US" sz="2800" dirty="0" smtClean="0"/>
              <a:t> </a:t>
            </a:r>
            <a:r>
              <a:rPr lang="en-US" sz="2800" dirty="0" err="1" smtClean="0"/>
              <a:t>modo</a:t>
            </a:r>
            <a:r>
              <a:rPr lang="en-US" sz="2800" dirty="0" smtClean="0"/>
              <a:t> </a:t>
            </a:r>
            <a:r>
              <a:rPr lang="en-US" sz="2800" dirty="0" err="1" smtClean="0"/>
              <a:t>exuere</a:t>
            </a:r>
            <a:r>
              <a:rPr lang="en-US" sz="2800" dirty="0" smtClean="0"/>
              <a:t> </a:t>
            </a:r>
            <a:r>
              <a:rPr lang="en-US" sz="2800" dirty="0" err="1" smtClean="0"/>
              <a:t>conantur</a:t>
            </a:r>
            <a:r>
              <a:rPr lang="en-US" sz="2800" dirty="0" smtClean="0"/>
              <a:t>? </a:t>
            </a:r>
            <a:r>
              <a:rPr lang="en-US" sz="2800" dirty="0" err="1" smtClean="0"/>
              <a:t>Peculium</a:t>
            </a:r>
            <a:r>
              <a:rPr lang="en-US" sz="2800" dirty="0" smtClean="0"/>
              <a:t> </a:t>
            </a:r>
            <a:r>
              <a:rPr lang="en-US" sz="2800" dirty="0" err="1" smtClean="0"/>
              <a:t>suum</a:t>
            </a:r>
            <a:r>
              <a:rPr lang="en-US" sz="2800" dirty="0" smtClean="0"/>
              <a:t>, quod </a:t>
            </a:r>
            <a:r>
              <a:rPr lang="en-US" sz="2800" dirty="0" err="1" smtClean="0"/>
              <a:t>comparaverunt</a:t>
            </a:r>
            <a:r>
              <a:rPr lang="en-US" sz="2800" dirty="0" smtClean="0"/>
              <a:t> </a:t>
            </a:r>
            <a:r>
              <a:rPr lang="en-US" sz="2800" dirty="0" err="1" smtClean="0"/>
              <a:t>ventre</a:t>
            </a:r>
            <a:r>
              <a:rPr lang="en-US" sz="2800" dirty="0" smtClean="0"/>
              <a:t> </a:t>
            </a:r>
            <a:r>
              <a:rPr lang="en-US" sz="2800" dirty="0" err="1" smtClean="0"/>
              <a:t>fraudato</a:t>
            </a:r>
            <a:r>
              <a:rPr lang="en-US" sz="2800" dirty="0" smtClean="0"/>
              <a:t>, pro </a:t>
            </a:r>
            <a:r>
              <a:rPr lang="en-US" sz="2800" dirty="0" err="1" smtClean="0"/>
              <a:t>capite</a:t>
            </a:r>
            <a:r>
              <a:rPr lang="en-US" sz="2800" dirty="0" smtClean="0"/>
              <a:t> </a:t>
            </a:r>
            <a:r>
              <a:rPr lang="en-US" sz="2800" dirty="0" err="1" smtClean="0"/>
              <a:t>numerant</a:t>
            </a:r>
            <a:r>
              <a:rPr lang="en-US" sz="2800" dirty="0" smtClean="0"/>
              <a:t>: </a:t>
            </a:r>
            <a:r>
              <a:rPr lang="en-US" sz="2800" dirty="0" err="1" smtClean="0"/>
              <a:t>tu</a:t>
            </a:r>
            <a:r>
              <a:rPr lang="en-US" sz="2800" dirty="0" smtClean="0"/>
              <a:t> non </a:t>
            </a:r>
            <a:r>
              <a:rPr lang="en-US" sz="2800" dirty="0" err="1" smtClean="0"/>
              <a:t>concupisces</a:t>
            </a:r>
            <a:r>
              <a:rPr lang="en-US" sz="2800" dirty="0" smtClean="0"/>
              <a:t> </a:t>
            </a:r>
            <a:r>
              <a:rPr lang="en-US" sz="2800" dirty="0" err="1" smtClean="0"/>
              <a:t>quanticumque</a:t>
            </a:r>
            <a:r>
              <a:rPr lang="en-US" sz="2800" dirty="0" smtClean="0"/>
              <a:t> ad </a:t>
            </a:r>
            <a:r>
              <a:rPr lang="en-US" sz="2800" dirty="0" err="1" smtClean="0"/>
              <a:t>libertatem</a:t>
            </a:r>
            <a:r>
              <a:rPr lang="en-US" sz="2800" dirty="0" smtClean="0"/>
              <a:t> </a:t>
            </a:r>
            <a:r>
              <a:rPr lang="en-US" sz="2800" dirty="0" err="1" smtClean="0"/>
              <a:t>pervenire</a:t>
            </a:r>
            <a:r>
              <a:rPr lang="en-US" sz="2800" dirty="0" smtClean="0"/>
              <a:t>, qui </a:t>
            </a:r>
            <a:r>
              <a:rPr lang="en-US" sz="2800" dirty="0" err="1" smtClean="0"/>
              <a:t>te</a:t>
            </a:r>
            <a:r>
              <a:rPr lang="en-US" sz="2800" dirty="0" smtClean="0"/>
              <a:t> in </a:t>
            </a:r>
            <a:r>
              <a:rPr lang="en-US" sz="2800" dirty="0" err="1" smtClean="0"/>
              <a:t>illa</a:t>
            </a:r>
            <a:r>
              <a:rPr lang="en-US" sz="2800" dirty="0" smtClean="0"/>
              <a:t> </a:t>
            </a:r>
            <a:r>
              <a:rPr lang="en-US" sz="2800" dirty="0" err="1" smtClean="0"/>
              <a:t>putas</a:t>
            </a:r>
            <a:r>
              <a:rPr lang="en-US" sz="2800" dirty="0" smtClean="0"/>
              <a:t> </a:t>
            </a:r>
            <a:r>
              <a:rPr lang="en-US" sz="2800" dirty="0" err="1" smtClean="0"/>
              <a:t>natum</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Maar</a:t>
            </a:r>
            <a:r>
              <a:rPr lang="en-US" sz="2400" dirty="0" smtClean="0">
                <a:solidFill>
                  <a:srgbClr val="00B0F0"/>
                </a:solidFill>
              </a:rPr>
              <a:t> je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WILLEN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Daarvoor</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je </a:t>
            </a:r>
            <a:r>
              <a:rPr lang="en-US" sz="2400" dirty="0" err="1" smtClean="0">
                <a:solidFill>
                  <a:srgbClr val="00B0F0"/>
                </a:solidFill>
              </a:rPr>
              <a:t>je</a:t>
            </a:r>
            <a:r>
              <a:rPr lang="en-US" sz="2400" dirty="0" smtClean="0">
                <a:solidFill>
                  <a:srgbClr val="00B0F0"/>
                </a:solidFill>
              </a:rPr>
              <a:t> </a:t>
            </a:r>
            <a:r>
              <a:rPr lang="en-US" sz="2400" dirty="0" err="1" smtClean="0">
                <a:solidFill>
                  <a:srgbClr val="00B0F0"/>
                </a:solidFill>
              </a:rPr>
              <a:t>vrij</a:t>
            </a:r>
            <a:r>
              <a:rPr lang="en-US" sz="2400" dirty="0" smtClean="0">
                <a:solidFill>
                  <a:srgbClr val="00B0F0"/>
                </a:solidFill>
              </a:rPr>
              <a:t> </a:t>
            </a:r>
            <a:r>
              <a:rPr lang="en-US" sz="2400" dirty="0" err="1" smtClean="0">
                <a:solidFill>
                  <a:srgbClr val="00B0F0"/>
                </a:solidFill>
              </a:rPr>
              <a:t>voelen</a:t>
            </a:r>
            <a:r>
              <a:rPr lang="en-US" sz="2400" dirty="0" smtClean="0">
                <a:solidFill>
                  <a:srgbClr val="00B0F0"/>
                </a:solidFill>
              </a:rPr>
              <a:t> en die </a:t>
            </a:r>
            <a:r>
              <a:rPr lang="en-US" sz="2400" dirty="0" err="1" smtClean="0">
                <a:solidFill>
                  <a:srgbClr val="00B0F0"/>
                </a:solidFill>
              </a:rPr>
              <a:t>vrijheid</a:t>
            </a:r>
            <a:r>
              <a:rPr lang="en-US" sz="2400" dirty="0" smtClean="0">
                <a:solidFill>
                  <a:srgbClr val="00B0F0"/>
                </a:solidFill>
              </a:rPr>
              <a:t> is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eentje</a:t>
            </a:r>
            <a:r>
              <a:rPr lang="en-US" sz="2400" dirty="0" smtClean="0">
                <a:solidFill>
                  <a:srgbClr val="00B0F0"/>
                </a:solidFill>
              </a:rPr>
              <a:t> die je </a:t>
            </a:r>
            <a:r>
              <a:rPr lang="en-US" sz="2400" dirty="0" err="1" smtClean="0">
                <a:solidFill>
                  <a:srgbClr val="00B0F0"/>
                </a:solidFill>
              </a:rPr>
              <a:t>kunt</a:t>
            </a:r>
            <a:r>
              <a:rPr lang="en-US" sz="2400" dirty="0" smtClean="0">
                <a:solidFill>
                  <a:srgbClr val="00B0F0"/>
                </a:solidFill>
              </a:rPr>
              <a:t> </a:t>
            </a:r>
            <a:r>
              <a:rPr lang="en-US" sz="2400" dirty="0" err="1" smtClean="0">
                <a:solidFill>
                  <a:srgbClr val="00B0F0"/>
                </a:solidFill>
              </a:rPr>
              <a:t>aanschaffen</a:t>
            </a:r>
            <a:r>
              <a:rPr lang="en-US" sz="2400" dirty="0" smtClean="0">
                <a:solidFill>
                  <a:srgbClr val="00B0F0"/>
                </a:solidFill>
              </a:rPr>
              <a:t>. </a:t>
            </a:r>
            <a:r>
              <a:rPr lang="en-US" sz="2400" dirty="0" err="1" smtClean="0">
                <a:solidFill>
                  <a:srgbClr val="00B0F0"/>
                </a:solidFill>
              </a:rPr>
              <a:t>Slaven</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zich</a:t>
            </a:r>
            <a:r>
              <a:rPr lang="en-US" sz="2400" dirty="0" smtClean="0">
                <a:solidFill>
                  <a:srgbClr val="00B0F0"/>
                </a:solidFill>
              </a:rPr>
              <a:t> </a:t>
            </a:r>
            <a:r>
              <a:rPr lang="en-US" sz="2400" dirty="0" err="1" smtClean="0">
                <a:solidFill>
                  <a:srgbClr val="00B0F0"/>
                </a:solidFill>
              </a:rPr>
              <a:t>vrij</a:t>
            </a:r>
            <a:r>
              <a:rPr lang="en-US" sz="2400" dirty="0" smtClean="0">
                <a:solidFill>
                  <a:srgbClr val="00B0F0"/>
                </a:solidFill>
              </a:rPr>
              <a:t> </a:t>
            </a:r>
            <a:r>
              <a:rPr lang="en-US" sz="2400" dirty="0" err="1" smtClean="0">
                <a:solidFill>
                  <a:srgbClr val="00B0F0"/>
                </a:solidFill>
              </a:rPr>
              <a:t>kopen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die </a:t>
            </a:r>
            <a:r>
              <a:rPr lang="en-US" sz="2400" dirty="0" err="1" smtClean="0">
                <a:solidFill>
                  <a:srgbClr val="00B0F0"/>
                </a:solidFill>
              </a:rPr>
              <a:t>vrijheid</a:t>
            </a:r>
            <a:r>
              <a:rPr lang="en-US" sz="2400" dirty="0" smtClean="0">
                <a:solidFill>
                  <a:srgbClr val="00B0F0"/>
                </a:solidFill>
              </a:rPr>
              <a:t> </a:t>
            </a:r>
            <a:r>
              <a:rPr lang="en-US" sz="2400" dirty="0" err="1" smtClean="0">
                <a:solidFill>
                  <a:srgbClr val="00B0F0"/>
                </a:solidFill>
              </a:rPr>
              <a:t>bedoelt</a:t>
            </a:r>
            <a:r>
              <a:rPr lang="en-US" sz="2400" dirty="0" smtClean="0">
                <a:solidFill>
                  <a:srgbClr val="00B0F0"/>
                </a:solidFill>
              </a:rPr>
              <a:t> Seneca </a:t>
            </a:r>
            <a:r>
              <a:rPr lang="en-US" sz="2400" dirty="0" err="1" smtClean="0">
                <a:solidFill>
                  <a:srgbClr val="00B0F0"/>
                </a:solidFill>
              </a:rPr>
              <a:t>niet</a:t>
            </a:r>
            <a:r>
              <a:rPr lang="en-US" sz="2400" dirty="0" smtClean="0">
                <a:solidFill>
                  <a:srgbClr val="00B0F0"/>
                </a:solidFill>
              </a:rPr>
              <a:t>. </a:t>
            </a:r>
            <a:endParaRPr lang="nl-NL" sz="2400" dirty="0" smtClean="0">
              <a:solidFill>
                <a:srgbClr val="00B0F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179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62</a:t>
            </a:r>
            <a:r>
              <a:rPr lang="nl-NL" sz="4000" dirty="0" smtClean="0"/>
              <a:t>	</a:t>
            </a:r>
            <a:r>
              <a:rPr lang="nl-NL" sz="2800" dirty="0" smtClean="0"/>
              <a:t>Welke vrijheid bedoelt Seneca dan?</a:t>
            </a:r>
          </a:p>
          <a:p>
            <a:r>
              <a:rPr lang="nl-NL" dirty="0" smtClean="0"/>
              <a:t>	</a:t>
            </a:r>
            <a:r>
              <a:rPr lang="nl-NL" sz="2800" dirty="0" smtClean="0">
                <a:solidFill>
                  <a:srgbClr val="00B050"/>
                </a:solidFill>
              </a:rPr>
              <a:t>A. de vrijheid van een vrijgelatene</a:t>
            </a:r>
          </a:p>
          <a:p>
            <a:r>
              <a:rPr lang="nl-NL" sz="2800" dirty="0">
                <a:solidFill>
                  <a:srgbClr val="00B050"/>
                </a:solidFill>
              </a:rPr>
              <a:t>	</a:t>
            </a:r>
            <a:r>
              <a:rPr lang="nl-NL" sz="2800" dirty="0" smtClean="0">
                <a:solidFill>
                  <a:srgbClr val="00B050"/>
                </a:solidFill>
              </a:rPr>
              <a:t>B. onafhankelijk zijn van materieel bezit en angsten</a:t>
            </a:r>
          </a:p>
          <a:p>
            <a:r>
              <a:rPr lang="nl-NL" sz="2800" dirty="0">
                <a:solidFill>
                  <a:srgbClr val="00B050"/>
                </a:solidFill>
              </a:rPr>
              <a:t>	</a:t>
            </a:r>
            <a:r>
              <a:rPr lang="nl-NL" sz="2800" dirty="0" smtClean="0">
                <a:solidFill>
                  <a:srgbClr val="00B050"/>
                </a:solidFill>
              </a:rPr>
              <a:t>C. die van </a:t>
            </a:r>
            <a:r>
              <a:rPr lang="nl-NL" sz="2800" dirty="0" err="1" smtClean="0">
                <a:solidFill>
                  <a:srgbClr val="00B050"/>
                </a:solidFill>
              </a:rPr>
              <a:t>Lucilius</a:t>
            </a:r>
            <a:r>
              <a:rPr lang="nl-NL" sz="2800" dirty="0" smtClean="0">
                <a:solidFill>
                  <a:srgbClr val="00B050"/>
                </a:solidFill>
              </a:rPr>
              <a:t>, die eindelijk vrij was van Seneca</a:t>
            </a:r>
          </a:p>
          <a:p>
            <a:r>
              <a:rPr lang="nl-NL" sz="2800" dirty="0">
                <a:solidFill>
                  <a:srgbClr val="00B050"/>
                </a:solidFill>
              </a:rPr>
              <a:t>	</a:t>
            </a:r>
            <a:r>
              <a:rPr lang="nl-NL" sz="2800" dirty="0" smtClean="0">
                <a:solidFill>
                  <a:srgbClr val="00B050"/>
                </a:solidFill>
              </a:rPr>
              <a:t>D. dat café aan de Noordendijk</a:t>
            </a:r>
          </a:p>
        </p:txBody>
      </p:sp>
      <p:pic>
        <p:nvPicPr>
          <p:cNvPr id="46082" name="Picture 2" descr="http://t1.gstatic.com/images?q=tbn:ANd9GcRWkCD72n9QzYc6owlzf5C-vbCRz2ZGb9pZuZtEY6EVHUbsKsFkhg"/>
          <p:cNvPicPr>
            <a:picLocks noChangeAspect="1" noChangeArrowheads="1"/>
          </p:cNvPicPr>
          <p:nvPr/>
        </p:nvPicPr>
        <p:blipFill>
          <a:blip r:embed="rId2" cstate="print"/>
          <a:srcRect/>
          <a:stretch>
            <a:fillRect/>
          </a:stretch>
        </p:blipFill>
        <p:spPr bwMode="auto">
          <a:xfrm>
            <a:off x="179512" y="2996952"/>
            <a:ext cx="1242804" cy="1152128"/>
          </a:xfrm>
          <a:prstGeom prst="rect">
            <a:avLst/>
          </a:prstGeom>
          <a:noFill/>
        </p:spPr>
      </p:pic>
      <p:pic>
        <p:nvPicPr>
          <p:cNvPr id="46084" name="Picture 4" descr="http://t3.gstatic.com/images?q=tbn:ANd9GcT0ILTGE4Ix1NtOHc1ezrGvOHL14NXPDjet-6ZcOf8Y0ktEgvVMhA"/>
          <p:cNvPicPr>
            <a:picLocks noChangeAspect="1" noChangeArrowheads="1"/>
          </p:cNvPicPr>
          <p:nvPr/>
        </p:nvPicPr>
        <p:blipFill>
          <a:blip r:embed="rId3" cstate="print"/>
          <a:srcRect l="30388" t="14939" r="15194" b="23902"/>
          <a:stretch>
            <a:fillRect/>
          </a:stretch>
        </p:blipFill>
        <p:spPr bwMode="auto">
          <a:xfrm>
            <a:off x="8100392" y="116632"/>
            <a:ext cx="936104" cy="1337549"/>
          </a:xfrm>
          <a:prstGeom prst="rect">
            <a:avLst/>
          </a:prstGeom>
          <a:noFill/>
        </p:spPr>
      </p:pic>
      <p:pic>
        <p:nvPicPr>
          <p:cNvPr id="46086" name="Picture 6" descr="http://static.zoom.nl/0E10249AEEDE7DEDBC7469576346E1C9-de-vrijheid-van-een-vogel.jpg"/>
          <p:cNvPicPr>
            <a:picLocks noChangeAspect="1" noChangeArrowheads="1"/>
          </p:cNvPicPr>
          <p:nvPr/>
        </p:nvPicPr>
        <p:blipFill>
          <a:blip r:embed="rId4" cstate="print"/>
          <a:srcRect l="5815" t="33071" r="9449" b="12073"/>
          <a:stretch>
            <a:fillRect/>
          </a:stretch>
        </p:blipFill>
        <p:spPr bwMode="auto">
          <a:xfrm>
            <a:off x="6660232" y="5157192"/>
            <a:ext cx="2203264" cy="987509"/>
          </a:xfrm>
          <a:prstGeom prst="rect">
            <a:avLst/>
          </a:prstGeom>
          <a:noFill/>
        </p:spPr>
      </p:pic>
      <p:pic>
        <p:nvPicPr>
          <p:cNvPr id="46088" name="Picture 8" descr="http://www.thepostonline.nl/wp-content/uploads/2011/08/pvv-vignet-vogel.jpg"/>
          <p:cNvPicPr>
            <a:picLocks noChangeAspect="1" noChangeArrowheads="1"/>
          </p:cNvPicPr>
          <p:nvPr/>
        </p:nvPicPr>
        <p:blipFill>
          <a:blip r:embed="rId5" cstate="print"/>
          <a:srcRect/>
          <a:stretch>
            <a:fillRect/>
          </a:stretch>
        </p:blipFill>
        <p:spPr bwMode="auto">
          <a:xfrm>
            <a:off x="6660232" y="3933056"/>
            <a:ext cx="2182045" cy="10081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err="1" smtClean="0"/>
              <a:t>Nemo</a:t>
            </a:r>
            <a:r>
              <a:rPr lang="en-US" sz="2800" dirty="0" smtClean="0"/>
              <a:t> </a:t>
            </a:r>
            <a:r>
              <a:rPr lang="en-US" sz="2800" dirty="0" err="1" smtClean="0"/>
              <a:t>duraret</a:t>
            </a:r>
            <a:r>
              <a:rPr lang="en-US" sz="2800" dirty="0" smtClean="0"/>
              <a:t>, </a:t>
            </a:r>
            <a:r>
              <a:rPr lang="en-US" sz="2800" dirty="0" err="1" smtClean="0"/>
              <a:t>si</a:t>
            </a:r>
            <a:r>
              <a:rPr lang="en-US" sz="2800" dirty="0" smtClean="0"/>
              <a:t> </a:t>
            </a:r>
            <a:r>
              <a:rPr lang="en-US" sz="2800" dirty="0" err="1" smtClean="0"/>
              <a:t>rerum</a:t>
            </a:r>
            <a:r>
              <a:rPr lang="en-US" sz="2800" dirty="0" smtClean="0"/>
              <a:t> </a:t>
            </a:r>
            <a:r>
              <a:rPr lang="en-US" sz="2800" dirty="0" err="1" smtClean="0"/>
              <a:t>adversarum</a:t>
            </a:r>
            <a:r>
              <a:rPr lang="en-US" sz="2800" dirty="0" smtClean="0"/>
              <a:t> </a:t>
            </a:r>
            <a:r>
              <a:rPr lang="en-US" sz="2800" dirty="0" err="1" smtClean="0"/>
              <a:t>eandem</a:t>
            </a:r>
            <a:r>
              <a:rPr lang="en-US" sz="2800" dirty="0" smtClean="0"/>
              <a:t> vim </a:t>
            </a:r>
            <a:r>
              <a:rPr lang="en-US" sz="2800" dirty="0" err="1" smtClean="0"/>
              <a:t>adsiduitas</a:t>
            </a:r>
            <a:r>
              <a:rPr lang="en-US" sz="2800" dirty="0" smtClean="0"/>
              <a:t> </a:t>
            </a:r>
            <a:r>
              <a:rPr lang="en-US" sz="2800" dirty="0" err="1" smtClean="0"/>
              <a:t>haberet</a:t>
            </a:r>
            <a:r>
              <a:rPr lang="en-US" sz="2800" dirty="0" smtClean="0"/>
              <a:t> quam primus ictus. </a:t>
            </a:r>
            <a:r>
              <a:rPr lang="en-US" sz="2800" dirty="0" err="1" smtClean="0"/>
              <a:t>Omnes</a:t>
            </a:r>
            <a:r>
              <a:rPr lang="en-US" sz="2800" dirty="0" smtClean="0"/>
              <a:t> cum </a:t>
            </a:r>
            <a:r>
              <a:rPr lang="en-US" sz="2800" dirty="0" err="1" smtClean="0"/>
              <a:t>fortuna</a:t>
            </a:r>
            <a:r>
              <a:rPr lang="en-US" sz="2800" dirty="0" smtClean="0"/>
              <a:t> </a:t>
            </a:r>
            <a:r>
              <a:rPr lang="en-US" sz="2800" dirty="0" err="1" smtClean="0"/>
              <a:t>copulati</a:t>
            </a:r>
            <a:r>
              <a:rPr lang="en-US" sz="2800" dirty="0" smtClean="0"/>
              <a:t> </a:t>
            </a:r>
            <a:r>
              <a:rPr lang="en-US" sz="2800" dirty="0" err="1" smtClean="0"/>
              <a:t>sumus</a:t>
            </a:r>
            <a:r>
              <a:rPr lang="en-US" sz="2800" dirty="0" smtClean="0"/>
              <a:t>: </a:t>
            </a:r>
            <a:r>
              <a:rPr lang="en-US" sz="2800" dirty="0" err="1" smtClean="0"/>
              <a:t>aliorum</a:t>
            </a:r>
            <a:r>
              <a:rPr lang="en-US" sz="2800" dirty="0" smtClean="0"/>
              <a:t> </a:t>
            </a:r>
            <a:r>
              <a:rPr lang="en-US" sz="2800" dirty="0" err="1" smtClean="0"/>
              <a:t>aurea</a:t>
            </a:r>
            <a:r>
              <a:rPr lang="en-US" sz="2800" dirty="0" smtClean="0"/>
              <a:t> catena </a:t>
            </a:r>
            <a:r>
              <a:rPr lang="en-US" sz="2800" dirty="0" err="1" smtClean="0"/>
              <a:t>est</a:t>
            </a:r>
            <a:r>
              <a:rPr lang="en-US" sz="2800" dirty="0" smtClean="0"/>
              <a:t>, </a:t>
            </a:r>
            <a:r>
              <a:rPr lang="en-US" sz="2800" dirty="0" err="1" smtClean="0"/>
              <a:t>laxa</a:t>
            </a:r>
            <a:r>
              <a:rPr lang="en-US" sz="2800" dirty="0" smtClean="0"/>
              <a:t>, </a:t>
            </a:r>
            <a:r>
              <a:rPr lang="en-US" sz="2800" dirty="0" err="1" smtClean="0"/>
              <a:t>aliorum</a:t>
            </a:r>
            <a:r>
              <a:rPr lang="en-US" sz="2800" dirty="0" smtClean="0"/>
              <a:t> </a:t>
            </a:r>
            <a:r>
              <a:rPr lang="en-US" sz="2800" dirty="0" err="1" smtClean="0"/>
              <a:t>arta</a:t>
            </a:r>
            <a:r>
              <a:rPr lang="en-US" sz="2800" dirty="0" smtClean="0"/>
              <a:t> et </a:t>
            </a:r>
            <a:r>
              <a:rPr lang="en-US" sz="2800" dirty="0" err="1" smtClean="0"/>
              <a:t>sordida</a:t>
            </a:r>
            <a:r>
              <a:rPr lang="en-US" sz="2800" dirty="0" smtClean="0"/>
              <a:t>, </a:t>
            </a:r>
            <a:r>
              <a:rPr lang="en-US" sz="2800" dirty="0" err="1" smtClean="0"/>
              <a:t>sed</a:t>
            </a:r>
            <a:r>
              <a:rPr lang="en-US" sz="2800" dirty="0" smtClean="0"/>
              <a:t> quid </a:t>
            </a:r>
            <a:r>
              <a:rPr lang="en-US" sz="2800" dirty="0" err="1" smtClean="0"/>
              <a:t>refert</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Niemand zou het uithouden, als het voortduren van tegenslag diezelfde kracht had als de eerste klap. Allemaal zijn wij verbonden met het lot: (maar) van sommigen is de keten van goud, losjes, van anderen strak en viezig, maar wat doet het er toe?</a:t>
            </a:r>
          </a:p>
        </p:txBody>
      </p:sp>
      <p:sp>
        <p:nvSpPr>
          <p:cNvPr id="118788" name="AutoShape 4" descr="data:image/jpeg;base64,/9j/4AAQSkZJRgABAQAAAQABAAD/2wCEAAkGBg8PDQ0NDg0NDA0NDQwNDA0NDQ8NDQ0NFBAVFBQQFBQXGyYeFxkjGRQUHy8gJCcpLCwvFR4xNTAqNSYrLCkBCQoKDgwOFA8PDykYFBwpKSkpKSkpKSkpKSkpKSkpKSkpKSkpKSkpKSkpKSkpKSkpKSkpKSkpKSkpKSkpKSkpKf/AABEIAK0BJAMBIgACEQEDEQH/xAAcAAEAAgMBAQEAAAAAAAAAAAAAAQUEBgcDAgj/xAA+EAABAwIDBgQDBQYFBQAAAAABAAIDBBEFEiEGExQxQWEHIlFxMoGRI0JSkqEVU3KCscFDYrLR4RYkMzSi/8QAFwEBAQEBAAAAAAAAAAAAAAAAAAECA//EABkRAQEBAQEBAAAAAAAAAAAAAAABEQIxIf/aAAwDAQACEQMRAD8A7iiIgIiICIiCFKIgIiICIiAiIgIiICKFKAiIghSiICIiAiIgIiICIiAiIgIiICIiAihEEqFKICIiAiKEEoiICIiAiIgIiICIiAiIgIiICIiAiIgIiICIiAiIgIiICIiAiIgIiICIiAoUqEEoihAUoiCFKIgKFKIIUoiCFKIgKFKICIiAiIgIiICIiAiIgIoUoCIiAiIgIiICIiAiIgIiICIiAihSgIiICKFKAiIgIiICIiAiIgIi+XvDQXOIaALkk2AHqSg+kWi7QeL+HUpcyJzq6UXGWntugfQyHT6XWk13jRiMpIghpqVvS7XTyfU2H6K4mu3qV+f/APrzGZDfjntv0ZFE0f6VmU+2WON1FYZO0kMTgf8A5TDXdEXI6LxYxGEji6KKoZ1dDmhk99bg/oty2e8ScPrSIxKaac6CCptG4n0afhd8jfsmGtqRQpUURQpQEUKUBFClBCIiCUUKUBERAREQEREEKURAUKUQQpUKUBERAREQERVu0GOw0NLLVzusyNugHxSPPwsb3JQeW0u09Nh1OaipfYaiONtjJK/8LR/fkFwTbDxEq8ScWueYKW/kpY3eUj1efvn307Kq2p2pnxGqfUzu53EUYPkhj6Mb/c9SqcOWsZ1kxlWVG25WDFSSBucxvyAAl2U2AOgPt3Vnh4Fwqi8w+lvbRbRh2HA20VRhbRotuw6wsqj3hwFjhYtB+Sp8e8OWSNLmNyuGoIW50crdFaMe0jWyjWOSYDt3W4TKKau3lVRghoJ1mhHq1x+If5T8rLsGHYjFUwsngkbLFILse03B/wBj2Wkbc7PxzRuNhmsfe659sTthJhNWYpCXUcr7VEepyHlvWj1HX1HyUsJX6BRecEzXsbIxwex7WvY5puHNIuCD7L0WWhERAREQQiIglERARFCCUUIglERAREQEUKUBFClAREQEREBcB8YtrjVVppI3f9tREsIB0kqOT3d7fCPY+q7PtZjPBYfV1emaKFxjv1lPlYPzEL8szuJJc4kkkucTzJJuSrErxJXrTC726X1Gh5HXkvmKIuc1rRdziA0dSTyC22Aw4fikFG9gmbHJFHUeUHezEebU9GuNgOy0j72o2lkdLaB3klgp46gsZ9kAyMDdN6BoJcPldVVDLay3Cihkh2kjjFMaennhzSRytGXh7XeXDlYgOutNxSpj4mXctyRFxcxp+625sPpb6ojaMOrgLa8lf0mLADmubQ15HVWtJindVHSYcbt1WZHtD3XPosRuBqvZuId0Nbbim0Qc0i/PRcyxwB0pcOpVnXVhPVVMxzFXB07wa2nL45MNldd0A3tKSecJPmZ/KSD7O7Lp6/NmzuKmixClqgbNjmaJO8TvK8flJ+i/SQN1ityilEWVERQglFCIJRFCCUREBERAREQFClEBERAUKUQEREBQpRBzvxvrC3DIYRzqKuMHuxjXPP6hq4dVQWXa/GaAvZhw6b+cn8jf+VzLE8O7Lc8Zvrx2EowaziXgGOhjfVvvyLmW3bT7vLQqzGd5LMZX3zFzrEixPmJze5JJ+a2vZW9JT1dbIAYWuijihLbmqrQS6KPu1pIeR/laqtmGVlW5v2bnxtdI98jTnlkmcbyOyel9B7Ii4weuk4SsrppZJZNwyhhdI7M7M8EvseekbSP51p1VDY35k6lbTjNFPSUjIajLAX2NPRNIfM0Xu6aZ3IE2Gg9ANALGi4cuAQVoaVkwuIKy24efRe0eHm/LRURDMdFktlK9osP5aLJbh/JVFfJcqDF2VqKDsvo0HZBrdWwr9IbK1hmw6ilPN9LAXfxZAD+oXBqvDteS7fsHGW4TQtPSBv8AU2WemuV+iKFhoRSoQSihEBSihBKIiAiKEEoiICIiAihSgIihBKIoQSiIg03xOpM1LBJ+6qW37BzHN/rZc2xRrWxPkPJjHO+guuy7VUrZaCqa4taBE6QOcbBrmeYG/wAlyWqiDXR00sMlRLIxkk9NHYGCmf8AvXH75bqGDlpcjktRiqZmIGoFHEA1goGu+ybq3fOIO9d+J7tT2sAsyTamrNRIWzSQyyCKCGSKJgD8rhmbe1xoXXKx9pMOfBUw8JSz0sc7w15e0h00rvhsDfpy+ayqbCt1WTNe5r3UruHaGklrCBdx16lag9MSwze3e4lzyblzjmJPqbrAhwy2i2bJcLy4dEVTaEen6L1joR6K0bTL0ZT9kGBHRBeopvos3dL6bCqMQUoUimCzRAedl8uZZBWVFKLE2XXcFpd1S08XLJDE0++UXXOsMod/VQQ2u0vDn9o26u/pb5rqKz01ylERYaEREBFCIJRRdLoJRRdLoJRRdLoJUJdLoJRRdLoClRdLoCJdLoJRRdLoJUJdaDt5tcG8XRxzPifBTZ3thIbPLK9pIYHfcY1ozOI1OYAIPDxB8QKeCaOj/wDYEf21QxhBYZW6xQyG/wAOaznDn5QOpWm08jnNFS5+eWpLpJ3jMC6UknUHtYjt7FUjsF4R0bquKd8r2bywifuo8wJaA4ghzwbE30/qrPZyjqg2V0zZMQdUtYxjaNgJzNNw8vNmx21FyD8R0K38jHraK3a5/BipkjaXUbhDR6XdU4g5tmG3oxpzHuQtdwilMbbOdnkc4yTPvculdq49/T5LPxuiextMKlkdPJCHOpqOJ5kbA1x1kkcfiedddbk3voAsOmmsVYlXtPHceq9hEsWnrW21K+pK9qDNZGFJjWCzEgvdle31CoyWQ36KwpcMzdFiUlS0kLZKKdgbfRRYwJ8MDW3stbrpAHHsr7H8caAWtOqrdmsBdWS72QEUzHeYn/FcPuDt6n5INg2GwgsjdVvFnzgCIHpDzv8AzHX2AW1L5aAAAAAALADkB6KbrFbSii6XUEooul0EoouiDE4kJxKqd8VG/KJq34lOJCqN+VG/KGrjiQnEhU+/Kb8oauOJTiVrWK7Qw0rA+eTJe+VoBc99ueVo1KpH+IBfGJKeinljdfJNNJFTROsbG1ySdeyslproHEhOJC0vBNruIdu5ItzKQS3LJvY3W6B1hr2ss7GccbS08tQ/URtuG3tnedGt+ZsmYa2R9a1ou5waPVxAH1Kw5NpqRpsaqC/oJWE/QFch2rkNTNSRQyvnnIM1TWEvfCxwsTHDGNMrCQNBqT7rNkp6prHESYtMxjS5xiEVDHYC5sGturOU11yLEGPGZjmuHq0ghfNTibImPlkcGMY0ue48gAuR7HbX0rZXBksjA9pdLv5nyB1uZJdycOdxoRdZW3m1gMVK2nmblc+WpdIASwinZnaBfR13W+gUsw1f4z4pmmqhTGieHOYHtBcZJgCLjNFGCWkjWxNx1ssJ/ihWXBGHvy+j4XQ3H8T5Rb6LW8CxOmfHU1z528bM0ujidO2OeWzdC4nXzOu7T1HoFptTPVSyHPNJBI592vkErAy/cDktTE2uyVHjFRRljJGTRyOYHP3gtHGfTM25d8guX43jTXVz8QzNfFLVyVBYM7XTRAMLIdW3AuzqOoVhgOGw07zxZZWT2bkjZSVU27JvcmzQ03uNLrOxDAcTrZWxxxtiptN3nj4eNgPoz4ifqpkVsdF4pQVUMr30U1PUNhkMAa7ebx+WzWCwB5+oWP4XYpPJIYjJKaenjlNQ14blNQ9/kZm5khtydeqwYNhGRZo3bxzrZZa17gJLH4o6eIfB6F7uXQLZsPdHSxNhp4hFG3k1vXuT1Pcq3Imtgx7CIK2LdyjK5t91K22eM9vUdlyzHMDqKN32rc0ZPknZcxu9/wAJ7Fby7G3DoV4TY7cFrmZmkWLXC7SPQg81mUuOesqu69BVd1ZYphFO8l0TH0zj0Z5o/wAp5fIqjlwepafK0SD1F2n6Fb1GWKjuvRlR3VWaKqH+A/8AQ/3X2yhqv3Lx7kBXReQ1rm63WSdpHgZQdToO5VRS4ZKf/K8sHUMaXO+psAtowbh6ezmQEyfvZPPJ8ujfkpaMrA9l5ahwmq80UWhEd7SyDv8AhH6+y32F7GMaxjQxjQA1rRYAegWrMx6/Qr2bi9/VYtamNm4oKOLC14Ymp/aCi62DiwnFhUArlPGFDV9xYTiwqLiip4koavOLRUfElENemVMq9bKLIPLKosvUhfNkRV47jMdHA6eXW2kbB8Uj+jQtLwbxQkkqWx1FPHHC92UPjL80dzzN9HD15K0r2MrMfo6SZt4Io3ksJuHu8ziT9APktZ2kp44qnEqeNgZHBWNfFbm0PYQ5o7eULfMniVZT7WROixSoDN9Vybyno7tuyCjYPPID06k+4VJgtaIKdsYMUk+UyObIJJ3RucLhjY2AhvS5dbW6p6ytdHDQQMsG1NI9sumpEla7N9RG0ewXjh9WXT53Brg+Rwe3Kw3BPQuBsrCrfB/ESR1QGyWsHfC2wFh1A6EHW6vdqtq4auGlYHRZOLhkqYmzZ5BE25NxlAt7ErX2V7o5C2GKja0EtG+pI6h3uSbXPyVnHgvHANcYIZCdZIqZrG/kaQFLdMY2yG0ToCZpqeSV7muip2xZPsWZnPJc0nS7pHLx4HEqySSUvM+XM57JapsIY3nfI85be3ot8wvYfcxBk1bPUsHwMDWxBo9Li5I+a8toKiGipKh0VMwkxujuXE3zC1zcG/srkxGo4NsgyWMSU+Gz1hcXNeY69sLWkaHUg3+SzZ/DWte0bulfDY3MVTWNniaLW53J5egC+PDdzg+ACSQCXfzPAectmgAMt6XcD8l0iSoOh1NiDqSQbdCOqyrRBsnksaqooKU2AO6YZHkDQAOkco2krYIcONLTVEs8j3tDSy5Ghv5i0ZQ2/RbPtHgMVXDFJJmY/O5maMhrgOehIKp49k6RrfNG+cNFwJppHt/Le36LaLfZHF6iSBxc9romFsUUgjY0ylrQJH3A1Ga4H8Kt5XucbucSfUnkquknsxrGNbGxoDWtaLNaB0AWU15PVc6r0dHfqvgwBfYZ3X2IgorH4UL2jwm+pFgrGko281mCEKmKluFMHJo+i+v2a30H0VsIQvrchUxTfsxv4R9F9DDG/hH0VwIgpEQQxT/stp+6PovJ+CN6CyvxEF97kIY1Z2HZeYQUa2SWnBCwJIgDZQxV8Kp4dWOQKCxQYAgX0IlmZFORBiCNfQjWVkTKgxt2pWTlR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20162" name="Picture 2" descr="http://www.varbak.com/afbeeldingen/gouden-ketting-nb8932.jpg"/>
          <p:cNvPicPr>
            <a:picLocks noChangeAspect="1" noChangeArrowheads="1"/>
          </p:cNvPicPr>
          <p:nvPr/>
        </p:nvPicPr>
        <p:blipFill>
          <a:blip r:embed="rId2" cstate="print"/>
          <a:srcRect t="52913" b="14362"/>
          <a:stretch>
            <a:fillRect/>
          </a:stretch>
        </p:blipFill>
        <p:spPr bwMode="auto">
          <a:xfrm>
            <a:off x="467544" y="4509120"/>
            <a:ext cx="2880320" cy="942589"/>
          </a:xfrm>
          <a:prstGeom prst="rect">
            <a:avLst/>
          </a:prstGeom>
          <a:noFill/>
        </p:spPr>
      </p:pic>
      <p:pic>
        <p:nvPicPr>
          <p:cNvPr id="220164" name="Picture 4" descr="http://us.123rf.com/400wm/400/400/igorr/igorr0903/igorr090300029/4461048-oude-ijzeren-ketting.jpg"/>
          <p:cNvPicPr>
            <a:picLocks noChangeAspect="1" noChangeArrowheads="1"/>
          </p:cNvPicPr>
          <p:nvPr/>
        </p:nvPicPr>
        <p:blipFill>
          <a:blip r:embed="rId3" cstate="print"/>
          <a:srcRect/>
          <a:stretch>
            <a:fillRect/>
          </a:stretch>
        </p:blipFill>
        <p:spPr bwMode="auto">
          <a:xfrm>
            <a:off x="5292080" y="4581128"/>
            <a:ext cx="3024336" cy="1804846"/>
          </a:xfrm>
          <a:prstGeom prst="rect">
            <a:avLst/>
          </a:prstGeom>
          <a:noFill/>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180</a:t>
            </a:fld>
            <a:endParaRPr lang="nl-NL"/>
          </a:p>
        </p:txBody>
      </p:sp>
      <p:sp>
        <p:nvSpPr>
          <p:cNvPr id="5" name="Tijdelijke aanduiding voor voettekst 4"/>
          <p:cNvSpPr>
            <a:spLocks noGrp="1"/>
          </p:cNvSpPr>
          <p:nvPr>
            <p:ph type="ftr" sz="quarter" idx="11"/>
          </p:nvPr>
        </p:nvSpPr>
        <p:spPr/>
        <p:txBody>
          <a:bodyPr/>
          <a:lstStyle/>
          <a:p>
            <a:r>
              <a:rPr lang="nl-NL" dirty="0" smtClean="0"/>
              <a:t>Seneca, CSE 2013</a:t>
            </a:r>
            <a:endParaRPr lang="nl-NL" dirty="0"/>
          </a:p>
        </p:txBody>
      </p:sp>
      <p:sp>
        <p:nvSpPr>
          <p:cNvPr id="8" name="Tekstvak 7"/>
          <p:cNvSpPr txBox="1"/>
          <p:nvPr/>
        </p:nvSpPr>
        <p:spPr>
          <a:xfrm>
            <a:off x="107504" y="116632"/>
            <a:ext cx="8856984" cy="6247864"/>
          </a:xfrm>
          <a:prstGeom prst="rect">
            <a:avLst/>
          </a:prstGeom>
          <a:noFill/>
        </p:spPr>
        <p:txBody>
          <a:bodyPr wrap="square" rtlCol="0">
            <a:spAutoFit/>
          </a:bodyPr>
          <a:lstStyle/>
          <a:p>
            <a:r>
              <a:rPr lang="en-US" sz="2800" dirty="0" smtClean="0"/>
              <a:t>Quid ad </a:t>
            </a:r>
            <a:r>
              <a:rPr lang="en-US" sz="2800" dirty="0" err="1" smtClean="0"/>
              <a:t>arcam</a:t>
            </a:r>
            <a:r>
              <a:rPr lang="en-US" sz="2800" dirty="0" smtClean="0"/>
              <a:t> </a:t>
            </a:r>
            <a:r>
              <a:rPr lang="en-US" sz="2800" dirty="0" err="1" smtClean="0"/>
              <a:t>tuam</a:t>
            </a:r>
            <a:r>
              <a:rPr lang="en-US" sz="2800" dirty="0" smtClean="0"/>
              <a:t> </a:t>
            </a:r>
            <a:r>
              <a:rPr lang="en-US" sz="2800" dirty="0" err="1" smtClean="0"/>
              <a:t>respicis</a:t>
            </a:r>
            <a:r>
              <a:rPr lang="en-US" sz="2800" dirty="0" smtClean="0"/>
              <a:t>? Emi non </a:t>
            </a:r>
            <a:r>
              <a:rPr lang="en-US" sz="2800" dirty="0" err="1" smtClean="0"/>
              <a:t>potest</a:t>
            </a:r>
            <a:r>
              <a:rPr lang="en-US" sz="2800" dirty="0" smtClean="0"/>
              <a:t>. </a:t>
            </a:r>
            <a:r>
              <a:rPr lang="en-US" sz="2800" dirty="0" err="1" smtClean="0"/>
              <a:t>Itaque</a:t>
            </a:r>
            <a:r>
              <a:rPr lang="en-US" sz="2800" dirty="0" smtClean="0"/>
              <a:t> in </a:t>
            </a:r>
            <a:r>
              <a:rPr lang="en-US" sz="2800" dirty="0" err="1" smtClean="0"/>
              <a:t>tabellas</a:t>
            </a:r>
            <a:r>
              <a:rPr lang="en-US" sz="2800" dirty="0" smtClean="0"/>
              <a:t> </a:t>
            </a:r>
            <a:r>
              <a:rPr lang="en-US" sz="2800" dirty="0" err="1" smtClean="0"/>
              <a:t>vanum</a:t>
            </a:r>
            <a:r>
              <a:rPr lang="en-US" sz="2800" dirty="0" smtClean="0"/>
              <a:t> </a:t>
            </a:r>
            <a:r>
              <a:rPr lang="en-US" sz="2800" dirty="0" err="1" smtClean="0"/>
              <a:t>coicitur</a:t>
            </a:r>
            <a:r>
              <a:rPr lang="en-US" sz="2800" dirty="0" smtClean="0"/>
              <a:t> </a:t>
            </a:r>
            <a:r>
              <a:rPr lang="en-US" sz="2800" dirty="0" err="1" smtClean="0"/>
              <a:t>nomen</a:t>
            </a:r>
            <a:r>
              <a:rPr lang="en-US" sz="2800" dirty="0" smtClean="0"/>
              <a:t> </a:t>
            </a:r>
            <a:r>
              <a:rPr lang="en-US" sz="2800" dirty="0" err="1" smtClean="0"/>
              <a:t>libertatis</a:t>
            </a:r>
            <a:r>
              <a:rPr lang="en-US" sz="2800" dirty="0" smtClean="0"/>
              <a:t>, quam </a:t>
            </a:r>
            <a:r>
              <a:rPr lang="en-US" sz="2800" dirty="0" err="1" smtClean="0"/>
              <a:t>nec</a:t>
            </a:r>
            <a:r>
              <a:rPr lang="en-US" sz="2800" dirty="0" smtClean="0"/>
              <a:t> qui </a:t>
            </a:r>
            <a:r>
              <a:rPr lang="en-US" sz="2800" dirty="0" err="1" smtClean="0"/>
              <a:t>emerunt</a:t>
            </a:r>
            <a:r>
              <a:rPr lang="en-US" sz="2800" dirty="0" smtClean="0"/>
              <a:t> </a:t>
            </a:r>
            <a:r>
              <a:rPr lang="en-US" sz="2800" dirty="0" err="1" smtClean="0"/>
              <a:t>habent</a:t>
            </a:r>
            <a:r>
              <a:rPr lang="en-US" sz="2800" dirty="0" smtClean="0"/>
              <a:t> </a:t>
            </a:r>
            <a:r>
              <a:rPr lang="en-US" sz="2800" dirty="0" err="1" smtClean="0"/>
              <a:t>nec</a:t>
            </a:r>
            <a:r>
              <a:rPr lang="en-US" sz="2800" dirty="0" smtClean="0"/>
              <a:t> qui </a:t>
            </a:r>
            <a:r>
              <a:rPr lang="en-US" sz="2800" dirty="0" err="1" smtClean="0"/>
              <a:t>vendiderunt</a:t>
            </a:r>
            <a:r>
              <a:rPr lang="en-US" sz="2800" dirty="0" smtClean="0"/>
              <a:t>: </a:t>
            </a:r>
            <a:r>
              <a:rPr lang="en-US" sz="2800" dirty="0" err="1" smtClean="0"/>
              <a:t>tibi</a:t>
            </a:r>
            <a:r>
              <a:rPr lang="en-US" sz="2800" dirty="0" smtClean="0"/>
              <a:t> des </a:t>
            </a:r>
            <a:r>
              <a:rPr lang="en-US" sz="2800" dirty="0" err="1" smtClean="0"/>
              <a:t>oportet</a:t>
            </a:r>
            <a:r>
              <a:rPr lang="en-US" sz="2800" dirty="0" smtClean="0"/>
              <a:t> </a:t>
            </a:r>
            <a:r>
              <a:rPr lang="en-US" sz="2800" dirty="0" err="1" smtClean="0"/>
              <a:t>istud</a:t>
            </a:r>
            <a:r>
              <a:rPr lang="en-US" sz="2800" dirty="0" smtClean="0"/>
              <a:t> </a:t>
            </a:r>
            <a:r>
              <a:rPr lang="en-US" sz="2800" dirty="0" err="1" smtClean="0"/>
              <a:t>bonum</a:t>
            </a:r>
            <a:r>
              <a:rPr lang="en-US" sz="2800" dirty="0" smtClean="0"/>
              <a:t>, a </a:t>
            </a:r>
            <a:r>
              <a:rPr lang="en-US" sz="2800" dirty="0" err="1" smtClean="0"/>
              <a:t>te</a:t>
            </a:r>
            <a:r>
              <a:rPr lang="en-US" sz="2800" dirty="0" smtClean="0"/>
              <a:t> </a:t>
            </a:r>
            <a:r>
              <a:rPr lang="en-US" sz="2800" dirty="0" err="1" smtClean="0"/>
              <a:t>petas</a:t>
            </a:r>
            <a:r>
              <a:rPr lang="en-US" sz="2800" dirty="0" smtClean="0"/>
              <a:t>. </a:t>
            </a:r>
            <a:r>
              <a:rPr lang="en-US" sz="2800" dirty="0" err="1" smtClean="0"/>
              <a:t>Libera</a:t>
            </a:r>
            <a:r>
              <a:rPr lang="en-US" sz="2800" dirty="0" smtClean="0"/>
              <a:t> </a:t>
            </a:r>
            <a:r>
              <a:rPr lang="en-US" sz="2800" dirty="0" err="1" smtClean="0"/>
              <a:t>te</a:t>
            </a:r>
            <a:r>
              <a:rPr lang="en-US" sz="2800" dirty="0" smtClean="0"/>
              <a:t> </a:t>
            </a:r>
            <a:r>
              <a:rPr lang="en-US" sz="2800" dirty="0" err="1" smtClean="0"/>
              <a:t>primum</a:t>
            </a:r>
            <a:r>
              <a:rPr lang="en-US" sz="2800" dirty="0" smtClean="0"/>
              <a:t> </a:t>
            </a:r>
            <a:r>
              <a:rPr lang="en-US" sz="2800" dirty="0" err="1" smtClean="0"/>
              <a:t>metu</a:t>
            </a:r>
            <a:r>
              <a:rPr lang="en-US" sz="2800" dirty="0" smtClean="0"/>
              <a:t> mortis (</a:t>
            </a:r>
            <a:r>
              <a:rPr lang="en-US" sz="2800" dirty="0" err="1" smtClean="0"/>
              <a:t>illa</a:t>
            </a:r>
            <a:r>
              <a:rPr lang="en-US" sz="2800" dirty="0" smtClean="0"/>
              <a:t> </a:t>
            </a:r>
            <a:r>
              <a:rPr lang="en-US" sz="2800" dirty="0" err="1" smtClean="0"/>
              <a:t>nobis</a:t>
            </a:r>
            <a:r>
              <a:rPr lang="en-US" sz="2800" dirty="0" smtClean="0"/>
              <a:t> </a:t>
            </a:r>
            <a:r>
              <a:rPr lang="en-US" sz="2800" dirty="0" err="1" smtClean="0"/>
              <a:t>iugum</a:t>
            </a:r>
            <a:r>
              <a:rPr lang="en-US" sz="2800" dirty="0" smtClean="0"/>
              <a:t> </a:t>
            </a:r>
            <a:r>
              <a:rPr lang="en-US" sz="2800" dirty="0" err="1" smtClean="0"/>
              <a:t>inponit</a:t>
            </a:r>
            <a:r>
              <a:rPr lang="en-US" sz="2800" dirty="0" smtClean="0"/>
              <a:t>), </a:t>
            </a:r>
            <a:r>
              <a:rPr lang="en-US" sz="2800" dirty="0" err="1" smtClean="0"/>
              <a:t>deinde</a:t>
            </a:r>
            <a:r>
              <a:rPr lang="en-US" sz="2800" dirty="0" smtClean="0"/>
              <a:t> </a:t>
            </a:r>
            <a:r>
              <a:rPr lang="en-US" sz="2800" dirty="0" err="1" smtClean="0"/>
              <a:t>metu</a:t>
            </a:r>
            <a:r>
              <a:rPr lang="en-US" sz="2800" dirty="0" smtClean="0"/>
              <a:t> </a:t>
            </a:r>
            <a:r>
              <a:rPr lang="en-US" sz="2800" dirty="0" err="1" smtClean="0"/>
              <a:t>paupertatis</a:t>
            </a:r>
            <a:r>
              <a:rPr lang="en-US" sz="2800" dirty="0" smtClean="0"/>
              <a:t>. Si </a:t>
            </a:r>
            <a:r>
              <a:rPr lang="en-US" sz="2800" dirty="0" err="1" smtClean="0"/>
              <a:t>vis</a:t>
            </a:r>
            <a:r>
              <a:rPr lang="en-US" sz="2800" dirty="0" smtClean="0"/>
              <a:t> </a:t>
            </a:r>
            <a:r>
              <a:rPr lang="en-US" sz="2800" dirty="0" err="1" smtClean="0"/>
              <a:t>scire</a:t>
            </a:r>
            <a:r>
              <a:rPr lang="en-US" sz="2800" dirty="0" smtClean="0"/>
              <a:t> quam </a:t>
            </a:r>
            <a:r>
              <a:rPr lang="en-US" sz="2800" dirty="0" err="1" smtClean="0"/>
              <a:t>nihil</a:t>
            </a:r>
            <a:r>
              <a:rPr lang="en-US" sz="2800" dirty="0" smtClean="0"/>
              <a:t> in </a:t>
            </a:r>
            <a:r>
              <a:rPr lang="en-US" sz="2800" dirty="0" err="1" smtClean="0"/>
              <a:t>illa</a:t>
            </a:r>
            <a:r>
              <a:rPr lang="en-US" sz="2800" dirty="0" smtClean="0"/>
              <a:t> </a:t>
            </a:r>
            <a:r>
              <a:rPr lang="en-US" sz="2800" dirty="0" err="1" smtClean="0"/>
              <a:t>mali</a:t>
            </a:r>
            <a:r>
              <a:rPr lang="en-US" sz="2800" dirty="0" smtClean="0"/>
              <a:t> sit, </a:t>
            </a:r>
            <a:r>
              <a:rPr lang="en-US" sz="2800" dirty="0" err="1" smtClean="0"/>
              <a:t>compara</a:t>
            </a:r>
            <a:r>
              <a:rPr lang="en-US" sz="2800" dirty="0" smtClean="0"/>
              <a:t> inter se </a:t>
            </a:r>
            <a:r>
              <a:rPr lang="en-US" sz="2800" dirty="0" err="1" smtClean="0"/>
              <a:t>pauperum</a:t>
            </a:r>
            <a:r>
              <a:rPr lang="en-US" sz="2800" dirty="0" smtClean="0"/>
              <a:t> et </a:t>
            </a:r>
            <a:r>
              <a:rPr lang="en-US" sz="2800" dirty="0" err="1" smtClean="0"/>
              <a:t>divitum</a:t>
            </a:r>
            <a:r>
              <a:rPr lang="en-US" sz="2800" dirty="0" smtClean="0"/>
              <a:t> </a:t>
            </a:r>
            <a:r>
              <a:rPr lang="en-US" sz="2800" dirty="0" err="1" smtClean="0"/>
              <a:t>vultus</a:t>
            </a:r>
            <a:r>
              <a:rPr lang="en-US" sz="2800" dirty="0" smtClean="0"/>
              <a:t>: </a:t>
            </a:r>
            <a:r>
              <a:rPr lang="en-US" sz="2800" dirty="0" err="1" smtClean="0"/>
              <a:t>saepius</a:t>
            </a:r>
            <a:r>
              <a:rPr lang="en-US" sz="2800" dirty="0" smtClean="0"/>
              <a:t> pauper et </a:t>
            </a:r>
            <a:r>
              <a:rPr lang="en-US" sz="2800" dirty="0" err="1" smtClean="0"/>
              <a:t>fidelius</a:t>
            </a:r>
            <a:r>
              <a:rPr lang="en-US" sz="2800" dirty="0" smtClean="0"/>
              <a:t> </a:t>
            </a:r>
            <a:r>
              <a:rPr lang="en-US" sz="2800" dirty="0" err="1" smtClean="0"/>
              <a:t>ridet</a:t>
            </a:r>
            <a:r>
              <a:rPr lang="en-US" sz="2800" dirty="0" smtClean="0"/>
              <a:t>; </a:t>
            </a:r>
            <a:r>
              <a:rPr lang="en-US" sz="2800" dirty="0" err="1" smtClean="0"/>
              <a:t>nulla</a:t>
            </a:r>
            <a:r>
              <a:rPr lang="en-US" sz="2800" dirty="0" smtClean="0"/>
              <a:t> </a:t>
            </a:r>
            <a:r>
              <a:rPr lang="en-US" sz="2800" dirty="0" err="1" smtClean="0"/>
              <a:t>sollicitudo</a:t>
            </a:r>
            <a:r>
              <a:rPr lang="en-US" sz="2800" dirty="0" smtClean="0"/>
              <a:t> in alto </a:t>
            </a:r>
            <a:r>
              <a:rPr lang="en-US" sz="2800" dirty="0" err="1" smtClean="0"/>
              <a:t>est</a:t>
            </a:r>
            <a:r>
              <a:rPr lang="en-US" sz="2800" dirty="0" smtClean="0"/>
              <a:t>; </a:t>
            </a:r>
            <a:r>
              <a:rPr lang="en-US" sz="2800" dirty="0" err="1" smtClean="0"/>
              <a:t>etiam</a:t>
            </a:r>
            <a:r>
              <a:rPr lang="en-US" sz="2800" dirty="0" smtClean="0"/>
              <a:t> </a:t>
            </a:r>
            <a:r>
              <a:rPr lang="en-US" sz="2800" dirty="0" err="1" smtClean="0"/>
              <a:t>si</a:t>
            </a:r>
            <a:r>
              <a:rPr lang="en-US" sz="2800" dirty="0" smtClean="0"/>
              <a:t> qua </a:t>
            </a:r>
            <a:r>
              <a:rPr lang="en-US" sz="2800" dirty="0" err="1" smtClean="0"/>
              <a:t>incidit</a:t>
            </a:r>
            <a:r>
              <a:rPr lang="en-US" sz="2800" dirty="0" smtClean="0"/>
              <a:t> </a:t>
            </a:r>
            <a:r>
              <a:rPr lang="en-US" sz="2800" dirty="0" err="1" smtClean="0"/>
              <a:t>cura</a:t>
            </a:r>
            <a:r>
              <a:rPr lang="en-US" sz="2800" dirty="0" smtClean="0"/>
              <a:t>, </a:t>
            </a:r>
            <a:r>
              <a:rPr lang="en-US" sz="2800" dirty="0" err="1" smtClean="0"/>
              <a:t>velut</a:t>
            </a:r>
            <a:r>
              <a:rPr lang="en-US" sz="2800" dirty="0" smtClean="0"/>
              <a:t> </a:t>
            </a:r>
            <a:r>
              <a:rPr lang="en-US" sz="2800" dirty="0" err="1" smtClean="0"/>
              <a:t>nubes</a:t>
            </a:r>
            <a:r>
              <a:rPr lang="en-US" sz="2800" dirty="0" smtClean="0"/>
              <a:t> levis transit: …</a:t>
            </a:r>
          </a:p>
          <a:p>
            <a:endParaRPr lang="en-US" sz="2800" dirty="0" smtClean="0">
              <a:solidFill>
                <a:srgbClr val="00B0F0"/>
              </a:solidFill>
            </a:endParaRPr>
          </a:p>
          <a:p>
            <a:r>
              <a:rPr lang="en-US" sz="2800" dirty="0" smtClean="0">
                <a:solidFill>
                  <a:srgbClr val="00B0F0"/>
                </a:solidFill>
              </a:rPr>
              <a:t>===========</a:t>
            </a:r>
          </a:p>
          <a:p>
            <a:r>
              <a:rPr lang="nl-NL" sz="2400" dirty="0" smtClean="0">
                <a:solidFill>
                  <a:srgbClr val="00B0F0"/>
                </a:solidFill>
              </a:rPr>
              <a:t>Dit soort vrijheid is niet te koop zoals materieel bezit door de een kan worden verkocht aan de ander. Dit gaat over het feit dat je </a:t>
            </a:r>
            <a:r>
              <a:rPr lang="nl-NL" sz="2400" dirty="0" err="1" smtClean="0">
                <a:solidFill>
                  <a:srgbClr val="00B0F0"/>
                </a:solidFill>
              </a:rPr>
              <a:t>je</a:t>
            </a:r>
            <a:r>
              <a:rPr lang="nl-NL" sz="2400" dirty="0" smtClean="0">
                <a:solidFill>
                  <a:srgbClr val="00B0F0"/>
                </a:solidFill>
              </a:rPr>
              <a:t> niet moet laten leiden door vrees voor het verliezen van goederen of je leven. Een arme is daar toch ook niet bang voor? Daarom kan die oprecht gelukkig zijn. Die kent geen echte zorgen.</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63</a:t>
            </a:r>
            <a:r>
              <a:rPr lang="nl-NL" sz="4000" dirty="0" smtClean="0"/>
              <a:t>	</a:t>
            </a:r>
            <a:r>
              <a:rPr lang="nl-NL" sz="2800" dirty="0" smtClean="0"/>
              <a:t>Waarom zijn arme mensen oprechter blij?</a:t>
            </a:r>
          </a:p>
          <a:p>
            <a:r>
              <a:rPr lang="nl-NL" dirty="0" smtClean="0"/>
              <a:t>	</a:t>
            </a:r>
            <a:r>
              <a:rPr lang="nl-NL" sz="2800" dirty="0" smtClean="0">
                <a:solidFill>
                  <a:srgbClr val="00B050"/>
                </a:solidFill>
              </a:rPr>
              <a:t>A. omdat die niets ergs kan overkomen</a:t>
            </a:r>
          </a:p>
          <a:p>
            <a:r>
              <a:rPr lang="nl-NL" sz="2800" dirty="0">
                <a:solidFill>
                  <a:srgbClr val="00B050"/>
                </a:solidFill>
              </a:rPr>
              <a:t>	</a:t>
            </a:r>
            <a:r>
              <a:rPr lang="nl-NL" sz="2800" dirty="0" smtClean="0">
                <a:solidFill>
                  <a:srgbClr val="00B050"/>
                </a:solidFill>
              </a:rPr>
              <a:t>B. omdat die niet benauwd worden door angst voor 		het verliezen van hun bezittingen</a:t>
            </a:r>
          </a:p>
          <a:p>
            <a:r>
              <a:rPr lang="nl-NL" sz="2800" dirty="0">
                <a:solidFill>
                  <a:srgbClr val="00B050"/>
                </a:solidFill>
              </a:rPr>
              <a:t>	</a:t>
            </a:r>
            <a:r>
              <a:rPr lang="nl-NL" sz="2800" dirty="0" smtClean="0">
                <a:solidFill>
                  <a:srgbClr val="00B050"/>
                </a:solidFill>
              </a:rPr>
              <a:t>C. omdat die de zorgen op de juiste waarde schat</a:t>
            </a:r>
          </a:p>
          <a:p>
            <a:r>
              <a:rPr lang="nl-NL" sz="2800" dirty="0">
                <a:solidFill>
                  <a:srgbClr val="00B050"/>
                </a:solidFill>
              </a:rPr>
              <a:t>	</a:t>
            </a:r>
            <a:r>
              <a:rPr lang="nl-NL" sz="2800" dirty="0" smtClean="0">
                <a:solidFill>
                  <a:srgbClr val="00B050"/>
                </a:solidFill>
              </a:rPr>
              <a:t>D. antwoord A, B en C  zijn alle drie juist</a:t>
            </a:r>
          </a:p>
        </p:txBody>
      </p:sp>
      <p:pic>
        <p:nvPicPr>
          <p:cNvPr id="44034" name="Picture 2" descr="http://hippe-dieren-plaatjes.jouwweb.nl/upload/f/4/6/hippe-dieren-plaatjes/100-blijheid.large.jpg"/>
          <p:cNvPicPr>
            <a:picLocks noChangeAspect="1" noChangeArrowheads="1"/>
          </p:cNvPicPr>
          <p:nvPr/>
        </p:nvPicPr>
        <p:blipFill>
          <a:blip r:embed="rId2" cstate="print"/>
          <a:srcRect/>
          <a:stretch>
            <a:fillRect/>
          </a:stretch>
        </p:blipFill>
        <p:spPr bwMode="auto">
          <a:xfrm>
            <a:off x="3131840" y="3645024"/>
            <a:ext cx="2937065" cy="2736304"/>
          </a:xfrm>
          <a:prstGeom prst="rect">
            <a:avLst/>
          </a:prstGeom>
          <a:noFill/>
        </p:spPr>
      </p:pic>
      <p:pic>
        <p:nvPicPr>
          <p:cNvPr id="44036" name="Picture 4" descr="http://www.vrijspreker.nl/wp/wp-content/media/2011/02/blijheid-110x110.png"/>
          <p:cNvPicPr>
            <a:picLocks noChangeAspect="1" noChangeArrowheads="1"/>
          </p:cNvPicPr>
          <p:nvPr/>
        </p:nvPicPr>
        <p:blipFill>
          <a:blip r:embed="rId3" cstate="print"/>
          <a:srcRect/>
          <a:stretch>
            <a:fillRect/>
          </a:stretch>
        </p:blipFill>
        <p:spPr bwMode="auto">
          <a:xfrm>
            <a:off x="7668344" y="260648"/>
            <a:ext cx="1047750" cy="1047751"/>
          </a:xfrm>
          <a:prstGeom prst="rect">
            <a:avLst/>
          </a:prstGeo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16977"/>
          </a:xfrm>
          <a:prstGeom prst="rect">
            <a:avLst/>
          </a:prstGeom>
          <a:noFill/>
        </p:spPr>
        <p:txBody>
          <a:bodyPr wrap="square" rtlCol="0">
            <a:spAutoFit/>
          </a:bodyPr>
          <a:lstStyle/>
          <a:p>
            <a:r>
              <a:rPr lang="en-US" sz="2800" dirty="0" err="1" smtClean="0"/>
              <a:t>horum</a:t>
            </a:r>
            <a:r>
              <a:rPr lang="en-US" sz="2800" dirty="0" smtClean="0"/>
              <a:t> qui </a:t>
            </a:r>
            <a:r>
              <a:rPr lang="en-US" sz="2800" dirty="0" err="1" smtClean="0"/>
              <a:t>felices</a:t>
            </a:r>
            <a:r>
              <a:rPr lang="en-US" sz="2800" dirty="0" smtClean="0"/>
              <a:t> </a:t>
            </a:r>
            <a:r>
              <a:rPr lang="en-US" sz="2800" dirty="0" err="1" smtClean="0"/>
              <a:t>vocantur</a:t>
            </a:r>
            <a:r>
              <a:rPr lang="en-US" sz="2800" dirty="0" smtClean="0"/>
              <a:t> </a:t>
            </a:r>
            <a:r>
              <a:rPr lang="en-US" sz="2800" dirty="0" err="1" smtClean="0"/>
              <a:t>hilaritas</a:t>
            </a:r>
            <a:r>
              <a:rPr lang="en-US" sz="2800" dirty="0" smtClean="0"/>
              <a:t> </a:t>
            </a:r>
            <a:r>
              <a:rPr lang="en-US" sz="2800" dirty="0" err="1" smtClean="0"/>
              <a:t>ficta</a:t>
            </a:r>
            <a:r>
              <a:rPr lang="en-US" sz="2800" dirty="0" smtClean="0"/>
              <a:t> </a:t>
            </a:r>
            <a:r>
              <a:rPr lang="en-US" sz="2800" dirty="0" err="1" smtClean="0"/>
              <a:t>est</a:t>
            </a:r>
            <a:r>
              <a:rPr lang="en-US" sz="2800" dirty="0" smtClean="0"/>
              <a:t> </a:t>
            </a:r>
            <a:r>
              <a:rPr lang="en-US" sz="2800" dirty="0" err="1" smtClean="0"/>
              <a:t>aut</a:t>
            </a:r>
            <a:r>
              <a:rPr lang="en-US" sz="2800" dirty="0" smtClean="0"/>
              <a:t> gravis et </a:t>
            </a:r>
            <a:r>
              <a:rPr lang="en-US" sz="2800" dirty="0" err="1" smtClean="0"/>
              <a:t>suppurata</a:t>
            </a:r>
            <a:r>
              <a:rPr lang="en-US" sz="2800" dirty="0" smtClean="0"/>
              <a:t> </a:t>
            </a:r>
            <a:r>
              <a:rPr lang="en-US" sz="2800" dirty="0" err="1" smtClean="0"/>
              <a:t>tristitia</a:t>
            </a:r>
            <a:r>
              <a:rPr lang="en-US" sz="2800" dirty="0" smtClean="0"/>
              <a:t>, </a:t>
            </a:r>
            <a:r>
              <a:rPr lang="en-US" sz="2800" dirty="0" err="1" smtClean="0"/>
              <a:t>eo</a:t>
            </a:r>
            <a:r>
              <a:rPr lang="en-US" sz="2800" dirty="0" smtClean="0"/>
              <a:t> </a:t>
            </a:r>
            <a:r>
              <a:rPr lang="en-US" sz="2800" dirty="0" err="1" smtClean="0"/>
              <a:t>quidem</a:t>
            </a:r>
            <a:r>
              <a:rPr lang="en-US" sz="2800" dirty="0" smtClean="0"/>
              <a:t> </a:t>
            </a:r>
            <a:r>
              <a:rPr lang="en-US" sz="2800" dirty="0" err="1" smtClean="0"/>
              <a:t>gravior</a:t>
            </a:r>
            <a:r>
              <a:rPr lang="en-US" sz="2800" dirty="0" smtClean="0"/>
              <a:t> </a:t>
            </a:r>
            <a:r>
              <a:rPr lang="en-US" sz="2800" dirty="0" err="1" smtClean="0"/>
              <a:t>quia</a:t>
            </a:r>
            <a:r>
              <a:rPr lang="en-US" sz="2800" dirty="0" smtClean="0"/>
              <a:t> </a:t>
            </a:r>
            <a:r>
              <a:rPr lang="en-US" sz="2800" dirty="0" err="1" smtClean="0"/>
              <a:t>interdum</a:t>
            </a:r>
            <a:r>
              <a:rPr lang="en-US" sz="2800" dirty="0" smtClean="0"/>
              <a:t> non licet </a:t>
            </a:r>
            <a:r>
              <a:rPr lang="en-US" sz="2800" dirty="0" err="1" smtClean="0"/>
              <a:t>palam</a:t>
            </a:r>
            <a:r>
              <a:rPr lang="en-US" sz="2800" dirty="0" smtClean="0"/>
              <a:t> </a:t>
            </a:r>
            <a:r>
              <a:rPr lang="en-US" sz="2800" dirty="0" err="1" smtClean="0"/>
              <a:t>esse</a:t>
            </a:r>
            <a:r>
              <a:rPr lang="en-US" sz="2800" dirty="0" smtClean="0"/>
              <a:t> </a:t>
            </a:r>
            <a:r>
              <a:rPr lang="en-US" sz="2800" dirty="0" err="1" smtClean="0"/>
              <a:t>miseros</a:t>
            </a:r>
            <a:r>
              <a:rPr lang="en-US" sz="2800" dirty="0" smtClean="0"/>
              <a:t>, </a:t>
            </a:r>
            <a:r>
              <a:rPr lang="en-US" sz="2800" dirty="0" err="1" smtClean="0"/>
              <a:t>sed</a:t>
            </a:r>
            <a:r>
              <a:rPr lang="en-US" sz="2800" dirty="0" smtClean="0"/>
              <a:t> inter </a:t>
            </a:r>
            <a:r>
              <a:rPr lang="en-US" sz="2800" dirty="0" err="1" smtClean="0"/>
              <a:t>aerumnas</a:t>
            </a:r>
            <a:r>
              <a:rPr lang="en-US" sz="2800" dirty="0" smtClean="0"/>
              <a:t> </a:t>
            </a:r>
            <a:r>
              <a:rPr lang="en-US" sz="2800" dirty="0" err="1" smtClean="0"/>
              <a:t>cor</a:t>
            </a:r>
            <a:r>
              <a:rPr lang="en-US" sz="2800" dirty="0" smtClean="0"/>
              <a:t> </a:t>
            </a:r>
            <a:r>
              <a:rPr lang="en-US" sz="2800" dirty="0" err="1" smtClean="0"/>
              <a:t>ipsum</a:t>
            </a:r>
            <a:r>
              <a:rPr lang="en-US" sz="2800" dirty="0" smtClean="0"/>
              <a:t> </a:t>
            </a:r>
            <a:r>
              <a:rPr lang="en-US" sz="2800" dirty="0" err="1" smtClean="0"/>
              <a:t>exedentes</a:t>
            </a:r>
            <a:r>
              <a:rPr lang="en-US" sz="2800" dirty="0" smtClean="0"/>
              <a:t> </a:t>
            </a:r>
            <a:r>
              <a:rPr lang="en-US" sz="2800" dirty="0" err="1" smtClean="0"/>
              <a:t>necesse</a:t>
            </a:r>
            <a:r>
              <a:rPr lang="en-US" sz="2800" dirty="0" smtClean="0"/>
              <a:t> </a:t>
            </a:r>
            <a:r>
              <a:rPr lang="en-US" sz="2800" dirty="0" err="1" smtClean="0"/>
              <a:t>est</a:t>
            </a:r>
            <a:r>
              <a:rPr lang="en-US" sz="2800" dirty="0" smtClean="0"/>
              <a:t> </a:t>
            </a:r>
            <a:r>
              <a:rPr lang="en-US" sz="2800" dirty="0" err="1" smtClean="0"/>
              <a:t>agere</a:t>
            </a:r>
            <a:r>
              <a:rPr lang="en-US" sz="2800" dirty="0" smtClean="0"/>
              <a:t> </a:t>
            </a:r>
            <a:r>
              <a:rPr lang="en-US" sz="2800" dirty="0" err="1" smtClean="0"/>
              <a:t>felicem</a:t>
            </a:r>
            <a:r>
              <a:rPr lang="en-US" sz="2800" dirty="0" smtClean="0"/>
              <a:t>. </a:t>
            </a:r>
            <a:r>
              <a:rPr lang="en-US" sz="2800" dirty="0" err="1" smtClean="0"/>
              <a:t>Saepius</a:t>
            </a:r>
            <a:r>
              <a:rPr lang="en-US" sz="2800" dirty="0" smtClean="0"/>
              <a:t> hoc </a:t>
            </a:r>
            <a:r>
              <a:rPr lang="en-US" sz="2800" dirty="0" err="1" smtClean="0"/>
              <a:t>exemplo</a:t>
            </a:r>
            <a:r>
              <a:rPr lang="en-US" sz="2800" dirty="0" smtClean="0"/>
              <a:t> </a:t>
            </a:r>
            <a:r>
              <a:rPr lang="en-US" sz="2800" dirty="0" err="1" smtClean="0"/>
              <a:t>mihi</a:t>
            </a:r>
            <a:r>
              <a:rPr lang="en-US" sz="2800" dirty="0" smtClean="0"/>
              <a:t> </a:t>
            </a:r>
            <a:r>
              <a:rPr lang="en-US" sz="2800" dirty="0" err="1" smtClean="0"/>
              <a:t>utendum</a:t>
            </a:r>
            <a:r>
              <a:rPr lang="en-US" sz="2800" dirty="0" smtClean="0"/>
              <a:t> </a:t>
            </a:r>
            <a:r>
              <a:rPr lang="en-US" sz="2800" dirty="0" err="1" smtClean="0"/>
              <a:t>est</a:t>
            </a:r>
            <a:r>
              <a:rPr lang="en-US" sz="2800" dirty="0" smtClean="0"/>
              <a:t>, </a:t>
            </a:r>
            <a:r>
              <a:rPr lang="en-US" sz="2800" dirty="0" err="1" smtClean="0"/>
              <a:t>nec</a:t>
            </a:r>
            <a:r>
              <a:rPr lang="en-US" sz="2800" dirty="0" smtClean="0"/>
              <a:t> </a:t>
            </a:r>
            <a:r>
              <a:rPr lang="en-US" sz="2800" dirty="0" err="1" smtClean="0"/>
              <a:t>enim</a:t>
            </a:r>
            <a:r>
              <a:rPr lang="en-US" sz="2800" dirty="0" smtClean="0"/>
              <a:t> </a:t>
            </a:r>
            <a:r>
              <a:rPr lang="en-US" sz="2800" dirty="0" err="1" smtClean="0"/>
              <a:t>ullo</a:t>
            </a:r>
            <a:r>
              <a:rPr lang="en-US" sz="2800" dirty="0" smtClean="0"/>
              <a:t> </a:t>
            </a:r>
            <a:r>
              <a:rPr lang="en-US" sz="2800" dirty="0" err="1" smtClean="0"/>
              <a:t>efficacius</a:t>
            </a:r>
            <a:r>
              <a:rPr lang="en-US" sz="2800" dirty="0" smtClean="0"/>
              <a:t> </a:t>
            </a:r>
            <a:r>
              <a:rPr lang="en-US" sz="2800" dirty="0" err="1" smtClean="0"/>
              <a:t>exprimitur</a:t>
            </a:r>
            <a:r>
              <a:rPr lang="en-US" sz="2800" dirty="0" smtClean="0"/>
              <a:t> hic </a:t>
            </a:r>
            <a:r>
              <a:rPr lang="en-US" sz="2800" dirty="0" err="1" smtClean="0"/>
              <a:t>humanae</a:t>
            </a:r>
            <a:r>
              <a:rPr lang="en-US" sz="2800" dirty="0" smtClean="0"/>
              <a:t> vitae </a:t>
            </a:r>
            <a:r>
              <a:rPr lang="en-US" sz="2800" dirty="0" err="1" smtClean="0"/>
              <a:t>mimus</a:t>
            </a:r>
            <a:r>
              <a:rPr lang="en-US" sz="2800" dirty="0" smtClean="0"/>
              <a:t>, qui </a:t>
            </a:r>
            <a:r>
              <a:rPr lang="en-US" sz="2800" dirty="0" err="1" smtClean="0"/>
              <a:t>nobis</a:t>
            </a:r>
            <a:r>
              <a:rPr lang="en-US" sz="2800" dirty="0" smtClean="0"/>
              <a:t> </a:t>
            </a:r>
            <a:r>
              <a:rPr lang="en-US" sz="2800" dirty="0" err="1" smtClean="0"/>
              <a:t>partes</a:t>
            </a:r>
            <a:r>
              <a:rPr lang="en-US" sz="2800" dirty="0" smtClean="0"/>
              <a:t>, </a:t>
            </a:r>
            <a:r>
              <a:rPr lang="en-US" sz="2800" dirty="0" err="1" smtClean="0"/>
              <a:t>quas</a:t>
            </a:r>
            <a:r>
              <a:rPr lang="en-US" sz="2800" dirty="0" smtClean="0"/>
              <a:t> male </a:t>
            </a:r>
            <a:r>
              <a:rPr lang="en-US" sz="2800" dirty="0" err="1" smtClean="0"/>
              <a:t>agamus</a:t>
            </a:r>
            <a:r>
              <a:rPr lang="en-US" sz="2800" dirty="0" smtClean="0"/>
              <a:t> </a:t>
            </a:r>
            <a:r>
              <a:rPr lang="en-US" sz="2800" dirty="0" err="1" smtClean="0"/>
              <a:t>adsignat</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Mensen</a:t>
            </a:r>
            <a:r>
              <a:rPr lang="en-US" sz="2400" dirty="0" smtClean="0">
                <a:solidFill>
                  <a:srgbClr val="00B0F0"/>
                </a:solidFill>
              </a:rPr>
              <a:t> die </a:t>
            </a:r>
            <a:r>
              <a:rPr lang="en-US" sz="2400" dirty="0" err="1" smtClean="0">
                <a:solidFill>
                  <a:srgbClr val="00B0F0"/>
                </a:solidFill>
              </a:rPr>
              <a:t>rijk</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vaak</a:t>
            </a:r>
            <a:r>
              <a:rPr lang="en-US" sz="2400" dirty="0" smtClean="0">
                <a:solidFill>
                  <a:srgbClr val="00B0F0"/>
                </a:solidFill>
              </a:rPr>
              <a:t> </a:t>
            </a:r>
            <a:r>
              <a:rPr lang="en-US" sz="2400" dirty="0" err="1" smtClean="0">
                <a:solidFill>
                  <a:srgbClr val="00B0F0"/>
                </a:solidFill>
              </a:rPr>
              <a:t>alsof</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gelukkig</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en </a:t>
            </a:r>
            <a:r>
              <a:rPr lang="en-US" sz="2400" dirty="0" err="1" smtClean="0">
                <a:solidFill>
                  <a:srgbClr val="00B0F0"/>
                </a:solidFill>
              </a:rPr>
              <a:t>spelen</a:t>
            </a:r>
            <a:r>
              <a:rPr lang="en-US" sz="2400" dirty="0" smtClean="0">
                <a:solidFill>
                  <a:srgbClr val="00B0F0"/>
                </a:solidFill>
              </a:rPr>
              <a:t> </a:t>
            </a:r>
            <a:r>
              <a:rPr lang="en-US" sz="2400" dirty="0" err="1" smtClean="0">
                <a:solidFill>
                  <a:srgbClr val="00B0F0"/>
                </a:solidFill>
              </a:rPr>
              <a:t>eigenlijk</a:t>
            </a:r>
            <a:r>
              <a:rPr lang="en-US" sz="2400" dirty="0" smtClean="0">
                <a:solidFill>
                  <a:srgbClr val="00B0F0"/>
                </a:solidFill>
              </a:rPr>
              <a:t> </a:t>
            </a:r>
            <a:r>
              <a:rPr lang="en-US" sz="2400" dirty="0" err="1" smtClean="0">
                <a:solidFill>
                  <a:srgbClr val="00B0F0"/>
                </a:solidFill>
              </a:rPr>
              <a:t>toneel</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in </a:t>
            </a:r>
            <a:r>
              <a:rPr lang="en-US" sz="2400" dirty="0" err="1" smtClean="0">
                <a:solidFill>
                  <a:srgbClr val="00B0F0"/>
                </a:solidFill>
              </a:rPr>
              <a:t>werkelijkheid</a:t>
            </a:r>
            <a:r>
              <a:rPr lang="en-US" sz="2400" dirty="0" smtClean="0">
                <a:solidFill>
                  <a:srgbClr val="00B0F0"/>
                </a:solidFill>
              </a:rPr>
              <a:t> best </a:t>
            </a:r>
            <a:r>
              <a:rPr lang="en-US" sz="2400" dirty="0" err="1" smtClean="0">
                <a:solidFill>
                  <a:srgbClr val="00B0F0"/>
                </a:solidFill>
              </a:rPr>
              <a:t>trieste</a:t>
            </a:r>
            <a:r>
              <a:rPr lang="en-US" sz="2400" dirty="0" smtClean="0">
                <a:solidFill>
                  <a:srgbClr val="00B0F0"/>
                </a:solidFill>
              </a:rPr>
              <a:t> </a:t>
            </a:r>
            <a:r>
              <a:rPr lang="en-US" sz="2400" dirty="0" err="1" smtClean="0">
                <a:solidFill>
                  <a:srgbClr val="00B0F0"/>
                </a:solidFill>
              </a:rPr>
              <a:t>figuren</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die </a:t>
            </a:r>
            <a:r>
              <a:rPr lang="en-US" sz="2400" dirty="0" err="1" smtClean="0">
                <a:solidFill>
                  <a:srgbClr val="00B0F0"/>
                </a:solidFill>
              </a:rPr>
              <a:t>rol</a:t>
            </a:r>
            <a:r>
              <a:rPr lang="en-US" sz="2400" dirty="0" smtClean="0">
                <a:solidFill>
                  <a:srgbClr val="00B0F0"/>
                </a:solidFill>
              </a:rPr>
              <a:t> </a:t>
            </a:r>
            <a:r>
              <a:rPr lang="en-US" sz="2400" dirty="0" err="1" smtClean="0">
                <a:solidFill>
                  <a:srgbClr val="00B0F0"/>
                </a:solidFill>
              </a:rPr>
              <a:t>moeten</a:t>
            </a:r>
            <a:r>
              <a:rPr lang="en-US" sz="2400" dirty="0" smtClean="0">
                <a:solidFill>
                  <a:srgbClr val="00B0F0"/>
                </a:solidFill>
              </a:rPr>
              <a:t> </a:t>
            </a:r>
            <a:r>
              <a:rPr lang="en-US" sz="2400" dirty="0" err="1" smtClean="0">
                <a:solidFill>
                  <a:srgbClr val="00B0F0"/>
                </a:solidFill>
              </a:rPr>
              <a:t>spelen</a:t>
            </a:r>
            <a:r>
              <a:rPr lang="en-US" sz="2400" dirty="0" smtClean="0">
                <a:solidFill>
                  <a:srgbClr val="00B0F0"/>
                </a:solidFill>
              </a:rPr>
              <a:t> en </a:t>
            </a:r>
            <a:r>
              <a:rPr lang="en-US" sz="2400" dirty="0" err="1" smtClean="0">
                <a:solidFill>
                  <a:srgbClr val="00B0F0"/>
                </a:solidFill>
              </a:rPr>
              <a:t>zichzelf</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Seneca </a:t>
            </a:r>
            <a:r>
              <a:rPr lang="en-US" sz="2400" dirty="0" err="1" smtClean="0">
                <a:solidFill>
                  <a:srgbClr val="00B0F0"/>
                </a:solidFill>
              </a:rPr>
              <a:t>geeft</a:t>
            </a:r>
            <a:r>
              <a:rPr lang="en-US" sz="2400" dirty="0" smtClean="0">
                <a:solidFill>
                  <a:srgbClr val="00B0F0"/>
                </a:solidFill>
              </a:rPr>
              <a:t> </a:t>
            </a:r>
            <a:r>
              <a:rPr lang="en-US" sz="2400" dirty="0" err="1" smtClean="0">
                <a:solidFill>
                  <a:srgbClr val="00B0F0"/>
                </a:solidFill>
              </a:rPr>
              <a:t>voorbeelden</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de </a:t>
            </a:r>
            <a:r>
              <a:rPr lang="en-US" sz="2400" dirty="0" err="1" smtClean="0">
                <a:solidFill>
                  <a:srgbClr val="00B0F0"/>
                </a:solidFill>
              </a:rPr>
              <a:t>toneelwereld</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spelen</a:t>
            </a:r>
            <a:r>
              <a:rPr lang="en-US" sz="2400" dirty="0" smtClean="0">
                <a:solidFill>
                  <a:srgbClr val="00B0F0"/>
                </a:solidFill>
              </a:rPr>
              <a:t> </a:t>
            </a:r>
            <a:r>
              <a:rPr lang="en-US" sz="2400" dirty="0" err="1" smtClean="0">
                <a:solidFill>
                  <a:srgbClr val="00B0F0"/>
                </a:solidFill>
              </a:rPr>
              <a:t>rollen</a:t>
            </a:r>
            <a:r>
              <a:rPr lang="en-US" sz="2400" dirty="0" smtClean="0">
                <a:solidFill>
                  <a:srgbClr val="00B0F0"/>
                </a:solidFill>
              </a:rPr>
              <a:t>, en </a:t>
            </a:r>
            <a:r>
              <a:rPr lang="en-US" sz="2400" dirty="0" err="1" smtClean="0">
                <a:solidFill>
                  <a:srgbClr val="00B0F0"/>
                </a:solidFill>
              </a:rPr>
              <a:t>lang</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altijd</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a:t>
            </a:r>
            <a:endParaRPr lang="nl-NL" sz="2800" dirty="0" smtClean="0">
              <a:solidFill>
                <a:srgbClr val="00B0F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370975"/>
          </a:xfrm>
          <a:prstGeom prst="rect">
            <a:avLst/>
          </a:prstGeom>
          <a:noFill/>
        </p:spPr>
        <p:txBody>
          <a:bodyPr wrap="square" rtlCol="0">
            <a:spAutoFit/>
          </a:bodyPr>
          <a:lstStyle/>
          <a:p>
            <a:r>
              <a:rPr lang="en-US" sz="2800" dirty="0" err="1" smtClean="0"/>
              <a:t>Ille</a:t>
            </a:r>
            <a:r>
              <a:rPr lang="en-US" sz="2800" dirty="0" smtClean="0"/>
              <a:t> qui in </a:t>
            </a:r>
            <a:r>
              <a:rPr lang="en-US" sz="2800" dirty="0" err="1" smtClean="0"/>
              <a:t>scaena</a:t>
            </a:r>
            <a:r>
              <a:rPr lang="en-US" sz="2800" dirty="0" smtClean="0"/>
              <a:t> </a:t>
            </a:r>
            <a:r>
              <a:rPr lang="en-US" sz="2800" dirty="0" err="1" smtClean="0"/>
              <a:t>latus</a:t>
            </a:r>
            <a:r>
              <a:rPr lang="en-US" sz="2800" dirty="0" smtClean="0"/>
              <a:t> </a:t>
            </a:r>
            <a:r>
              <a:rPr lang="en-US" sz="2800" dirty="0" err="1" smtClean="0"/>
              <a:t>incedit</a:t>
            </a:r>
            <a:r>
              <a:rPr lang="en-US" sz="2800" dirty="0" smtClean="0"/>
              <a:t> et </a:t>
            </a:r>
            <a:r>
              <a:rPr lang="en-US" sz="2800" dirty="0" err="1" smtClean="0"/>
              <a:t>haec</a:t>
            </a:r>
            <a:r>
              <a:rPr lang="en-US" sz="2800" dirty="0" smtClean="0"/>
              <a:t> </a:t>
            </a:r>
            <a:r>
              <a:rPr lang="en-US" sz="2800" dirty="0" err="1" smtClean="0"/>
              <a:t>resupinus</a:t>
            </a:r>
            <a:r>
              <a:rPr lang="en-US" sz="2800" dirty="0" smtClean="0"/>
              <a:t> </a:t>
            </a:r>
            <a:r>
              <a:rPr lang="en-US" sz="2800" dirty="0" err="1" smtClean="0"/>
              <a:t>dicit</a:t>
            </a:r>
            <a:r>
              <a:rPr lang="en-US" sz="2800" dirty="0" smtClean="0"/>
              <a:t>, </a:t>
            </a:r>
            <a:endParaRPr lang="nl-NL" sz="2800" dirty="0" smtClean="0"/>
          </a:p>
          <a:p>
            <a:r>
              <a:rPr lang="en-US" sz="2800" dirty="0" smtClean="0"/>
              <a:t>     </a:t>
            </a:r>
            <a:r>
              <a:rPr lang="en-US" sz="2800" dirty="0" smtClean="0">
                <a:solidFill>
                  <a:srgbClr val="FFFF00"/>
                </a:solidFill>
              </a:rPr>
              <a:t>en </a:t>
            </a:r>
            <a:r>
              <a:rPr lang="en-US" sz="2800" dirty="0" err="1" smtClean="0">
                <a:solidFill>
                  <a:srgbClr val="FFFF00"/>
                </a:solidFill>
              </a:rPr>
              <a:t>impero</a:t>
            </a:r>
            <a:r>
              <a:rPr lang="en-US" sz="2800" dirty="0" smtClean="0">
                <a:solidFill>
                  <a:srgbClr val="FFFF00"/>
                </a:solidFill>
              </a:rPr>
              <a:t> </a:t>
            </a:r>
            <a:r>
              <a:rPr lang="en-US" sz="2800" dirty="0" err="1" smtClean="0">
                <a:solidFill>
                  <a:srgbClr val="FFFF00"/>
                </a:solidFill>
              </a:rPr>
              <a:t>Argis</a:t>
            </a:r>
            <a:r>
              <a:rPr lang="en-US" sz="2800" dirty="0" smtClean="0">
                <a:solidFill>
                  <a:srgbClr val="FFFF00"/>
                </a:solidFill>
              </a:rPr>
              <a:t>; regna </a:t>
            </a:r>
            <a:r>
              <a:rPr lang="en-US" sz="2800" dirty="0" err="1" smtClean="0">
                <a:solidFill>
                  <a:srgbClr val="FFFF00"/>
                </a:solidFill>
              </a:rPr>
              <a:t>mihi</a:t>
            </a:r>
            <a:r>
              <a:rPr lang="en-US" sz="2800" dirty="0" smtClean="0">
                <a:solidFill>
                  <a:srgbClr val="FFFF00"/>
                </a:solidFill>
              </a:rPr>
              <a:t> </a:t>
            </a:r>
            <a:r>
              <a:rPr lang="en-US" sz="2800" dirty="0" err="1" smtClean="0">
                <a:solidFill>
                  <a:srgbClr val="FFFF00"/>
                </a:solidFill>
              </a:rPr>
              <a:t>liquit</a:t>
            </a:r>
            <a:r>
              <a:rPr lang="en-US" sz="2800" dirty="0" smtClean="0">
                <a:solidFill>
                  <a:srgbClr val="FFFF00"/>
                </a:solidFill>
              </a:rPr>
              <a:t> </a:t>
            </a:r>
            <a:r>
              <a:rPr lang="en-US" sz="2800" dirty="0" err="1" smtClean="0">
                <a:solidFill>
                  <a:srgbClr val="FFFF00"/>
                </a:solidFill>
              </a:rPr>
              <a:t>Pelops</a:t>
            </a:r>
            <a:r>
              <a:rPr lang="en-US" sz="2800" dirty="0" smtClean="0">
                <a:solidFill>
                  <a:srgbClr val="FFFF00"/>
                </a:solidFill>
              </a:rPr>
              <a:t>,</a:t>
            </a:r>
            <a:br>
              <a:rPr lang="en-US" sz="2800" dirty="0" smtClean="0">
                <a:solidFill>
                  <a:srgbClr val="FFFF00"/>
                </a:solidFill>
              </a:rPr>
            </a:br>
            <a:r>
              <a:rPr lang="en-US" sz="2800" dirty="0" smtClean="0">
                <a:solidFill>
                  <a:srgbClr val="FFFF00"/>
                </a:solidFill>
              </a:rPr>
              <a:t>     qua </a:t>
            </a:r>
            <a:r>
              <a:rPr lang="en-US" sz="2800" dirty="0" err="1" smtClean="0">
                <a:solidFill>
                  <a:srgbClr val="FFFF00"/>
                </a:solidFill>
              </a:rPr>
              <a:t>ponto</a:t>
            </a:r>
            <a:r>
              <a:rPr lang="en-US" sz="2800" dirty="0" smtClean="0">
                <a:solidFill>
                  <a:srgbClr val="FFFF00"/>
                </a:solidFill>
              </a:rPr>
              <a:t> </a:t>
            </a:r>
            <a:r>
              <a:rPr lang="en-US" sz="2800" dirty="0" err="1" smtClean="0">
                <a:solidFill>
                  <a:srgbClr val="FFFF00"/>
                </a:solidFill>
              </a:rPr>
              <a:t>ab</a:t>
            </a:r>
            <a:r>
              <a:rPr lang="en-US" sz="2800" dirty="0" smtClean="0">
                <a:solidFill>
                  <a:srgbClr val="FFFF00"/>
                </a:solidFill>
              </a:rPr>
              <a:t> </a:t>
            </a:r>
            <a:r>
              <a:rPr lang="en-US" sz="2800" dirty="0" err="1" smtClean="0">
                <a:solidFill>
                  <a:srgbClr val="FFFF00"/>
                </a:solidFill>
              </a:rPr>
              <a:t>Helles</a:t>
            </a:r>
            <a:r>
              <a:rPr lang="en-US" sz="2800" dirty="0" smtClean="0">
                <a:solidFill>
                  <a:srgbClr val="FFFF00"/>
                </a:solidFill>
              </a:rPr>
              <a:t> </a:t>
            </a:r>
            <a:r>
              <a:rPr lang="en-US" sz="2800" dirty="0" err="1" smtClean="0">
                <a:solidFill>
                  <a:srgbClr val="FFFF00"/>
                </a:solidFill>
              </a:rPr>
              <a:t>atque</a:t>
            </a:r>
            <a:r>
              <a:rPr lang="en-US" sz="2800" dirty="0" smtClean="0">
                <a:solidFill>
                  <a:srgbClr val="FFFF00"/>
                </a:solidFill>
              </a:rPr>
              <a:t> </a:t>
            </a:r>
            <a:r>
              <a:rPr lang="en-US" sz="2800" dirty="0" err="1" smtClean="0">
                <a:solidFill>
                  <a:srgbClr val="FFFF00"/>
                </a:solidFill>
              </a:rPr>
              <a:t>ab</a:t>
            </a:r>
            <a:r>
              <a:rPr lang="en-US" sz="2800" dirty="0" smtClean="0">
                <a:solidFill>
                  <a:srgbClr val="FFFF00"/>
                </a:solidFill>
              </a:rPr>
              <a:t> </a:t>
            </a:r>
            <a:r>
              <a:rPr lang="en-US" sz="2800" dirty="0" err="1" smtClean="0">
                <a:solidFill>
                  <a:srgbClr val="FFFF00"/>
                </a:solidFill>
              </a:rPr>
              <a:t>Ionio</a:t>
            </a:r>
            <a:r>
              <a:rPr lang="en-US" sz="2800" dirty="0" smtClean="0">
                <a:solidFill>
                  <a:srgbClr val="FFFF00"/>
                </a:solidFill>
              </a:rPr>
              <a:t> </a:t>
            </a:r>
            <a:r>
              <a:rPr lang="en-US" sz="2800" dirty="0" err="1" smtClean="0">
                <a:solidFill>
                  <a:srgbClr val="FFFF00"/>
                </a:solidFill>
              </a:rPr>
              <a:t>mari</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urguetur</a:t>
            </a:r>
            <a:r>
              <a:rPr lang="en-US" sz="2800" dirty="0" smtClean="0">
                <a:solidFill>
                  <a:srgbClr val="FFFF00"/>
                </a:solidFill>
              </a:rPr>
              <a:t> </a:t>
            </a:r>
            <a:r>
              <a:rPr lang="en-US" sz="2800" dirty="0" err="1" smtClean="0">
                <a:solidFill>
                  <a:srgbClr val="FFFF00"/>
                </a:solidFill>
              </a:rPr>
              <a:t>Isthmos</a:t>
            </a:r>
            <a:r>
              <a:rPr lang="en-US" sz="2800" dirty="0" smtClean="0">
                <a:solidFill>
                  <a:srgbClr val="FFFF00"/>
                </a:solidFill>
              </a:rPr>
              <a:t>, </a:t>
            </a:r>
            <a:endParaRPr lang="nl-NL" sz="2800" dirty="0" smtClean="0">
              <a:solidFill>
                <a:srgbClr val="FFFF00"/>
              </a:solidFill>
            </a:endParaRPr>
          </a:p>
          <a:p>
            <a:r>
              <a:rPr lang="en-US" sz="2800" dirty="0" err="1" smtClean="0"/>
              <a:t>servus</a:t>
            </a:r>
            <a:r>
              <a:rPr lang="en-US" sz="2800" dirty="0" smtClean="0"/>
              <a:t> </a:t>
            </a:r>
            <a:r>
              <a:rPr lang="en-US" sz="2800" dirty="0" err="1" smtClean="0"/>
              <a:t>est</a:t>
            </a:r>
            <a:r>
              <a:rPr lang="en-US" sz="2800" dirty="0" smtClean="0"/>
              <a:t>, </a:t>
            </a:r>
            <a:r>
              <a:rPr lang="en-US" sz="2800" dirty="0" err="1" smtClean="0"/>
              <a:t>quinque</a:t>
            </a:r>
            <a:r>
              <a:rPr lang="en-US" sz="2800" dirty="0" smtClean="0"/>
              <a:t> </a:t>
            </a:r>
            <a:r>
              <a:rPr lang="en-US" sz="2800" dirty="0" err="1" smtClean="0"/>
              <a:t>modios</a:t>
            </a:r>
            <a:r>
              <a:rPr lang="en-US" sz="2800" dirty="0" smtClean="0"/>
              <a:t> </a:t>
            </a:r>
            <a:r>
              <a:rPr lang="en-US" sz="2800" dirty="0" err="1" smtClean="0"/>
              <a:t>accipit</a:t>
            </a:r>
            <a:r>
              <a:rPr lang="en-US" sz="2800" dirty="0" smtClean="0"/>
              <a:t> et </a:t>
            </a:r>
            <a:r>
              <a:rPr lang="en-US" sz="2800" dirty="0" err="1" smtClean="0"/>
              <a:t>quinque</a:t>
            </a:r>
            <a:r>
              <a:rPr lang="en-US" sz="2800" dirty="0" smtClean="0"/>
              <a:t> </a:t>
            </a:r>
            <a:r>
              <a:rPr lang="en-US" sz="2800" dirty="0" err="1" smtClean="0"/>
              <a:t>denarios</a:t>
            </a:r>
            <a:r>
              <a:rPr lang="en-US" sz="2800" dirty="0" smtClean="0"/>
              <a:t>. </a:t>
            </a:r>
            <a:r>
              <a:rPr lang="en-US" sz="2800" dirty="0" err="1" smtClean="0"/>
              <a:t>Ille</a:t>
            </a:r>
            <a:r>
              <a:rPr lang="en-US" sz="2800" dirty="0" smtClean="0"/>
              <a:t> qui  </a:t>
            </a:r>
            <a:r>
              <a:rPr lang="en-US" sz="2800" dirty="0" err="1" smtClean="0"/>
              <a:t>superbus</a:t>
            </a:r>
            <a:r>
              <a:rPr lang="en-US" sz="2800" dirty="0" smtClean="0"/>
              <a:t> </a:t>
            </a:r>
            <a:r>
              <a:rPr lang="en-US" sz="2800" dirty="0" err="1" smtClean="0"/>
              <a:t>atque</a:t>
            </a:r>
            <a:r>
              <a:rPr lang="en-US" sz="2800" dirty="0" smtClean="0"/>
              <a:t> </a:t>
            </a:r>
            <a:r>
              <a:rPr lang="en-US" sz="2800" dirty="0" err="1" smtClean="0"/>
              <a:t>inpotens</a:t>
            </a:r>
            <a:r>
              <a:rPr lang="en-US" sz="2800" dirty="0" smtClean="0"/>
              <a:t> et </a:t>
            </a:r>
            <a:r>
              <a:rPr lang="en-US" sz="2800" dirty="0" err="1" smtClean="0"/>
              <a:t>fiducia</a:t>
            </a:r>
            <a:r>
              <a:rPr lang="en-US" sz="2800" dirty="0" smtClean="0"/>
              <a:t> </a:t>
            </a:r>
            <a:r>
              <a:rPr lang="en-US" sz="2800" dirty="0" err="1" smtClean="0"/>
              <a:t>virium</a:t>
            </a:r>
            <a:r>
              <a:rPr lang="en-US" sz="2800" dirty="0" smtClean="0"/>
              <a:t> </a:t>
            </a:r>
            <a:r>
              <a:rPr lang="en-US" sz="2800" dirty="0" err="1" smtClean="0"/>
              <a:t>tumidus</a:t>
            </a:r>
            <a:r>
              <a:rPr lang="en-US" sz="2800" dirty="0" smtClean="0"/>
              <a:t> </a:t>
            </a:r>
            <a:r>
              <a:rPr lang="en-US" sz="2800" dirty="0" err="1" smtClean="0"/>
              <a:t>ait</a:t>
            </a:r>
            <a:r>
              <a:rPr lang="en-US" sz="2800" dirty="0" smtClean="0"/>
              <a:t>, </a:t>
            </a:r>
            <a:endParaRPr lang="nl-NL" sz="2800" dirty="0" smtClean="0"/>
          </a:p>
          <a:p>
            <a:r>
              <a:rPr lang="en-US" sz="2800" dirty="0" smtClean="0"/>
              <a:t>     </a:t>
            </a:r>
            <a:r>
              <a:rPr lang="en-US" sz="2800" dirty="0" smtClean="0">
                <a:solidFill>
                  <a:srgbClr val="FFFF00"/>
                </a:solidFill>
              </a:rPr>
              <a:t>quod nisi </a:t>
            </a:r>
            <a:r>
              <a:rPr lang="en-US" sz="2800" dirty="0" err="1" smtClean="0">
                <a:solidFill>
                  <a:srgbClr val="FFFF00"/>
                </a:solidFill>
              </a:rPr>
              <a:t>quieris</a:t>
            </a:r>
            <a:r>
              <a:rPr lang="en-US" sz="2800" dirty="0" smtClean="0">
                <a:solidFill>
                  <a:srgbClr val="FFFF00"/>
                </a:solidFill>
              </a:rPr>
              <a:t>, </a:t>
            </a:r>
            <a:r>
              <a:rPr lang="en-US" sz="2800" dirty="0" err="1" smtClean="0">
                <a:solidFill>
                  <a:srgbClr val="FFFF00"/>
                </a:solidFill>
              </a:rPr>
              <a:t>Menelae</a:t>
            </a:r>
            <a:r>
              <a:rPr lang="en-US" sz="2800" dirty="0" smtClean="0">
                <a:solidFill>
                  <a:srgbClr val="FFFF00"/>
                </a:solidFill>
              </a:rPr>
              <a:t>, </a:t>
            </a:r>
            <a:r>
              <a:rPr lang="en-US" sz="2800" dirty="0" err="1" smtClean="0">
                <a:solidFill>
                  <a:srgbClr val="FFFF00"/>
                </a:solidFill>
              </a:rPr>
              <a:t>hac</a:t>
            </a:r>
            <a:r>
              <a:rPr lang="en-US" sz="2800" dirty="0" smtClean="0">
                <a:solidFill>
                  <a:srgbClr val="FFFF00"/>
                </a:solidFill>
              </a:rPr>
              <a:t> </a:t>
            </a:r>
            <a:r>
              <a:rPr lang="en-US" sz="2800" dirty="0" err="1" smtClean="0">
                <a:solidFill>
                  <a:srgbClr val="FFFF00"/>
                </a:solidFill>
              </a:rPr>
              <a:t>dextra</a:t>
            </a:r>
            <a:r>
              <a:rPr lang="en-US" sz="2800" dirty="0" smtClean="0">
                <a:solidFill>
                  <a:srgbClr val="FFFF00"/>
                </a:solidFill>
              </a:rPr>
              <a:t> </a:t>
            </a:r>
            <a:r>
              <a:rPr lang="en-US" sz="2800" dirty="0" err="1" smtClean="0">
                <a:solidFill>
                  <a:srgbClr val="FFFF00"/>
                </a:solidFill>
              </a:rPr>
              <a:t>occides</a:t>
            </a:r>
            <a:r>
              <a:rPr lang="en-US" sz="2800" dirty="0" smtClean="0">
                <a:solidFill>
                  <a:srgbClr val="FFFF00"/>
                </a:solidFill>
              </a:rPr>
              <a:t>, </a:t>
            </a:r>
            <a:endParaRPr lang="nl-NL" sz="2800" dirty="0" smtClean="0">
              <a:solidFill>
                <a:srgbClr val="FFFF00"/>
              </a:solidFill>
            </a:endParaRPr>
          </a:p>
          <a:p>
            <a:r>
              <a:rPr lang="en-US" sz="2800" dirty="0" err="1" smtClean="0"/>
              <a:t>diurnum</a:t>
            </a:r>
            <a:r>
              <a:rPr lang="en-US" sz="2800" dirty="0" smtClean="0"/>
              <a:t> </a:t>
            </a:r>
            <a:r>
              <a:rPr lang="en-US" sz="2800" dirty="0" err="1" smtClean="0"/>
              <a:t>accipit</a:t>
            </a:r>
            <a:r>
              <a:rPr lang="en-US" sz="2800" dirty="0" smtClean="0"/>
              <a:t>, in </a:t>
            </a:r>
            <a:r>
              <a:rPr lang="en-US" sz="2800" dirty="0" err="1" smtClean="0"/>
              <a:t>centunculo</a:t>
            </a:r>
            <a:r>
              <a:rPr lang="en-US" sz="2800" dirty="0" smtClean="0"/>
              <a:t> </a:t>
            </a:r>
            <a:r>
              <a:rPr lang="en-US" sz="2800" dirty="0" err="1" smtClean="0"/>
              <a:t>dormit</a:t>
            </a:r>
            <a:r>
              <a:rPr lang="en-US" sz="2800" dirty="0" smtClean="0"/>
              <a:t>. Idem de </a:t>
            </a:r>
            <a:r>
              <a:rPr lang="en-US" sz="2800" dirty="0" err="1" smtClean="0"/>
              <a:t>istis</a:t>
            </a:r>
            <a:r>
              <a:rPr lang="en-US" sz="2800" dirty="0" smtClean="0"/>
              <a:t> licet omnibus </a:t>
            </a:r>
            <a:r>
              <a:rPr lang="en-US" sz="2800" dirty="0" err="1" smtClean="0"/>
              <a:t>dicas</a:t>
            </a:r>
            <a:r>
              <a:rPr lang="en-US" sz="2800" dirty="0" smtClean="0"/>
              <a:t>, quos supra capita </a:t>
            </a:r>
            <a:r>
              <a:rPr lang="en-US" sz="2800" dirty="0" err="1" smtClean="0"/>
              <a:t>hominum</a:t>
            </a:r>
            <a:r>
              <a:rPr lang="en-US" sz="2800" dirty="0" smtClean="0"/>
              <a:t> </a:t>
            </a:r>
            <a:r>
              <a:rPr lang="en-US" sz="2800" dirty="0" err="1" smtClean="0"/>
              <a:t>supraque</a:t>
            </a:r>
            <a:r>
              <a:rPr lang="en-US" sz="2800" dirty="0" smtClean="0"/>
              <a:t> </a:t>
            </a:r>
            <a:r>
              <a:rPr lang="en-US" sz="2800" dirty="0" err="1" smtClean="0"/>
              <a:t>turbam</a:t>
            </a:r>
            <a:r>
              <a:rPr lang="en-US" sz="2800" dirty="0" smtClean="0"/>
              <a:t> </a:t>
            </a:r>
            <a:r>
              <a:rPr lang="en-US" sz="2800" dirty="0" err="1" smtClean="0"/>
              <a:t>delicatos</a:t>
            </a:r>
            <a:r>
              <a:rPr lang="en-US" sz="2800" dirty="0" smtClean="0"/>
              <a:t> </a:t>
            </a:r>
            <a:r>
              <a:rPr lang="en-US" sz="2800" dirty="0" err="1" smtClean="0"/>
              <a:t>lectica</a:t>
            </a:r>
            <a:r>
              <a:rPr lang="en-US" sz="2800" dirty="0" smtClean="0"/>
              <a:t> </a:t>
            </a:r>
            <a:r>
              <a:rPr lang="en-US" sz="2800" dirty="0" err="1" smtClean="0"/>
              <a:t>suspendit</a:t>
            </a:r>
            <a:r>
              <a:rPr lang="en-US" sz="2800" dirty="0" smtClean="0"/>
              <a:t>: </a:t>
            </a:r>
            <a:r>
              <a:rPr lang="en-US" sz="2800" dirty="0" err="1" smtClean="0"/>
              <a:t>omnium</a:t>
            </a:r>
            <a:r>
              <a:rPr lang="en-US" sz="2800" dirty="0" smtClean="0"/>
              <a:t> </a:t>
            </a:r>
            <a:r>
              <a:rPr lang="en-US" sz="2800" dirty="0" err="1" smtClean="0"/>
              <a:t>istorum</a:t>
            </a:r>
            <a:r>
              <a:rPr lang="en-US" sz="2800" dirty="0" smtClean="0"/>
              <a:t> </a:t>
            </a:r>
            <a:r>
              <a:rPr lang="en-US" sz="2800" dirty="0" err="1" smtClean="0"/>
              <a:t>personata</a:t>
            </a:r>
            <a:r>
              <a:rPr lang="en-US" sz="2800" dirty="0" smtClean="0"/>
              <a:t> </a:t>
            </a:r>
            <a:r>
              <a:rPr lang="en-US" sz="2800" dirty="0" err="1" smtClean="0"/>
              <a:t>felicitas</a:t>
            </a:r>
            <a:r>
              <a:rPr lang="en-US" sz="2800" dirty="0" smtClean="0"/>
              <a:t> est. </a:t>
            </a:r>
            <a:r>
              <a:rPr lang="en-US" sz="2800" dirty="0" err="1" smtClean="0"/>
              <a:t>Contemnes</a:t>
            </a:r>
            <a:r>
              <a:rPr lang="en-US" sz="2800" dirty="0" smtClean="0"/>
              <a:t> </a:t>
            </a:r>
            <a:r>
              <a:rPr lang="en-US" sz="2800" dirty="0" err="1" smtClean="0"/>
              <a:t>illos</a:t>
            </a:r>
            <a:r>
              <a:rPr lang="en-US" sz="2800" dirty="0" smtClean="0"/>
              <a:t> </a:t>
            </a:r>
            <a:r>
              <a:rPr lang="en-US" sz="2800" dirty="0" err="1" smtClean="0"/>
              <a:t>si</a:t>
            </a:r>
            <a:r>
              <a:rPr lang="en-US" sz="2800" dirty="0" smtClean="0"/>
              <a:t> </a:t>
            </a:r>
            <a:r>
              <a:rPr lang="en-US" sz="2800" dirty="0" err="1" smtClean="0"/>
              <a:t>despoliaveris</a:t>
            </a:r>
            <a:r>
              <a:rPr lang="en-US" sz="2800" dirty="0" smtClean="0"/>
              <a:t>.</a:t>
            </a:r>
          </a:p>
          <a:p>
            <a:r>
              <a:rPr lang="en-US" sz="2800" dirty="0" smtClean="0">
                <a:solidFill>
                  <a:srgbClr val="00B0F0"/>
                </a:solidFill>
              </a:rPr>
              <a:t>===========</a:t>
            </a:r>
          </a:p>
          <a:p>
            <a:r>
              <a:rPr lang="en-US" sz="2400" dirty="0" smtClean="0">
                <a:solidFill>
                  <a:srgbClr val="00B0F0"/>
                </a:solidFill>
              </a:rPr>
              <a:t>Twee </a:t>
            </a:r>
            <a:r>
              <a:rPr lang="en-US" sz="2400" dirty="0" err="1" smtClean="0">
                <a:solidFill>
                  <a:srgbClr val="00B0F0"/>
                </a:solidFill>
              </a:rPr>
              <a:t>voorbeelden</a:t>
            </a:r>
            <a:r>
              <a:rPr lang="en-US" sz="2400" dirty="0" smtClean="0">
                <a:solidFill>
                  <a:srgbClr val="00B0F0"/>
                </a:solidFill>
              </a:rPr>
              <a:t> van hoe </a:t>
            </a:r>
            <a:r>
              <a:rPr lang="en-US" sz="2400" dirty="0" err="1" smtClean="0">
                <a:solidFill>
                  <a:srgbClr val="00B0F0"/>
                </a:solidFill>
              </a:rPr>
              <a:t>zelfs</a:t>
            </a:r>
            <a:r>
              <a:rPr lang="en-US" sz="2400" dirty="0" smtClean="0">
                <a:solidFill>
                  <a:srgbClr val="00B0F0"/>
                </a:solidFill>
              </a:rPr>
              <a:t> </a:t>
            </a:r>
            <a:r>
              <a:rPr lang="en-US" sz="2400" dirty="0" err="1" smtClean="0">
                <a:solidFill>
                  <a:srgbClr val="00B0F0"/>
                </a:solidFill>
              </a:rPr>
              <a:t>slaven</a:t>
            </a:r>
            <a:r>
              <a:rPr lang="en-US" sz="2400" dirty="0" smtClean="0">
                <a:solidFill>
                  <a:srgbClr val="00B0F0"/>
                </a:solidFill>
              </a:rPr>
              <a:t> op het </a:t>
            </a:r>
            <a:r>
              <a:rPr lang="en-US" sz="2400" dirty="0" err="1" smtClean="0">
                <a:solidFill>
                  <a:srgbClr val="00B0F0"/>
                </a:solidFill>
              </a:rPr>
              <a:t>toneel</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rol</a:t>
            </a:r>
            <a:r>
              <a:rPr lang="en-US" sz="2400" dirty="0" smtClean="0">
                <a:solidFill>
                  <a:srgbClr val="00B0F0"/>
                </a:solidFill>
              </a:rPr>
              <a:t> van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rijk</a:t>
            </a:r>
            <a:r>
              <a:rPr lang="en-US" sz="2400" dirty="0" smtClean="0">
                <a:solidFill>
                  <a:srgbClr val="00B0F0"/>
                </a:solidFill>
              </a:rPr>
              <a:t> en </a:t>
            </a:r>
            <a:r>
              <a:rPr lang="en-US" sz="2400" dirty="0" err="1" smtClean="0">
                <a:solidFill>
                  <a:srgbClr val="00B0F0"/>
                </a:solidFill>
              </a:rPr>
              <a:t>machtig</a:t>
            </a:r>
            <a:r>
              <a:rPr lang="en-US" sz="2400" dirty="0" smtClean="0">
                <a:solidFill>
                  <a:srgbClr val="00B0F0"/>
                </a:solidFill>
              </a:rPr>
              <a:t> </a:t>
            </a:r>
            <a:r>
              <a:rPr lang="en-US" sz="2400" dirty="0" err="1" smtClean="0">
                <a:solidFill>
                  <a:srgbClr val="00B0F0"/>
                </a:solidFill>
              </a:rPr>
              <a:t>iemand</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spelen</a:t>
            </a:r>
            <a:r>
              <a:rPr lang="en-US" sz="2400" dirty="0" smtClean="0">
                <a:solidFill>
                  <a:srgbClr val="00B0F0"/>
                </a:solidFill>
              </a:rPr>
              <a:t>. Na </a:t>
            </a:r>
            <a:r>
              <a:rPr lang="en-US" sz="2400" dirty="0" err="1" smtClean="0">
                <a:solidFill>
                  <a:srgbClr val="00B0F0"/>
                </a:solidFill>
              </a:rPr>
              <a:t>hun</a:t>
            </a:r>
            <a:r>
              <a:rPr lang="en-US" sz="2400" dirty="0" smtClean="0">
                <a:solidFill>
                  <a:srgbClr val="00B0F0"/>
                </a:solidFill>
              </a:rPr>
              <a:t> </a:t>
            </a:r>
            <a:r>
              <a:rPr lang="en-US" sz="2400" dirty="0" err="1" smtClean="0">
                <a:solidFill>
                  <a:srgbClr val="00B0F0"/>
                </a:solidFill>
              </a:rPr>
              <a:t>spel</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weer</a:t>
            </a:r>
            <a:r>
              <a:rPr lang="en-US" sz="2400" dirty="0" smtClean="0">
                <a:solidFill>
                  <a:srgbClr val="00B0F0"/>
                </a:solidFill>
              </a:rPr>
              <a:t> </a:t>
            </a:r>
            <a:r>
              <a:rPr lang="en-US" sz="2400" dirty="0" err="1" smtClean="0">
                <a:solidFill>
                  <a:srgbClr val="00B0F0"/>
                </a:solidFill>
              </a:rPr>
              <a:t>gewoon</a:t>
            </a:r>
            <a:r>
              <a:rPr lang="en-US" sz="2400" dirty="0" smtClean="0">
                <a:solidFill>
                  <a:srgbClr val="00B0F0"/>
                </a:solidFill>
              </a:rPr>
              <a:t> </a:t>
            </a:r>
            <a:r>
              <a:rPr lang="en-US" sz="2400" dirty="0" err="1" smtClean="0">
                <a:solidFill>
                  <a:srgbClr val="00B0F0"/>
                </a:solidFill>
              </a:rPr>
              <a:t>slaaf</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masker </a:t>
            </a:r>
            <a:r>
              <a:rPr lang="en-US" sz="2400" dirty="0" err="1" smtClean="0">
                <a:solidFill>
                  <a:srgbClr val="00B0F0"/>
                </a:solidFill>
              </a:rPr>
              <a:t>hebben</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a:t>
            </a:r>
            <a:endParaRPr lang="nl-NL" sz="2400" dirty="0" smtClean="0">
              <a:solidFill>
                <a:srgbClr val="00B0F0"/>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64</a:t>
            </a:r>
            <a:r>
              <a:rPr lang="nl-NL" sz="4000" dirty="0" smtClean="0"/>
              <a:t>	</a:t>
            </a:r>
            <a:r>
              <a:rPr lang="nl-NL" sz="2800" dirty="0" smtClean="0"/>
              <a:t>In welk opzicht komen de toneel spelende slaven 	overeen met de verwende rijke stinkerds?</a:t>
            </a:r>
          </a:p>
          <a:p>
            <a:r>
              <a:rPr lang="nl-NL" dirty="0" smtClean="0"/>
              <a:t>	</a:t>
            </a:r>
            <a:r>
              <a:rPr lang="nl-NL" sz="2800" dirty="0" smtClean="0">
                <a:solidFill>
                  <a:srgbClr val="00B050"/>
                </a:solidFill>
              </a:rPr>
              <a:t>A. ze worden allebei vervoerd, rijken in een 				draagstoel, slaven in een kartonnen doos</a:t>
            </a:r>
          </a:p>
          <a:p>
            <a:r>
              <a:rPr lang="nl-NL" sz="2800" dirty="0">
                <a:solidFill>
                  <a:srgbClr val="00B050"/>
                </a:solidFill>
              </a:rPr>
              <a:t>	</a:t>
            </a:r>
            <a:r>
              <a:rPr lang="nl-NL" sz="2800" dirty="0" smtClean="0">
                <a:solidFill>
                  <a:srgbClr val="00B050"/>
                </a:solidFill>
              </a:rPr>
              <a:t>B. slaven die toneel speelden waren vaak erg rijk</a:t>
            </a:r>
          </a:p>
          <a:p>
            <a:r>
              <a:rPr lang="nl-NL" sz="2800" dirty="0">
                <a:solidFill>
                  <a:srgbClr val="00B050"/>
                </a:solidFill>
              </a:rPr>
              <a:t>	</a:t>
            </a:r>
            <a:r>
              <a:rPr lang="nl-NL" sz="2800" dirty="0" smtClean="0">
                <a:solidFill>
                  <a:srgbClr val="00B050"/>
                </a:solidFill>
              </a:rPr>
              <a:t>C. ze hebben allebei een masker voor dat hun ware 		aard verbergt</a:t>
            </a:r>
          </a:p>
          <a:p>
            <a:r>
              <a:rPr lang="nl-NL" sz="2800" dirty="0">
                <a:solidFill>
                  <a:srgbClr val="00B050"/>
                </a:solidFill>
              </a:rPr>
              <a:t>	</a:t>
            </a:r>
            <a:r>
              <a:rPr lang="nl-NL" sz="2800" dirty="0" smtClean="0">
                <a:solidFill>
                  <a:srgbClr val="00B050"/>
                </a:solidFill>
              </a:rPr>
              <a:t>D. rijke stinkerds speelden ook wel eens toneel, kijk 		maar naar Seneca zelf</a:t>
            </a:r>
          </a:p>
        </p:txBody>
      </p:sp>
      <p:pic>
        <p:nvPicPr>
          <p:cNvPr id="40962" name="Picture 2" descr="http://users.telenet.be/harlekijn.kortrijk/Home/toneelmasker.gif"/>
          <p:cNvPicPr>
            <a:picLocks noChangeAspect="1" noChangeArrowheads="1"/>
          </p:cNvPicPr>
          <p:nvPr/>
        </p:nvPicPr>
        <p:blipFill>
          <a:blip r:embed="rId2" cstate="print"/>
          <a:srcRect/>
          <a:stretch>
            <a:fillRect/>
          </a:stretch>
        </p:blipFill>
        <p:spPr bwMode="auto">
          <a:xfrm>
            <a:off x="683568" y="4725144"/>
            <a:ext cx="2808310" cy="1872208"/>
          </a:xfrm>
          <a:prstGeom prst="rect">
            <a:avLst/>
          </a:prstGeom>
          <a:noFill/>
        </p:spPr>
      </p:pic>
      <p:pic>
        <p:nvPicPr>
          <p:cNvPr id="40964" name="Picture 4" descr="http://www.schoolplaten.com/kleurplaat-draagstoel-dm18921.jpg"/>
          <p:cNvPicPr>
            <a:picLocks noChangeAspect="1" noChangeArrowheads="1"/>
          </p:cNvPicPr>
          <p:nvPr/>
        </p:nvPicPr>
        <p:blipFill>
          <a:blip r:embed="rId3" cstate="print"/>
          <a:srcRect/>
          <a:stretch>
            <a:fillRect/>
          </a:stretch>
        </p:blipFill>
        <p:spPr bwMode="auto">
          <a:xfrm>
            <a:off x="5868144" y="4149080"/>
            <a:ext cx="3096344" cy="2192212"/>
          </a:xfrm>
          <a:prstGeom prst="rect">
            <a:avLst/>
          </a:prstGeom>
          <a:noFill/>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016758"/>
          </a:xfrm>
          <a:prstGeom prst="rect">
            <a:avLst/>
          </a:prstGeom>
          <a:noFill/>
        </p:spPr>
        <p:txBody>
          <a:bodyPr wrap="square" rtlCol="0">
            <a:spAutoFit/>
          </a:bodyPr>
          <a:lstStyle/>
          <a:p>
            <a:r>
              <a:rPr lang="en-US" sz="2800" dirty="0" err="1" smtClean="0"/>
              <a:t>Equum</a:t>
            </a:r>
            <a:r>
              <a:rPr lang="en-US" sz="2800" dirty="0" smtClean="0"/>
              <a:t> </a:t>
            </a:r>
            <a:r>
              <a:rPr lang="en-US" sz="2800" dirty="0" err="1" smtClean="0"/>
              <a:t>empturus</a:t>
            </a:r>
            <a:r>
              <a:rPr lang="en-US" sz="2800" dirty="0" smtClean="0"/>
              <a:t> </a:t>
            </a:r>
            <a:r>
              <a:rPr lang="en-US" sz="2800" dirty="0" err="1" smtClean="0"/>
              <a:t>solvi</a:t>
            </a:r>
            <a:r>
              <a:rPr lang="en-US" sz="2800" dirty="0" smtClean="0"/>
              <a:t> </a:t>
            </a:r>
            <a:r>
              <a:rPr lang="en-US" sz="2800" dirty="0" err="1" smtClean="0"/>
              <a:t>iubes</a:t>
            </a:r>
            <a:r>
              <a:rPr lang="en-US" sz="2800" dirty="0" smtClean="0"/>
              <a:t> stratum, </a:t>
            </a:r>
            <a:r>
              <a:rPr lang="en-US" sz="2800" dirty="0" err="1" smtClean="0"/>
              <a:t>detrahis</a:t>
            </a:r>
            <a:r>
              <a:rPr lang="en-US" sz="2800" dirty="0" smtClean="0"/>
              <a:t> </a:t>
            </a:r>
            <a:r>
              <a:rPr lang="en-US" sz="2800" dirty="0" err="1" smtClean="0"/>
              <a:t>vestimenta</a:t>
            </a:r>
            <a:r>
              <a:rPr lang="en-US" sz="2800" dirty="0" smtClean="0"/>
              <a:t> </a:t>
            </a:r>
            <a:r>
              <a:rPr lang="en-US" sz="2800" dirty="0" err="1" smtClean="0"/>
              <a:t>venalibus</a:t>
            </a:r>
            <a:r>
              <a:rPr lang="en-US" sz="2800" dirty="0" smtClean="0"/>
              <a:t> ne qua </a:t>
            </a:r>
            <a:r>
              <a:rPr lang="en-US" sz="2800" dirty="0" err="1" smtClean="0"/>
              <a:t>vitia</a:t>
            </a:r>
            <a:r>
              <a:rPr lang="en-US" sz="2800" dirty="0" smtClean="0"/>
              <a:t> </a:t>
            </a:r>
            <a:r>
              <a:rPr lang="en-US" sz="2800" dirty="0" err="1" smtClean="0"/>
              <a:t>corporis</a:t>
            </a:r>
            <a:r>
              <a:rPr lang="en-US" sz="2800" dirty="0" smtClean="0"/>
              <a:t> </a:t>
            </a:r>
            <a:r>
              <a:rPr lang="en-US" sz="2800" dirty="0" err="1" smtClean="0"/>
              <a:t>lateant</a:t>
            </a:r>
            <a:r>
              <a:rPr lang="en-US" sz="2800" dirty="0" smtClean="0"/>
              <a:t>: hominem </a:t>
            </a:r>
            <a:r>
              <a:rPr lang="en-US" sz="2800" dirty="0" err="1" smtClean="0"/>
              <a:t>involutum</a:t>
            </a:r>
            <a:r>
              <a:rPr lang="en-US" sz="2800" dirty="0" smtClean="0"/>
              <a:t> </a:t>
            </a:r>
            <a:r>
              <a:rPr lang="en-US" sz="2800" dirty="0" err="1" smtClean="0"/>
              <a:t>aestimas</a:t>
            </a:r>
            <a:r>
              <a:rPr lang="en-US" sz="2800" dirty="0" smtClean="0"/>
              <a:t>? </a:t>
            </a:r>
            <a:r>
              <a:rPr lang="en-US" sz="2800" dirty="0" err="1" smtClean="0"/>
              <a:t>Mangones</a:t>
            </a:r>
            <a:r>
              <a:rPr lang="en-US" sz="2800" dirty="0" smtClean="0"/>
              <a:t> </a:t>
            </a:r>
            <a:r>
              <a:rPr lang="en-US" sz="2800" dirty="0" err="1" smtClean="0"/>
              <a:t>quidquid</a:t>
            </a:r>
            <a:r>
              <a:rPr lang="en-US" sz="2800" dirty="0" smtClean="0"/>
              <a:t> </a:t>
            </a:r>
            <a:r>
              <a:rPr lang="en-US" sz="2800" dirty="0" err="1" smtClean="0"/>
              <a:t>est</a:t>
            </a:r>
            <a:r>
              <a:rPr lang="en-US" sz="2800" dirty="0" smtClean="0"/>
              <a:t> quod </a:t>
            </a:r>
            <a:r>
              <a:rPr lang="en-US" sz="2800" dirty="0" err="1" smtClean="0"/>
              <a:t>displiceat</a:t>
            </a:r>
            <a:r>
              <a:rPr lang="en-US" sz="2800" dirty="0" smtClean="0"/>
              <a:t>, id </a:t>
            </a:r>
            <a:r>
              <a:rPr lang="en-US" sz="2800" dirty="0" err="1" smtClean="0"/>
              <a:t>aliquo</a:t>
            </a:r>
            <a:r>
              <a:rPr lang="en-US" sz="2800" dirty="0" smtClean="0"/>
              <a:t> </a:t>
            </a:r>
            <a:r>
              <a:rPr lang="en-US" sz="2800" dirty="0" err="1" smtClean="0"/>
              <a:t>lenocinio</a:t>
            </a:r>
            <a:r>
              <a:rPr lang="en-US" sz="2800" dirty="0" smtClean="0"/>
              <a:t> </a:t>
            </a:r>
            <a:r>
              <a:rPr lang="en-US" sz="2800" dirty="0" err="1" smtClean="0"/>
              <a:t>abscondunt</a:t>
            </a:r>
            <a:r>
              <a:rPr lang="en-US" sz="2800" dirty="0" smtClean="0"/>
              <a:t>, </a:t>
            </a:r>
            <a:r>
              <a:rPr lang="en-US" sz="2800" dirty="0" err="1" smtClean="0"/>
              <a:t>itaque</a:t>
            </a:r>
            <a:r>
              <a:rPr lang="en-US" sz="2800" dirty="0" smtClean="0"/>
              <a:t> </a:t>
            </a:r>
            <a:r>
              <a:rPr lang="en-US" sz="2800" dirty="0" err="1" smtClean="0"/>
              <a:t>ementibus</a:t>
            </a:r>
            <a:r>
              <a:rPr lang="en-US" sz="2800" dirty="0" smtClean="0"/>
              <a:t> </a:t>
            </a:r>
            <a:r>
              <a:rPr lang="en-US" sz="2800" dirty="0" err="1" smtClean="0"/>
              <a:t>ornamenta</a:t>
            </a:r>
            <a:r>
              <a:rPr lang="en-US" sz="2800" dirty="0" smtClean="0"/>
              <a:t> </a:t>
            </a:r>
            <a:r>
              <a:rPr lang="en-US" sz="2800" dirty="0" err="1" smtClean="0"/>
              <a:t>ipsa</a:t>
            </a:r>
            <a:r>
              <a:rPr lang="en-US" sz="2800" dirty="0" smtClean="0"/>
              <a:t> </a:t>
            </a:r>
            <a:r>
              <a:rPr lang="en-US" sz="2800" dirty="0" err="1" smtClean="0"/>
              <a:t>suspecta</a:t>
            </a:r>
            <a:r>
              <a:rPr lang="en-US" sz="2800" dirty="0" smtClean="0"/>
              <a:t> </a:t>
            </a:r>
            <a:r>
              <a:rPr lang="en-US" sz="2800" dirty="0" err="1" smtClean="0"/>
              <a:t>sunt</a:t>
            </a:r>
            <a:r>
              <a:rPr lang="en-US" sz="2800" dirty="0" smtClean="0"/>
              <a:t>: </a:t>
            </a:r>
            <a:r>
              <a:rPr lang="en-US" sz="2800" dirty="0" err="1" smtClean="0"/>
              <a:t>sive</a:t>
            </a:r>
            <a:r>
              <a:rPr lang="en-US" sz="2800" dirty="0" smtClean="0"/>
              <a:t> </a:t>
            </a:r>
            <a:r>
              <a:rPr lang="en-US" sz="2800" dirty="0" err="1" smtClean="0"/>
              <a:t>crus</a:t>
            </a:r>
            <a:r>
              <a:rPr lang="en-US" sz="2800" dirty="0" smtClean="0"/>
              <a:t> </a:t>
            </a:r>
            <a:r>
              <a:rPr lang="en-US" sz="2800" dirty="0" err="1" smtClean="0"/>
              <a:t>alligatum</a:t>
            </a:r>
            <a:r>
              <a:rPr lang="en-US" sz="2800" dirty="0" smtClean="0"/>
              <a:t> </a:t>
            </a:r>
            <a:r>
              <a:rPr lang="en-US" sz="2800" dirty="0" err="1" smtClean="0"/>
              <a:t>sive</a:t>
            </a:r>
            <a:r>
              <a:rPr lang="en-US" sz="2800" dirty="0" smtClean="0"/>
              <a:t> brachium </a:t>
            </a:r>
            <a:r>
              <a:rPr lang="en-US" sz="2800" dirty="0" err="1" smtClean="0"/>
              <a:t>aspiceres</a:t>
            </a:r>
            <a:r>
              <a:rPr lang="en-US" sz="2800" dirty="0" smtClean="0"/>
              <a:t>, </a:t>
            </a:r>
            <a:r>
              <a:rPr lang="en-US" sz="2800" dirty="0" err="1" smtClean="0"/>
              <a:t>nudari</a:t>
            </a:r>
            <a:r>
              <a:rPr lang="en-US" sz="2800" dirty="0" smtClean="0"/>
              <a:t> </a:t>
            </a:r>
            <a:r>
              <a:rPr lang="en-US" sz="2800" dirty="0" err="1" smtClean="0"/>
              <a:t>iuberes</a:t>
            </a:r>
            <a:r>
              <a:rPr lang="en-US" sz="2800" dirty="0" smtClean="0"/>
              <a:t> et </a:t>
            </a:r>
            <a:r>
              <a:rPr lang="en-US" sz="2800" dirty="0" err="1" smtClean="0"/>
              <a:t>ipsum</a:t>
            </a:r>
            <a:r>
              <a:rPr lang="en-US" sz="2800" dirty="0" smtClean="0"/>
              <a:t> </a:t>
            </a:r>
            <a:r>
              <a:rPr lang="en-US" sz="2800" dirty="0" err="1" smtClean="0"/>
              <a:t>tibi</a:t>
            </a:r>
            <a:r>
              <a:rPr lang="en-US" sz="2800" dirty="0" smtClean="0"/>
              <a:t> corpus </a:t>
            </a:r>
            <a:r>
              <a:rPr lang="en-US" sz="2800" dirty="0" err="1" smtClean="0"/>
              <a:t>ostendi</a:t>
            </a:r>
            <a:r>
              <a:rPr lang="en-US" sz="2800" dirty="0" smtClean="0"/>
              <a:t>.</a:t>
            </a:r>
          </a:p>
          <a:p>
            <a:endParaRPr lang="en-US" sz="2800" dirty="0" smtClean="0"/>
          </a:p>
          <a:p>
            <a:r>
              <a:rPr lang="en-US" sz="2800" dirty="0" smtClean="0">
                <a:solidFill>
                  <a:srgbClr val="00B0F0"/>
                </a:solidFill>
              </a:rPr>
              <a:t>===========</a:t>
            </a:r>
          </a:p>
          <a:p>
            <a:r>
              <a:rPr lang="nl-NL" sz="2400" dirty="0" smtClean="0">
                <a:solidFill>
                  <a:srgbClr val="00B0F0"/>
                </a:solidFill>
              </a:rPr>
              <a:t>Eigenlijk moet je de mens z’n masker afnemen. Je wilt toch zijn ware aard zien? Of je nu een paard koopt of een slaaf, verkopers zullen proberen de koper om de tuin te leiden door het object mooier te maken dan het is. Daar moet je verdacht op zijn.</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smtClean="0"/>
              <a:t>Vides </a:t>
            </a:r>
            <a:r>
              <a:rPr lang="en-US" sz="2800" dirty="0" err="1" smtClean="0"/>
              <a:t>illum</a:t>
            </a:r>
            <a:r>
              <a:rPr lang="en-US" sz="2800" dirty="0" smtClean="0"/>
              <a:t> </a:t>
            </a:r>
            <a:r>
              <a:rPr lang="en-US" sz="2800" dirty="0" err="1" smtClean="0"/>
              <a:t>Scythiae</a:t>
            </a:r>
            <a:r>
              <a:rPr lang="en-US" sz="2800" dirty="0" smtClean="0"/>
              <a:t> </a:t>
            </a:r>
            <a:r>
              <a:rPr lang="en-US" sz="2800" dirty="0" err="1" smtClean="0"/>
              <a:t>Sarmatiaeve</a:t>
            </a:r>
            <a:r>
              <a:rPr lang="en-US" sz="2800" dirty="0" smtClean="0"/>
              <a:t> </a:t>
            </a:r>
            <a:r>
              <a:rPr lang="en-US" sz="2800" dirty="0" err="1" smtClean="0"/>
              <a:t>regem</a:t>
            </a:r>
            <a:r>
              <a:rPr lang="en-US" sz="2800" dirty="0" smtClean="0"/>
              <a:t> </a:t>
            </a:r>
            <a:r>
              <a:rPr lang="en-US" sz="2800" dirty="0" err="1" smtClean="0"/>
              <a:t>insigni</a:t>
            </a:r>
            <a:r>
              <a:rPr lang="en-US" sz="2800" dirty="0" smtClean="0"/>
              <a:t> </a:t>
            </a:r>
            <a:r>
              <a:rPr lang="en-US" sz="2800" dirty="0" err="1" smtClean="0"/>
              <a:t>capitis</a:t>
            </a:r>
            <a:r>
              <a:rPr lang="en-US" sz="2800" dirty="0" smtClean="0"/>
              <a:t> decorum? Si </a:t>
            </a:r>
            <a:r>
              <a:rPr lang="en-US" sz="2800" dirty="0" err="1" smtClean="0"/>
              <a:t>vis</a:t>
            </a:r>
            <a:r>
              <a:rPr lang="en-US" sz="2800" dirty="0" smtClean="0"/>
              <a:t> </a:t>
            </a:r>
            <a:r>
              <a:rPr lang="en-US" sz="2800" dirty="0" err="1" smtClean="0"/>
              <a:t>illum</a:t>
            </a:r>
            <a:r>
              <a:rPr lang="en-US" sz="2800" dirty="0" smtClean="0"/>
              <a:t> </a:t>
            </a:r>
            <a:r>
              <a:rPr lang="en-US" sz="2800" dirty="0" err="1" smtClean="0"/>
              <a:t>aestimare</a:t>
            </a:r>
            <a:r>
              <a:rPr lang="en-US" sz="2800" dirty="0" smtClean="0"/>
              <a:t> </a:t>
            </a:r>
            <a:r>
              <a:rPr lang="en-US" sz="2800" dirty="0" err="1" smtClean="0"/>
              <a:t>totumque</a:t>
            </a:r>
            <a:r>
              <a:rPr lang="en-US" sz="2800" dirty="0" smtClean="0"/>
              <a:t> </a:t>
            </a:r>
            <a:r>
              <a:rPr lang="en-US" sz="2800" dirty="0" err="1" smtClean="0"/>
              <a:t>scire</a:t>
            </a:r>
            <a:r>
              <a:rPr lang="en-US" sz="2800" dirty="0" smtClean="0"/>
              <a:t> </a:t>
            </a:r>
            <a:r>
              <a:rPr lang="en-US" sz="2800" dirty="0" err="1" smtClean="0"/>
              <a:t>qualis</a:t>
            </a:r>
            <a:r>
              <a:rPr lang="en-US" sz="2800" dirty="0" smtClean="0"/>
              <a:t> sit, </a:t>
            </a:r>
            <a:r>
              <a:rPr lang="en-US" sz="2800" dirty="0" err="1" smtClean="0"/>
              <a:t>fasciam</a:t>
            </a:r>
            <a:r>
              <a:rPr lang="en-US" sz="2800" dirty="0" smtClean="0"/>
              <a:t> solve: </a:t>
            </a:r>
            <a:r>
              <a:rPr lang="en-US" sz="2800" dirty="0" err="1" smtClean="0"/>
              <a:t>multum</a:t>
            </a:r>
            <a:r>
              <a:rPr lang="en-US" sz="2800" dirty="0" smtClean="0"/>
              <a:t> </a:t>
            </a:r>
            <a:r>
              <a:rPr lang="en-US" sz="2800" dirty="0" err="1" smtClean="0"/>
              <a:t>mali</a:t>
            </a:r>
            <a:r>
              <a:rPr lang="en-US" sz="2800" dirty="0" smtClean="0"/>
              <a:t> sub </a:t>
            </a:r>
            <a:r>
              <a:rPr lang="en-US" sz="2800" dirty="0" err="1" smtClean="0"/>
              <a:t>illa</a:t>
            </a:r>
            <a:r>
              <a:rPr lang="en-US" sz="2800" dirty="0" smtClean="0"/>
              <a:t> </a:t>
            </a:r>
            <a:r>
              <a:rPr lang="en-US" sz="2800" dirty="0" err="1" smtClean="0"/>
              <a:t>latet</a:t>
            </a:r>
            <a:r>
              <a:rPr lang="en-US" sz="2800" dirty="0" smtClean="0"/>
              <a:t>. Quid de </a:t>
            </a:r>
            <a:r>
              <a:rPr lang="en-US" sz="2800" dirty="0" err="1" smtClean="0"/>
              <a:t>aliis</a:t>
            </a:r>
            <a:r>
              <a:rPr lang="en-US" sz="2800" dirty="0" smtClean="0"/>
              <a:t> </a:t>
            </a:r>
            <a:r>
              <a:rPr lang="en-US" sz="2800" dirty="0" err="1" smtClean="0"/>
              <a:t>loquor</a:t>
            </a:r>
            <a:r>
              <a:rPr lang="en-US" sz="2800" dirty="0" smtClean="0"/>
              <a:t>? Si </a:t>
            </a:r>
            <a:r>
              <a:rPr lang="en-US" sz="2800" dirty="0" err="1" smtClean="0"/>
              <a:t>perpendere</a:t>
            </a:r>
            <a:r>
              <a:rPr lang="en-US" sz="2800" dirty="0" smtClean="0"/>
              <a:t> </a:t>
            </a:r>
            <a:r>
              <a:rPr lang="en-US" sz="2800" dirty="0" err="1" smtClean="0"/>
              <a:t>te</a:t>
            </a:r>
            <a:r>
              <a:rPr lang="en-US" sz="2800" dirty="0" smtClean="0"/>
              <a:t> voles, </a:t>
            </a:r>
            <a:r>
              <a:rPr lang="en-US" sz="2800" dirty="0" err="1" smtClean="0"/>
              <a:t>sepone</a:t>
            </a:r>
            <a:r>
              <a:rPr lang="en-US" sz="2800" dirty="0" smtClean="0"/>
              <a:t> </a:t>
            </a:r>
            <a:r>
              <a:rPr lang="en-US" sz="2800" dirty="0" err="1" smtClean="0"/>
              <a:t>pecuniam</a:t>
            </a:r>
            <a:r>
              <a:rPr lang="en-US" sz="2800" dirty="0" smtClean="0"/>
              <a:t>, </a:t>
            </a:r>
            <a:r>
              <a:rPr lang="en-US" sz="2800" dirty="0" err="1" smtClean="0"/>
              <a:t>domum</a:t>
            </a:r>
            <a:r>
              <a:rPr lang="en-US" sz="2800" dirty="0" smtClean="0"/>
              <a:t>, dignitatem, </a:t>
            </a:r>
            <a:r>
              <a:rPr lang="en-US" sz="2800" dirty="0" err="1" smtClean="0"/>
              <a:t>intus</a:t>
            </a:r>
            <a:r>
              <a:rPr lang="en-US" sz="2800" dirty="0" smtClean="0"/>
              <a:t> </a:t>
            </a:r>
            <a:r>
              <a:rPr lang="en-US" sz="2800" dirty="0" err="1" smtClean="0"/>
              <a:t>te</a:t>
            </a:r>
            <a:r>
              <a:rPr lang="en-US" sz="2800" dirty="0" smtClean="0"/>
              <a:t> ipse </a:t>
            </a:r>
            <a:r>
              <a:rPr lang="en-US" sz="2800" dirty="0" err="1" smtClean="0"/>
              <a:t>considera</a:t>
            </a:r>
            <a:r>
              <a:rPr lang="en-US" sz="2800" dirty="0" smtClean="0"/>
              <a:t>: </a:t>
            </a:r>
            <a:r>
              <a:rPr lang="en-US" sz="2800" dirty="0" err="1" smtClean="0"/>
              <a:t>nunc</a:t>
            </a:r>
            <a:r>
              <a:rPr lang="en-US" sz="2800" dirty="0" smtClean="0"/>
              <a:t> </a:t>
            </a:r>
            <a:r>
              <a:rPr lang="en-US" sz="2800" dirty="0" err="1" smtClean="0"/>
              <a:t>qualis</a:t>
            </a:r>
            <a:r>
              <a:rPr lang="en-US" sz="2800" dirty="0" smtClean="0"/>
              <a:t> sis </a:t>
            </a:r>
            <a:r>
              <a:rPr lang="en-US" sz="2800" dirty="0" err="1" smtClean="0"/>
              <a:t>aliis</a:t>
            </a:r>
            <a:r>
              <a:rPr lang="en-US" sz="2800" dirty="0" smtClean="0"/>
              <a:t> </a:t>
            </a:r>
            <a:r>
              <a:rPr lang="en-US" sz="2800" dirty="0" err="1" smtClean="0"/>
              <a:t>credis</a:t>
            </a:r>
            <a:r>
              <a:rPr lang="en-US" sz="2800" dirty="0" smtClean="0"/>
              <a:t>. Vale.</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Zie jij die koning van </a:t>
            </a:r>
            <a:r>
              <a:rPr lang="nl-NL" sz="2400" dirty="0" err="1" smtClean="0">
                <a:solidFill>
                  <a:schemeClr val="accent6">
                    <a:lumMod val="60000"/>
                    <a:lumOff val="40000"/>
                  </a:schemeClr>
                </a:solidFill>
              </a:rPr>
              <a:t>Scythië</a:t>
            </a:r>
            <a:r>
              <a:rPr lang="nl-NL" sz="2400" dirty="0" smtClean="0">
                <a:solidFill>
                  <a:schemeClr val="accent6">
                    <a:lumMod val="60000"/>
                    <a:lumOff val="40000"/>
                  </a:schemeClr>
                </a:solidFill>
              </a:rPr>
              <a:t> of </a:t>
            </a:r>
            <a:r>
              <a:rPr lang="nl-NL" sz="2400" dirty="0" err="1" smtClean="0">
                <a:solidFill>
                  <a:schemeClr val="accent6">
                    <a:lumMod val="60000"/>
                    <a:lumOff val="40000"/>
                  </a:schemeClr>
                </a:solidFill>
              </a:rPr>
              <a:t>Sarmatië</a:t>
            </a:r>
            <a:r>
              <a:rPr lang="nl-NL" sz="2400" dirty="0" smtClean="0">
                <a:solidFill>
                  <a:schemeClr val="accent6">
                    <a:lumMod val="60000"/>
                    <a:lumOff val="40000"/>
                  </a:schemeClr>
                </a:solidFill>
              </a:rPr>
              <a:t>, getooid met een sieraad van zijn hoofd/diadeem? Als jij hem wilt beoordelen en helemaal wilt weten, hoe hij is, maak dan zijn diadeem los: daaronder gaat veel ellende/kwaad schuil. Wat praat ik over anderen? Als jij jezelf grondig zult willen onderzoeken, leg dan je geld, je huis, je status opzij, (maar) bekijk jezelf van binnen: nu vertrouw je op anderen, hoe je bent. Gegroet.</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65</a:t>
            </a:r>
            <a:r>
              <a:rPr lang="nl-NL" sz="4000" dirty="0" smtClean="0"/>
              <a:t>	</a:t>
            </a:r>
            <a:r>
              <a:rPr lang="nl-NL" sz="2800" dirty="0" smtClean="0"/>
              <a:t>Met welk doel noemde Seneca de voorbeelden van 	het paard, de slaven en de </a:t>
            </a:r>
            <a:r>
              <a:rPr lang="nl-NL" sz="2800" dirty="0" err="1" smtClean="0"/>
              <a:t>Scythische</a:t>
            </a:r>
            <a:r>
              <a:rPr lang="nl-NL" sz="2800" dirty="0" smtClean="0"/>
              <a:t> koning?</a:t>
            </a:r>
          </a:p>
          <a:p>
            <a:r>
              <a:rPr lang="nl-NL" dirty="0" smtClean="0"/>
              <a:t>	</a:t>
            </a:r>
            <a:r>
              <a:rPr lang="nl-NL" sz="2800" dirty="0" smtClean="0">
                <a:solidFill>
                  <a:srgbClr val="00B050"/>
                </a:solidFill>
              </a:rPr>
              <a:t>A. omdat hij als een </a:t>
            </a:r>
            <a:r>
              <a:rPr lang="nl-NL" sz="2800" dirty="0" err="1" smtClean="0">
                <a:solidFill>
                  <a:srgbClr val="00B050"/>
                </a:solidFill>
              </a:rPr>
              <a:t>proficiens</a:t>
            </a:r>
            <a:r>
              <a:rPr lang="nl-NL" sz="2800" dirty="0" smtClean="0">
                <a:solidFill>
                  <a:srgbClr val="00B050"/>
                </a:solidFill>
              </a:rPr>
              <a:t> graag uitwijdt</a:t>
            </a:r>
          </a:p>
          <a:p>
            <a:r>
              <a:rPr lang="nl-NL" sz="2800" dirty="0">
                <a:solidFill>
                  <a:srgbClr val="00B050"/>
                </a:solidFill>
              </a:rPr>
              <a:t>	</a:t>
            </a:r>
            <a:r>
              <a:rPr lang="nl-NL" sz="2800" dirty="0" smtClean="0">
                <a:solidFill>
                  <a:srgbClr val="00B050"/>
                </a:solidFill>
              </a:rPr>
              <a:t>B. om te concluderen dat men ook zijn eigen masker 		af moet zetten om te weten wie men is</a:t>
            </a:r>
          </a:p>
          <a:p>
            <a:r>
              <a:rPr lang="nl-NL" sz="2800" dirty="0">
                <a:solidFill>
                  <a:srgbClr val="00B050"/>
                </a:solidFill>
              </a:rPr>
              <a:t>	</a:t>
            </a:r>
            <a:r>
              <a:rPr lang="nl-NL" sz="2800" dirty="0" smtClean="0">
                <a:solidFill>
                  <a:srgbClr val="00B050"/>
                </a:solidFill>
              </a:rPr>
              <a:t>C. om de blonde </a:t>
            </a:r>
            <a:r>
              <a:rPr lang="nl-NL" sz="2800" dirty="0" err="1" smtClean="0">
                <a:solidFill>
                  <a:srgbClr val="00B050"/>
                </a:solidFill>
              </a:rPr>
              <a:t>Lucilius</a:t>
            </a:r>
            <a:r>
              <a:rPr lang="nl-NL" sz="2800" dirty="0" smtClean="0">
                <a:solidFill>
                  <a:srgbClr val="00B050"/>
                </a:solidFill>
              </a:rPr>
              <a:t> wat extra voorbeeldjes te 		geven</a:t>
            </a:r>
          </a:p>
          <a:p>
            <a:r>
              <a:rPr lang="nl-NL" sz="2800" dirty="0">
                <a:solidFill>
                  <a:srgbClr val="00B050"/>
                </a:solidFill>
              </a:rPr>
              <a:t>	</a:t>
            </a:r>
            <a:r>
              <a:rPr lang="nl-NL" sz="2800" dirty="0" smtClean="0">
                <a:solidFill>
                  <a:srgbClr val="00B050"/>
                </a:solidFill>
              </a:rPr>
              <a:t>D. om de </a:t>
            </a:r>
            <a:r>
              <a:rPr lang="nl-NL" sz="2800" dirty="0" err="1" smtClean="0">
                <a:solidFill>
                  <a:srgbClr val="00B050"/>
                </a:solidFill>
              </a:rPr>
              <a:t>poeta</a:t>
            </a:r>
            <a:r>
              <a:rPr lang="nl-NL" sz="2800" dirty="0" smtClean="0">
                <a:solidFill>
                  <a:srgbClr val="00B050"/>
                </a:solidFill>
              </a:rPr>
              <a:t> </a:t>
            </a:r>
            <a:r>
              <a:rPr lang="nl-NL" sz="2800" dirty="0" err="1" smtClean="0">
                <a:solidFill>
                  <a:srgbClr val="00B050"/>
                </a:solidFill>
              </a:rPr>
              <a:t>doctus</a:t>
            </a:r>
            <a:r>
              <a:rPr lang="nl-NL" sz="2800" dirty="0" smtClean="0">
                <a:solidFill>
                  <a:srgbClr val="00B050"/>
                </a:solidFill>
              </a:rPr>
              <a:t> uit te hangen</a:t>
            </a:r>
          </a:p>
        </p:txBody>
      </p:sp>
      <p:pic>
        <p:nvPicPr>
          <p:cNvPr id="37890" name="Picture 2" descr="http://fc08.deviantart.net/fs70/f/2012/292/6/4/i__m_not_saying_it__s_vanu__but_it__s_vanu___by_peopleofunitedstates-d5i9wqr.png"/>
          <p:cNvPicPr>
            <a:picLocks noChangeAspect="1" noChangeArrowheads="1"/>
          </p:cNvPicPr>
          <p:nvPr/>
        </p:nvPicPr>
        <p:blipFill>
          <a:blip r:embed="rId2" cstate="print"/>
          <a:srcRect/>
          <a:stretch>
            <a:fillRect/>
          </a:stretch>
        </p:blipFill>
        <p:spPr bwMode="auto">
          <a:xfrm>
            <a:off x="251520" y="4221088"/>
            <a:ext cx="1728192" cy="1510657"/>
          </a:xfrm>
          <a:prstGeom prst="rect">
            <a:avLst/>
          </a:prstGeom>
          <a:noFill/>
        </p:spPr>
      </p:pic>
      <p:pic>
        <p:nvPicPr>
          <p:cNvPr id="37892" name="Picture 4" descr="http://forum.maakjestart.nl/images/paarden_forums.jpg"/>
          <p:cNvPicPr>
            <a:picLocks noChangeAspect="1" noChangeArrowheads="1"/>
          </p:cNvPicPr>
          <p:nvPr/>
        </p:nvPicPr>
        <p:blipFill>
          <a:blip r:embed="rId3" cstate="print"/>
          <a:srcRect/>
          <a:stretch>
            <a:fillRect/>
          </a:stretch>
        </p:blipFill>
        <p:spPr bwMode="auto">
          <a:xfrm>
            <a:off x="6588224" y="3356992"/>
            <a:ext cx="2232888" cy="1584176"/>
          </a:xfrm>
          <a:prstGeom prst="rect">
            <a:avLst/>
          </a:prstGeom>
          <a:noFill/>
        </p:spPr>
      </p:pic>
      <p:pic>
        <p:nvPicPr>
          <p:cNvPr id="37894" name="Picture 6" descr="http://static1.hln.be/static/FOTO/pe/2/12/14/media_xl_4142249.jpg?20110414044453"/>
          <p:cNvPicPr>
            <a:picLocks noChangeAspect="1" noChangeArrowheads="1"/>
          </p:cNvPicPr>
          <p:nvPr/>
        </p:nvPicPr>
        <p:blipFill>
          <a:blip r:embed="rId4" cstate="print"/>
          <a:srcRect/>
          <a:stretch>
            <a:fillRect/>
          </a:stretch>
        </p:blipFill>
        <p:spPr bwMode="auto">
          <a:xfrm>
            <a:off x="2555776" y="4221088"/>
            <a:ext cx="3816424" cy="2152855"/>
          </a:xfrm>
          <a:prstGeom prst="rect">
            <a:avLst/>
          </a:prstGeom>
          <a:noFill/>
        </p:spPr>
      </p:pic>
      <p:sp>
        <p:nvSpPr>
          <p:cNvPr id="8" name="Tekstvak 7"/>
          <p:cNvSpPr txBox="1"/>
          <p:nvPr/>
        </p:nvSpPr>
        <p:spPr>
          <a:xfrm>
            <a:off x="539552" y="5733256"/>
            <a:ext cx="1008112" cy="461665"/>
          </a:xfrm>
          <a:prstGeom prst="rect">
            <a:avLst/>
          </a:prstGeom>
          <a:noFill/>
        </p:spPr>
        <p:txBody>
          <a:bodyPr wrap="square" rtlCol="0">
            <a:spAutoFit/>
          </a:bodyPr>
          <a:lstStyle/>
          <a:p>
            <a:r>
              <a:rPr lang="nl-NL" sz="2400" dirty="0" err="1" smtClean="0"/>
              <a:t>Scyth</a:t>
            </a:r>
            <a:r>
              <a:rPr lang="nl-NL" sz="2400" dirty="0" smtClean="0"/>
              <a:t>?</a:t>
            </a:r>
            <a:endParaRPr lang="nl-NL" dirty="0"/>
          </a:p>
        </p:txBody>
      </p:sp>
      <p:sp>
        <p:nvSpPr>
          <p:cNvPr id="10" name="Tekstvak 9"/>
          <p:cNvSpPr txBox="1"/>
          <p:nvPr/>
        </p:nvSpPr>
        <p:spPr>
          <a:xfrm>
            <a:off x="6300192" y="5949280"/>
            <a:ext cx="2016224" cy="523220"/>
          </a:xfrm>
          <a:prstGeom prst="rect">
            <a:avLst/>
          </a:prstGeom>
          <a:noFill/>
        </p:spPr>
        <p:txBody>
          <a:bodyPr wrap="square" rtlCol="0">
            <a:spAutoFit/>
          </a:bodyPr>
          <a:lstStyle/>
          <a:p>
            <a:r>
              <a:rPr lang="nl-NL" sz="2800" dirty="0" smtClean="0"/>
              <a:t>Slavenmarkt</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188</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err="1" smtClean="0">
                <a:solidFill>
                  <a:schemeClr val="accent2">
                    <a:lumMod val="60000"/>
                    <a:lumOff val="40000"/>
                  </a:schemeClr>
                </a:solidFill>
              </a:rPr>
              <a:t>Epistulae</a:t>
            </a:r>
            <a:r>
              <a:rPr lang="nl-NL" sz="4800" dirty="0" smtClean="0">
                <a:solidFill>
                  <a:schemeClr val="accent2">
                    <a:lumMod val="60000"/>
                    <a:lumOff val="40000"/>
                  </a:schemeClr>
                </a:solidFill>
              </a:rPr>
              <a:t> ad </a:t>
            </a:r>
            <a:r>
              <a:rPr lang="nl-NL" sz="4800" dirty="0" err="1" smtClean="0">
                <a:solidFill>
                  <a:schemeClr val="accent2">
                    <a:lumMod val="60000"/>
                    <a:lumOff val="40000"/>
                  </a:schemeClr>
                </a:solidFill>
              </a:rPr>
              <a:t>Lucilium</a:t>
            </a:r>
            <a:r>
              <a:rPr lang="nl-NL" sz="4800" dirty="0" smtClean="0">
                <a:solidFill>
                  <a:schemeClr val="accent2">
                    <a:lumMod val="60000"/>
                    <a:lumOff val="40000"/>
                  </a:schemeClr>
                </a:solidFill>
              </a:rPr>
              <a:t> - 103</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189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447645"/>
          </a:xfrm>
          <a:prstGeom prst="rect">
            <a:avLst/>
          </a:prstGeom>
          <a:noFill/>
        </p:spPr>
        <p:txBody>
          <a:bodyPr wrap="square" rtlCol="0">
            <a:spAutoFit/>
          </a:bodyPr>
          <a:lstStyle/>
          <a:p>
            <a:r>
              <a:rPr lang="en-US" sz="2800" dirty="0" smtClean="0"/>
              <a:t>Seneca </a:t>
            </a:r>
            <a:r>
              <a:rPr lang="en-US" sz="2800" dirty="0" err="1" smtClean="0"/>
              <a:t>Lucilio</a:t>
            </a:r>
            <a:r>
              <a:rPr lang="en-US" sz="2800" dirty="0" smtClean="0"/>
              <a:t> </a:t>
            </a:r>
            <a:r>
              <a:rPr lang="en-US" sz="2800" dirty="0" err="1" smtClean="0"/>
              <a:t>suo</a:t>
            </a:r>
            <a:r>
              <a:rPr lang="en-US" sz="2800" dirty="0" smtClean="0"/>
              <a:t> </a:t>
            </a:r>
            <a:r>
              <a:rPr lang="en-US" sz="2800" dirty="0" err="1" smtClean="0"/>
              <a:t>salutem</a:t>
            </a:r>
            <a:endParaRPr lang="nl-NL" sz="2800" dirty="0" smtClean="0"/>
          </a:p>
          <a:p>
            <a:r>
              <a:rPr lang="en-US" sz="2800" dirty="0" smtClean="0"/>
              <a:t>Quid </a:t>
            </a:r>
            <a:r>
              <a:rPr lang="en-US" sz="2800" dirty="0" err="1" smtClean="0"/>
              <a:t>ista</a:t>
            </a:r>
            <a:r>
              <a:rPr lang="en-US" sz="2800" dirty="0" smtClean="0"/>
              <a:t> </a:t>
            </a:r>
            <a:r>
              <a:rPr lang="en-US" sz="2800" dirty="0" err="1" smtClean="0"/>
              <a:t>circumspicis</a:t>
            </a:r>
            <a:r>
              <a:rPr lang="en-US" sz="2800" dirty="0" smtClean="0"/>
              <a:t> quae </a:t>
            </a:r>
            <a:r>
              <a:rPr lang="en-US" sz="2800" dirty="0" err="1" smtClean="0"/>
              <a:t>tibi</a:t>
            </a:r>
            <a:r>
              <a:rPr lang="en-US" sz="2800" dirty="0" smtClean="0"/>
              <a:t> </a:t>
            </a:r>
            <a:r>
              <a:rPr lang="en-US" sz="2800" dirty="0" err="1" smtClean="0"/>
              <a:t>possunt</a:t>
            </a:r>
            <a:r>
              <a:rPr lang="en-US" sz="2800" dirty="0" smtClean="0"/>
              <a:t> </a:t>
            </a:r>
            <a:r>
              <a:rPr lang="en-US" sz="2800" dirty="0" err="1" smtClean="0"/>
              <a:t>fortasse</a:t>
            </a:r>
            <a:r>
              <a:rPr lang="en-US" sz="2800" dirty="0" smtClean="0"/>
              <a:t> </a:t>
            </a:r>
            <a:r>
              <a:rPr lang="en-US" sz="2800" dirty="0" err="1" smtClean="0"/>
              <a:t>evenire</a:t>
            </a:r>
            <a:r>
              <a:rPr lang="en-US" sz="2800" dirty="0" smtClean="0"/>
              <a:t> </a:t>
            </a:r>
            <a:r>
              <a:rPr lang="en-US" sz="2800" dirty="0" err="1" smtClean="0"/>
              <a:t>sed</a:t>
            </a:r>
            <a:r>
              <a:rPr lang="en-US" sz="2800" dirty="0" smtClean="0"/>
              <a:t> </a:t>
            </a:r>
            <a:r>
              <a:rPr lang="en-US" sz="2800" dirty="0" err="1" smtClean="0"/>
              <a:t>possunt</a:t>
            </a:r>
            <a:r>
              <a:rPr lang="en-US" sz="2800" dirty="0" smtClean="0"/>
              <a:t> et non </a:t>
            </a:r>
            <a:r>
              <a:rPr lang="en-US" sz="2800" dirty="0" err="1" smtClean="0"/>
              <a:t>evenire</a:t>
            </a:r>
            <a:r>
              <a:rPr lang="en-US" sz="2800" dirty="0" smtClean="0"/>
              <a:t>? </a:t>
            </a:r>
            <a:r>
              <a:rPr lang="en-US" sz="2800" dirty="0" err="1" smtClean="0"/>
              <a:t>Incendium</a:t>
            </a:r>
            <a:r>
              <a:rPr lang="en-US" sz="2800" dirty="0" smtClean="0"/>
              <a:t> </a:t>
            </a:r>
            <a:r>
              <a:rPr lang="en-US" sz="2800" dirty="0" err="1" smtClean="0"/>
              <a:t>dico</a:t>
            </a:r>
            <a:r>
              <a:rPr lang="en-US" sz="2800" dirty="0" smtClean="0"/>
              <a:t>, </a:t>
            </a:r>
            <a:r>
              <a:rPr lang="en-US" sz="2800" dirty="0" err="1" smtClean="0"/>
              <a:t>ruinam</a:t>
            </a:r>
            <a:r>
              <a:rPr lang="en-US" sz="2800" dirty="0" smtClean="0"/>
              <a:t>, alia quae </a:t>
            </a:r>
            <a:r>
              <a:rPr lang="en-US" sz="2800" dirty="0" err="1" smtClean="0"/>
              <a:t>nobis</a:t>
            </a:r>
            <a:r>
              <a:rPr lang="en-US" sz="2800" dirty="0" smtClean="0"/>
              <a:t> </a:t>
            </a:r>
            <a:r>
              <a:rPr lang="en-US" sz="2800" dirty="0" err="1" smtClean="0"/>
              <a:t>incidunt</a:t>
            </a:r>
            <a:r>
              <a:rPr lang="en-US" sz="2800" dirty="0" smtClean="0"/>
              <a:t>, non </a:t>
            </a:r>
            <a:r>
              <a:rPr lang="en-US" sz="2800" dirty="0" err="1" smtClean="0"/>
              <a:t>insidiantur</a:t>
            </a:r>
            <a:r>
              <a:rPr lang="en-US" sz="2800" dirty="0" smtClean="0"/>
              <a:t>: </a:t>
            </a:r>
            <a:r>
              <a:rPr lang="en-US" sz="2800" dirty="0" err="1" smtClean="0"/>
              <a:t>illa</a:t>
            </a:r>
            <a:r>
              <a:rPr lang="en-US" sz="2800" dirty="0" smtClean="0"/>
              <a:t> </a:t>
            </a:r>
            <a:r>
              <a:rPr lang="en-US" sz="2800" dirty="0" err="1" smtClean="0"/>
              <a:t>potius</a:t>
            </a:r>
            <a:r>
              <a:rPr lang="en-US" sz="2800" dirty="0" smtClean="0"/>
              <a:t> vide, </a:t>
            </a:r>
            <a:r>
              <a:rPr lang="en-US" sz="2800" dirty="0" err="1" smtClean="0"/>
              <a:t>illa</a:t>
            </a:r>
            <a:r>
              <a:rPr lang="en-US" sz="2800" dirty="0" smtClean="0"/>
              <a:t> [vide] vita [</a:t>
            </a:r>
            <a:r>
              <a:rPr lang="en-US" sz="2800" dirty="0" err="1" smtClean="0"/>
              <a:t>illa</a:t>
            </a:r>
            <a:r>
              <a:rPr lang="en-US" sz="2800" dirty="0" smtClean="0"/>
              <a:t>] quae </a:t>
            </a:r>
            <a:r>
              <a:rPr lang="en-US" sz="2800" dirty="0" err="1" smtClean="0"/>
              <a:t>nos</a:t>
            </a:r>
            <a:r>
              <a:rPr lang="en-US" sz="2800" dirty="0" smtClean="0"/>
              <a:t> observant, quae </a:t>
            </a:r>
            <a:r>
              <a:rPr lang="en-US" sz="2800" dirty="0" err="1" smtClean="0"/>
              <a:t>captant</a:t>
            </a:r>
            <a:r>
              <a:rPr lang="en-US" sz="2800" dirty="0" smtClean="0"/>
              <a:t>. </a:t>
            </a:r>
            <a:r>
              <a:rPr lang="en-US" sz="2800" dirty="0" err="1" smtClean="0"/>
              <a:t>Rari</a:t>
            </a:r>
            <a:r>
              <a:rPr lang="en-US" sz="2800" dirty="0" smtClean="0"/>
              <a:t> </a:t>
            </a:r>
            <a:r>
              <a:rPr lang="en-US" sz="2800" dirty="0" err="1" smtClean="0"/>
              <a:t>sunt</a:t>
            </a:r>
            <a:r>
              <a:rPr lang="en-US" sz="2800" dirty="0" smtClean="0"/>
              <a:t> casus, </a:t>
            </a:r>
            <a:r>
              <a:rPr lang="en-US" sz="2800" dirty="0" err="1" smtClean="0"/>
              <a:t>etiamsi</a:t>
            </a:r>
            <a:r>
              <a:rPr lang="en-US" sz="2800" dirty="0" smtClean="0"/>
              <a:t> graves, </a:t>
            </a:r>
            <a:r>
              <a:rPr lang="en-US" sz="2800" dirty="0" err="1" smtClean="0"/>
              <a:t>naufragium</a:t>
            </a:r>
            <a:r>
              <a:rPr lang="en-US" sz="2800" dirty="0" smtClean="0"/>
              <a:t> </a:t>
            </a:r>
            <a:r>
              <a:rPr lang="en-US" sz="2800" dirty="0" err="1" smtClean="0"/>
              <a:t>facere</a:t>
            </a:r>
            <a:r>
              <a:rPr lang="en-US" sz="2800" dirty="0" smtClean="0"/>
              <a:t>, </a:t>
            </a:r>
            <a:r>
              <a:rPr lang="en-US" sz="2800" dirty="0" err="1" smtClean="0"/>
              <a:t>vehiculo</a:t>
            </a:r>
            <a:r>
              <a:rPr lang="en-US" sz="2800" dirty="0" smtClean="0"/>
              <a:t> </a:t>
            </a:r>
            <a:r>
              <a:rPr lang="en-US" sz="2800" dirty="0" err="1" smtClean="0"/>
              <a:t>everti</a:t>
            </a:r>
            <a:r>
              <a:rPr lang="en-US" sz="2800" dirty="0" smtClean="0"/>
              <a:t>: </a:t>
            </a:r>
            <a:r>
              <a:rPr lang="en-US" sz="2800" dirty="0" err="1" smtClean="0"/>
              <a:t>ab</a:t>
            </a:r>
            <a:r>
              <a:rPr lang="en-US" sz="2800" dirty="0" smtClean="0"/>
              <a:t> </a:t>
            </a:r>
            <a:r>
              <a:rPr lang="en-US" sz="2800" dirty="0" err="1" smtClean="0"/>
              <a:t>homine</a:t>
            </a:r>
            <a:r>
              <a:rPr lang="en-US" sz="2800" dirty="0" smtClean="0"/>
              <a:t> </a:t>
            </a:r>
            <a:r>
              <a:rPr lang="en-US" sz="2800" dirty="0" err="1" smtClean="0"/>
              <a:t>homini</a:t>
            </a:r>
            <a:r>
              <a:rPr lang="en-US" sz="2800" dirty="0" smtClean="0"/>
              <a:t> </a:t>
            </a:r>
            <a:r>
              <a:rPr lang="en-US" sz="2800" dirty="0" err="1" smtClean="0"/>
              <a:t>cotidianum</a:t>
            </a:r>
            <a:r>
              <a:rPr lang="en-US" sz="2800" dirty="0" smtClean="0"/>
              <a:t> </a:t>
            </a:r>
            <a:r>
              <a:rPr lang="en-US" sz="2800" dirty="0" err="1" smtClean="0"/>
              <a:t>periculum</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Seneca </a:t>
            </a:r>
            <a:r>
              <a:rPr lang="en-US" sz="2400" dirty="0" err="1" smtClean="0">
                <a:solidFill>
                  <a:srgbClr val="00B0F0"/>
                </a:solidFill>
              </a:rPr>
              <a:t>waarschuwt</a:t>
            </a:r>
            <a:r>
              <a:rPr lang="en-US" sz="2400" dirty="0" smtClean="0">
                <a:solidFill>
                  <a:srgbClr val="00B0F0"/>
                </a:solidFill>
              </a:rPr>
              <a:t> </a:t>
            </a:r>
            <a:r>
              <a:rPr lang="en-US" sz="2400" dirty="0" err="1" smtClean="0">
                <a:solidFill>
                  <a:srgbClr val="00B0F0"/>
                </a:solidFill>
              </a:rPr>
              <a:t>Lucilius</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leven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inrichten</a:t>
            </a:r>
            <a:r>
              <a:rPr lang="en-US" sz="2400" dirty="0" smtClean="0">
                <a:solidFill>
                  <a:srgbClr val="00B0F0"/>
                </a:solidFill>
              </a:rPr>
              <a:t> op </a:t>
            </a:r>
            <a:r>
              <a:rPr lang="en-US" sz="2400" dirty="0" err="1" smtClean="0">
                <a:solidFill>
                  <a:srgbClr val="00B0F0"/>
                </a:solidFill>
              </a:rPr>
              <a:t>mogelijke</a:t>
            </a:r>
            <a:r>
              <a:rPr lang="en-US" sz="2400" dirty="0" smtClean="0">
                <a:solidFill>
                  <a:srgbClr val="00B0F0"/>
                </a:solidFill>
              </a:rPr>
              <a:t> </a:t>
            </a:r>
            <a:r>
              <a:rPr lang="en-US" sz="2400" dirty="0" err="1" smtClean="0">
                <a:solidFill>
                  <a:srgbClr val="00B0F0"/>
                </a:solidFill>
              </a:rPr>
              <a:t>ongelukken</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allerlei</a:t>
            </a:r>
            <a:r>
              <a:rPr lang="en-US" sz="2400" dirty="0" smtClean="0">
                <a:solidFill>
                  <a:srgbClr val="00B0F0"/>
                </a:solidFill>
              </a:rPr>
              <a:t> </a:t>
            </a:r>
            <a:r>
              <a:rPr lang="en-US" sz="2400" dirty="0" err="1" smtClean="0">
                <a:solidFill>
                  <a:srgbClr val="00B0F0"/>
                </a:solidFill>
              </a:rPr>
              <a:t>ellende</a:t>
            </a:r>
            <a:r>
              <a:rPr lang="en-US" sz="2400" dirty="0" smtClean="0">
                <a:solidFill>
                  <a:srgbClr val="00B0F0"/>
                </a:solidFill>
              </a:rPr>
              <a:t> </a:t>
            </a:r>
            <a:r>
              <a:rPr lang="en-US" sz="2400" dirty="0" err="1" smtClean="0">
                <a:solidFill>
                  <a:srgbClr val="00B0F0"/>
                </a:solidFill>
              </a:rPr>
              <a:t>overkomen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daar</a:t>
            </a:r>
            <a:r>
              <a:rPr lang="en-US" sz="2400" dirty="0" smtClean="0">
                <a:solidFill>
                  <a:srgbClr val="00B0F0"/>
                </a:solidFill>
              </a:rPr>
              <a:t> zit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doelbewuste</a:t>
            </a:r>
            <a:r>
              <a:rPr lang="en-US" sz="2400" dirty="0" smtClean="0">
                <a:solidFill>
                  <a:srgbClr val="00B0F0"/>
                </a:solidFill>
              </a:rPr>
              <a:t> </a:t>
            </a:r>
            <a:r>
              <a:rPr lang="en-US" sz="2400" dirty="0" err="1" smtClean="0">
                <a:solidFill>
                  <a:srgbClr val="00B0F0"/>
                </a:solidFill>
              </a:rPr>
              <a:t>actie</a:t>
            </a:r>
            <a:r>
              <a:rPr lang="en-US" sz="2400" dirty="0" smtClean="0">
                <a:solidFill>
                  <a:srgbClr val="00B0F0"/>
                </a:solidFill>
              </a:rPr>
              <a:t> </a:t>
            </a:r>
            <a:r>
              <a:rPr lang="en-US" sz="2400" dirty="0" err="1" smtClean="0">
                <a:solidFill>
                  <a:srgbClr val="00B0F0"/>
                </a:solidFill>
              </a:rPr>
              <a:t>achter</a:t>
            </a:r>
            <a:r>
              <a:rPr lang="en-US" sz="2400" dirty="0" smtClean="0">
                <a:solidFill>
                  <a:srgbClr val="00B0F0"/>
                </a:solidFill>
              </a:rPr>
              <a:t>. </a:t>
            </a:r>
            <a:r>
              <a:rPr lang="en-US" sz="2400" dirty="0" err="1" smtClean="0">
                <a:solidFill>
                  <a:srgbClr val="00B0F0"/>
                </a:solidFill>
              </a:rPr>
              <a:t>Behalve</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anderen</a:t>
            </a:r>
            <a:r>
              <a:rPr lang="en-US" sz="2400" dirty="0" smtClean="0">
                <a:solidFill>
                  <a:srgbClr val="00B0F0"/>
                </a:solidFill>
              </a:rPr>
              <a:t> </a:t>
            </a:r>
            <a:r>
              <a:rPr lang="en-US" sz="2400" dirty="0" err="1" smtClean="0">
                <a:solidFill>
                  <a:srgbClr val="00B0F0"/>
                </a:solidFill>
              </a:rPr>
              <a:t>bewust</a:t>
            </a:r>
            <a:r>
              <a:rPr lang="en-US" sz="2400" dirty="0" smtClean="0">
                <a:solidFill>
                  <a:srgbClr val="00B0F0"/>
                </a:solidFill>
              </a:rPr>
              <a:t> </a:t>
            </a:r>
            <a:r>
              <a:rPr lang="en-US" sz="2400" dirty="0" err="1" smtClean="0">
                <a:solidFill>
                  <a:srgbClr val="00B0F0"/>
                </a:solidFill>
              </a:rPr>
              <a:t>ellende</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Pas </a:t>
            </a:r>
            <a:r>
              <a:rPr lang="en-US" sz="2400" dirty="0" err="1" smtClean="0">
                <a:solidFill>
                  <a:srgbClr val="00B0F0"/>
                </a:solidFill>
              </a:rPr>
              <a:t>liever</a:t>
            </a:r>
            <a:r>
              <a:rPr lang="en-US" sz="2400" dirty="0" smtClean="0">
                <a:solidFill>
                  <a:srgbClr val="00B0F0"/>
                </a:solidFill>
              </a:rPr>
              <a:t> </a:t>
            </a:r>
            <a:r>
              <a:rPr lang="en-US" sz="2400" dirty="0" err="1" smtClean="0">
                <a:solidFill>
                  <a:srgbClr val="00B0F0"/>
                </a:solidFill>
              </a:rPr>
              <a:t>daar</a:t>
            </a:r>
            <a:r>
              <a:rPr lang="en-US" sz="2400" dirty="0" smtClean="0">
                <a:solidFill>
                  <a:srgbClr val="00B0F0"/>
                </a:solidFill>
              </a:rPr>
              <a:t> voor op.</a:t>
            </a:r>
            <a:endParaRPr lang="nl-NL" sz="2800" dirty="0" smtClean="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02</a:t>
            </a:r>
            <a:r>
              <a:rPr lang="nl-NL" sz="4000" dirty="0" smtClean="0"/>
              <a:t>	</a:t>
            </a:r>
            <a:r>
              <a:rPr lang="nl-NL" sz="2800" dirty="0" smtClean="0"/>
              <a:t>Zijn we allemaal geketend aan het lot?</a:t>
            </a:r>
          </a:p>
          <a:p>
            <a:r>
              <a:rPr lang="nl-NL" dirty="0" smtClean="0"/>
              <a:t>	</a:t>
            </a:r>
            <a:r>
              <a:rPr lang="nl-NL" sz="2800" dirty="0" smtClean="0">
                <a:solidFill>
                  <a:srgbClr val="00B050"/>
                </a:solidFill>
              </a:rPr>
              <a:t>A. nee, joh. Spreekwoordelijk is dat</a:t>
            </a:r>
          </a:p>
          <a:p>
            <a:r>
              <a:rPr lang="nl-NL" sz="2800" dirty="0">
                <a:solidFill>
                  <a:srgbClr val="00B050"/>
                </a:solidFill>
              </a:rPr>
              <a:t>	</a:t>
            </a:r>
            <a:r>
              <a:rPr lang="nl-NL" sz="2800" dirty="0" smtClean="0">
                <a:solidFill>
                  <a:srgbClr val="00B050"/>
                </a:solidFill>
              </a:rPr>
              <a:t>B. klopt, alleen hebben we niet allen dezelfde keten</a:t>
            </a:r>
          </a:p>
          <a:p>
            <a:r>
              <a:rPr lang="nl-NL" sz="2800" dirty="0">
                <a:solidFill>
                  <a:srgbClr val="00B050"/>
                </a:solidFill>
              </a:rPr>
              <a:t>	</a:t>
            </a:r>
            <a:r>
              <a:rPr lang="nl-NL" sz="2800" dirty="0" smtClean="0">
                <a:solidFill>
                  <a:srgbClr val="00B050"/>
                </a:solidFill>
              </a:rPr>
              <a:t>C. klopt, maar we hebben er niet echt last van</a:t>
            </a:r>
          </a:p>
          <a:p>
            <a:r>
              <a:rPr lang="nl-NL" sz="2800" dirty="0">
                <a:solidFill>
                  <a:srgbClr val="00B050"/>
                </a:solidFill>
              </a:rPr>
              <a:t>	</a:t>
            </a:r>
            <a:r>
              <a:rPr lang="nl-NL" sz="2800" dirty="0" smtClean="0">
                <a:solidFill>
                  <a:srgbClr val="00B050"/>
                </a:solidFill>
              </a:rPr>
              <a:t>D. klopt niet, want wij zijn geen slaafjes</a:t>
            </a:r>
          </a:p>
        </p:txBody>
      </p:sp>
      <p:sp>
        <p:nvSpPr>
          <p:cNvPr id="118788" name="AutoShape 4" descr="data:image/jpeg;base64,/9j/4AAQSkZJRgABAQAAAQABAAD/2wCEAAkGBg8PDQ0NDg0NDA0NDQwNDA0NDQ8NDQ0NFBAVFBQQFBQXGyYeFxkjGRQUHy8gJCcpLCwvFR4xNTAqNSYrLCkBCQoKDgwOFA8PDykYFBwpKSkpKSkpKSkpKSkpKSkpKSkpKSkpKSkpKSkpKSkpKSkpKSkpKSkpKSkpKSkpKSkpKf/AABEIAK0BJAMBIgACEQEDEQH/xAAcAAEAAgMBAQEAAAAAAAAAAAAAAQUEBgcDAgj/xAA+EAABAwIDBgQDBQYFBQAAAAABAAIDBBEFEiEGExQxQWEHIlFxMoGRI0JSkqEVU3KCscFDYrLR4RYkMzSi/8QAFwEBAQEBAAAAAAAAAAAAAAAAAAECA//EABkRAQEBAQEBAAAAAAAAAAAAAAABEQIxIf/aAAwDAQACEQMRAD8A7iiIgIiICIiCFKIgIiICIiAiIgIiICKFKAiIghSiICIiAiIgIiICIiAiIgIiICIiAihEEqFKICIiAiKEEoiICIiAiIgIiICIiAiIgIiICIiAiIgIiICIiAiIgIiICIiAiIgIiICIiAoUqEEoihAUoiCFKIgKFKIIUoiCFKIgKFKICIiAiIgIiICIiAiIgIoUoCIiAiIgIiICIiAiIgIiICIiAihSgIiICKFKAiIgIiICIiAiIgIi+XvDQXOIaALkk2AHqSg+kWi7QeL+HUpcyJzq6UXGWntugfQyHT6XWk13jRiMpIghpqVvS7XTyfU2H6K4mu3qV+f/APrzGZDfjntv0ZFE0f6VmU+2WON1FYZO0kMTgf8A5TDXdEXI6LxYxGEji6KKoZ1dDmhk99bg/oty2e8ScPrSIxKaac6CCptG4n0afhd8jfsmGtqRQpUURQpQEUKUBFClBCIiCUUKUBERAREQEREEKURAUKUQQpUKUBERAREQERVu0GOw0NLLVzusyNugHxSPPwsb3JQeW0u09Nh1OaipfYaiONtjJK/8LR/fkFwTbDxEq8ScWueYKW/kpY3eUj1efvn307Kq2p2pnxGqfUzu53EUYPkhj6Mb/c9SqcOWsZ1kxlWVG25WDFSSBucxvyAAl2U2AOgPt3Vnh4Fwqi8w+lvbRbRh2HA20VRhbRotuw6wsqj3hwFjhYtB+Sp8e8OWSNLmNyuGoIW50crdFaMe0jWyjWOSYDt3W4TKKau3lVRghoJ1mhHq1x+If5T8rLsGHYjFUwsngkbLFILse03B/wBj2Wkbc7PxzRuNhmsfe659sTthJhNWYpCXUcr7VEepyHlvWj1HX1HyUsJX6BRecEzXsbIxwex7WvY5puHNIuCD7L0WWhERAREQQiIglERARFCCUUIglERAREQEUKUBFClAREQEREBcB8YtrjVVppI3f9tREsIB0kqOT3d7fCPY+q7PtZjPBYfV1emaKFxjv1lPlYPzEL8szuJJc4kkkucTzJJuSrErxJXrTC726X1Gh5HXkvmKIuc1rRdziA0dSTyC22Aw4fikFG9gmbHJFHUeUHezEebU9GuNgOy0j72o2lkdLaB3klgp46gsZ9kAyMDdN6BoJcPldVVDLay3Cihkh2kjjFMaennhzSRytGXh7XeXDlYgOutNxSpj4mXctyRFxcxp+625sPpb6ojaMOrgLa8lf0mLADmubQ15HVWtJindVHSYcbt1WZHtD3XPosRuBqvZuId0Nbbim0Qc0i/PRcyxwB0pcOpVnXVhPVVMxzFXB07wa2nL45MNldd0A3tKSecJPmZ/KSD7O7Lp6/NmzuKmixClqgbNjmaJO8TvK8flJ+i/SQN1ityilEWVERQglFCIJRFCCUREBERAREQFClEBERAUKUQEREBQpRBzvxvrC3DIYRzqKuMHuxjXPP6hq4dVQWXa/GaAvZhw6b+cn8jf+VzLE8O7Lc8Zvrx2EowaziXgGOhjfVvvyLmW3bT7vLQqzGd5LMZX3zFzrEixPmJze5JJ+a2vZW9JT1dbIAYWuijihLbmqrQS6KPu1pIeR/laqtmGVlW5v2bnxtdI98jTnlkmcbyOyel9B7Ii4weuk4SsrppZJZNwyhhdI7M7M8EvseekbSP51p1VDY35k6lbTjNFPSUjIajLAX2NPRNIfM0Xu6aZ3IE2Gg9ANALGi4cuAQVoaVkwuIKy24efRe0eHm/LRURDMdFktlK9osP5aLJbh/JVFfJcqDF2VqKDsvo0HZBrdWwr9IbK1hmw6ilPN9LAXfxZAD+oXBqvDteS7fsHGW4TQtPSBv8AU2WemuV+iKFhoRSoQSihEBSihBKIiAiKEEoiICIiAihSgIihBKIoQSiIg03xOpM1LBJ+6qW37BzHN/rZc2xRrWxPkPJjHO+guuy7VUrZaCqa4taBE6QOcbBrmeYG/wAlyWqiDXR00sMlRLIxkk9NHYGCmf8AvXH75bqGDlpcjktRiqZmIGoFHEA1goGu+ybq3fOIO9d+J7tT2sAsyTamrNRIWzSQyyCKCGSKJgD8rhmbe1xoXXKx9pMOfBUw8JSz0sc7w15e0h00rvhsDfpy+ayqbCt1WTNe5r3UruHaGklrCBdx16lag9MSwze3e4lzyblzjmJPqbrAhwy2i2bJcLy4dEVTaEen6L1joR6K0bTL0ZT9kGBHRBeopvos3dL6bCqMQUoUimCzRAedl8uZZBWVFKLE2XXcFpd1S08XLJDE0++UXXOsMod/VQQ2u0vDn9o26u/pb5rqKz01ylERYaEREBFCIJRRdLoJRRdLoJRRdLoJUJdLoJRRdLoClRdLoCJdLoJRRdLoJUJdaDt5tcG8XRxzPifBTZ3thIbPLK9pIYHfcY1ozOI1OYAIPDxB8QKeCaOj/wDYEf21QxhBYZW6xQyG/wAOaznDn5QOpWm08jnNFS5+eWpLpJ3jMC6UknUHtYjt7FUjsF4R0bquKd8r2bywifuo8wJaA4ghzwbE30/qrPZyjqg2V0zZMQdUtYxjaNgJzNNw8vNmx21FyD8R0K38jHraK3a5/BipkjaXUbhDR6XdU4g5tmG3oxpzHuQtdwilMbbOdnkc4yTPvculdq49/T5LPxuiextMKlkdPJCHOpqOJ5kbA1x1kkcfiedddbk3voAsOmmsVYlXtPHceq9hEsWnrW21K+pK9qDNZGFJjWCzEgvdle31CoyWQ36KwpcMzdFiUlS0kLZKKdgbfRRYwJ8MDW3stbrpAHHsr7H8caAWtOqrdmsBdWS72QEUzHeYn/FcPuDt6n5INg2GwgsjdVvFnzgCIHpDzv8AzHX2AW1L5aAAAAAALADkB6KbrFbSii6XUEooul0EoouiDE4kJxKqd8VG/KJq34lOJCqN+VG/KGrjiQnEhU+/Kb8oauOJTiVrWK7Qw0rA+eTJe+VoBc99ueVo1KpH+IBfGJKeinljdfJNNJFTROsbG1ySdeyslproHEhOJC0vBNruIdu5ItzKQS3LJvY3W6B1hr2ss7GccbS08tQ/URtuG3tnedGt+ZsmYa2R9a1ou5waPVxAH1Kw5NpqRpsaqC/oJWE/QFch2rkNTNSRQyvnnIM1TWEvfCxwsTHDGNMrCQNBqT7rNkp6prHESYtMxjS5xiEVDHYC5sGturOU11yLEGPGZjmuHq0ghfNTibImPlkcGMY0ue48gAuR7HbX0rZXBksjA9pdLv5nyB1uZJdycOdxoRdZW3m1gMVK2nmblc+WpdIASwinZnaBfR13W+gUsw1f4z4pmmqhTGieHOYHtBcZJgCLjNFGCWkjWxNx1ssJ/ihWXBGHvy+j4XQ3H8T5Rb6LW8CxOmfHU1z528bM0ujidO2OeWzdC4nXzOu7T1HoFptTPVSyHPNJBI592vkErAy/cDktTE2uyVHjFRRljJGTRyOYHP3gtHGfTM25d8guX43jTXVz8QzNfFLVyVBYM7XTRAMLIdW3AuzqOoVhgOGw07zxZZWT2bkjZSVU27JvcmzQ03uNLrOxDAcTrZWxxxtiptN3nj4eNgPoz4ifqpkVsdF4pQVUMr30U1PUNhkMAa7ebx+WzWCwB5+oWP4XYpPJIYjJKaenjlNQ14blNQ9/kZm5khtydeqwYNhGRZo3bxzrZZa17gJLH4o6eIfB6F7uXQLZsPdHSxNhp4hFG3k1vXuT1Pcq3Imtgx7CIK2LdyjK5t91K22eM9vUdlyzHMDqKN32rc0ZPknZcxu9/wAJ7Fby7G3DoV4TY7cFrmZmkWLXC7SPQg81mUuOesqu69BVd1ZYphFO8l0TH0zj0Z5o/wAp5fIqjlwepafK0SD1F2n6Fb1GWKjuvRlR3VWaKqH+A/8AQ/3X2yhqv3Lx7kBXReQ1rm63WSdpHgZQdToO5VRS4ZKf/K8sHUMaXO+psAtowbh6ezmQEyfvZPPJ8ujfkpaMrA9l5ahwmq80UWhEd7SyDv8AhH6+y32F7GMaxjQxjQA1rRYAegWrMx6/Qr2bi9/VYtamNm4oKOLC14Ymp/aCi62DiwnFhUArlPGFDV9xYTiwqLiip4koavOLRUfElENemVMq9bKLIPLKosvUhfNkRV47jMdHA6eXW2kbB8Uj+jQtLwbxQkkqWx1FPHHC92UPjL80dzzN9HD15K0r2MrMfo6SZt4Io3ksJuHu8ziT9APktZ2kp44qnEqeNgZHBWNfFbm0PYQ5o7eULfMniVZT7WROixSoDN9Vybyno7tuyCjYPPID06k+4VJgtaIKdsYMUk+UyObIJJ3RucLhjY2AhvS5dbW6p6ytdHDQQMsG1NI9sumpEla7N9RG0ewXjh9WXT53Brg+Rwe3Kw3BPQuBsrCrfB/ESR1QGyWsHfC2wFh1A6EHW6vdqtq4auGlYHRZOLhkqYmzZ5BE25NxlAt7ErX2V7o5C2GKja0EtG+pI6h3uSbXPyVnHgvHANcYIZCdZIqZrG/kaQFLdMY2yG0ToCZpqeSV7muip2xZPsWZnPJc0nS7pHLx4HEqySSUvM+XM57JapsIY3nfI85be3ot8wvYfcxBk1bPUsHwMDWxBo9Li5I+a8toKiGipKh0VMwkxujuXE3zC1zcG/srkxGo4NsgyWMSU+Gz1hcXNeY69sLWkaHUg3+SzZ/DWte0bulfDY3MVTWNniaLW53J5egC+PDdzg+ACSQCXfzPAectmgAMt6XcD8l0iSoOh1NiDqSQbdCOqyrRBsnksaqooKU2AO6YZHkDQAOkco2krYIcONLTVEs8j3tDSy5Ghv5i0ZQ2/RbPtHgMVXDFJJmY/O5maMhrgOehIKp49k6RrfNG+cNFwJppHt/Le36LaLfZHF6iSBxc9romFsUUgjY0ylrQJH3A1Ga4H8Kt5XucbucSfUnkquknsxrGNbGxoDWtaLNaB0AWU15PVc6r0dHfqvgwBfYZ3X2IgorH4UL2jwm+pFgrGko281mCEKmKluFMHJo+i+v2a30H0VsIQvrchUxTfsxv4R9F9DDG/hH0VwIgpEQQxT/stp+6PovJ+CN6CyvxEF97kIY1Z2HZeYQUa2SWnBCwJIgDZQxV8Kp4dWOQKCxQYAgX0IlmZFORBiCNfQjWVkTKgxt2pWTlR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43362" name="Picture 2" descr="http://t1.gstatic.com/images?q=tbn:ANd9GcRv61NSzde20dHhjVh_Cz0ccclVFEFG8nj86BANT5SOqK8KTlBB6g"/>
          <p:cNvPicPr>
            <a:picLocks noChangeAspect="1" noChangeArrowheads="1"/>
          </p:cNvPicPr>
          <p:nvPr/>
        </p:nvPicPr>
        <p:blipFill>
          <a:blip r:embed="rId2" cstate="print"/>
          <a:srcRect/>
          <a:stretch>
            <a:fillRect/>
          </a:stretch>
        </p:blipFill>
        <p:spPr bwMode="auto">
          <a:xfrm>
            <a:off x="5724128" y="3501008"/>
            <a:ext cx="2619375" cy="1752600"/>
          </a:xfrm>
          <a:prstGeom prst="rect">
            <a:avLst/>
          </a:prstGeom>
          <a:noFill/>
        </p:spPr>
      </p:pic>
      <p:pic>
        <p:nvPicPr>
          <p:cNvPr id="143364" name="Picture 4" descr="http://imtech.com/Content/ImtechNV/images/About%20Imtech/keten.jpg"/>
          <p:cNvPicPr>
            <a:picLocks noChangeAspect="1" noChangeArrowheads="1"/>
          </p:cNvPicPr>
          <p:nvPr/>
        </p:nvPicPr>
        <p:blipFill>
          <a:blip r:embed="rId3" cstate="print"/>
          <a:srcRect t="23622" b="34121"/>
          <a:stretch>
            <a:fillRect/>
          </a:stretch>
        </p:blipFill>
        <p:spPr bwMode="auto">
          <a:xfrm>
            <a:off x="3779912" y="4149080"/>
            <a:ext cx="2112235" cy="669460"/>
          </a:xfrm>
          <a:prstGeom prst="rect">
            <a:avLst/>
          </a:prstGeom>
          <a:noFill/>
        </p:spPr>
      </p:pic>
      <p:pic>
        <p:nvPicPr>
          <p:cNvPr id="143366" name="Picture 6" descr="http://bin.ilsemedia.nl/m/m1fyowtwgeuf.jpg"/>
          <p:cNvPicPr>
            <a:picLocks noChangeAspect="1" noChangeArrowheads="1"/>
          </p:cNvPicPr>
          <p:nvPr/>
        </p:nvPicPr>
        <p:blipFill>
          <a:blip r:embed="rId4" cstate="print"/>
          <a:srcRect/>
          <a:stretch>
            <a:fillRect/>
          </a:stretch>
        </p:blipFill>
        <p:spPr bwMode="auto">
          <a:xfrm>
            <a:off x="1475656" y="3789040"/>
            <a:ext cx="2342034" cy="1321949"/>
          </a:xfrm>
          <a:prstGeom prst="rect">
            <a:avLst/>
          </a:prstGeom>
          <a:noFill/>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66</a:t>
            </a:r>
            <a:r>
              <a:rPr lang="nl-NL" sz="4000" dirty="0" smtClean="0"/>
              <a:t>	</a:t>
            </a:r>
            <a:r>
              <a:rPr lang="nl-NL" sz="2800" dirty="0" smtClean="0"/>
              <a:t>Kan een mens aan ellende ontkomen?</a:t>
            </a:r>
          </a:p>
          <a:p>
            <a:r>
              <a:rPr lang="nl-NL" dirty="0" smtClean="0"/>
              <a:t>	</a:t>
            </a:r>
            <a:r>
              <a:rPr lang="nl-NL" sz="2800" dirty="0" smtClean="0">
                <a:solidFill>
                  <a:srgbClr val="00B050"/>
                </a:solidFill>
              </a:rPr>
              <a:t>A. nee, de fortuin kan iedereen raken, maar het is wel 		beter voor andere mensen goed uit te kijken</a:t>
            </a:r>
          </a:p>
          <a:p>
            <a:r>
              <a:rPr lang="nl-NL" sz="2800" dirty="0">
                <a:solidFill>
                  <a:srgbClr val="00B050"/>
                </a:solidFill>
              </a:rPr>
              <a:t>	</a:t>
            </a:r>
            <a:r>
              <a:rPr lang="nl-NL" sz="2800" dirty="0" smtClean="0">
                <a:solidFill>
                  <a:srgbClr val="00B050"/>
                </a:solidFill>
              </a:rPr>
              <a:t>B. ja hoor, kan best. Gewoon goed uitkijken.</a:t>
            </a:r>
          </a:p>
          <a:p>
            <a:r>
              <a:rPr lang="nl-NL" sz="2800" dirty="0">
                <a:solidFill>
                  <a:srgbClr val="00B050"/>
                </a:solidFill>
              </a:rPr>
              <a:t>	</a:t>
            </a:r>
            <a:r>
              <a:rPr lang="nl-NL" sz="2800" dirty="0" smtClean="0">
                <a:solidFill>
                  <a:srgbClr val="00B050"/>
                </a:solidFill>
              </a:rPr>
              <a:t>C. nee, elke mens wordt getroffen door ellende</a:t>
            </a:r>
          </a:p>
          <a:p>
            <a:r>
              <a:rPr lang="nl-NL" sz="2800" dirty="0">
                <a:solidFill>
                  <a:srgbClr val="00B050"/>
                </a:solidFill>
              </a:rPr>
              <a:t>	</a:t>
            </a:r>
            <a:r>
              <a:rPr lang="nl-NL" sz="2800" dirty="0" smtClean="0">
                <a:solidFill>
                  <a:srgbClr val="00B050"/>
                </a:solidFill>
              </a:rPr>
              <a:t>D. ja, veel vitamine C helpt enorm</a:t>
            </a:r>
          </a:p>
        </p:txBody>
      </p:sp>
      <p:pic>
        <p:nvPicPr>
          <p:cNvPr id="242690" name="Picture 2" descr="http://www.voedingscentrum.nl/sites/shared/images/schijf/schijf0_295.png"/>
          <p:cNvPicPr>
            <a:picLocks noChangeAspect="1" noChangeArrowheads="1"/>
          </p:cNvPicPr>
          <p:nvPr/>
        </p:nvPicPr>
        <p:blipFill>
          <a:blip r:embed="rId2" cstate="print"/>
          <a:srcRect/>
          <a:stretch>
            <a:fillRect/>
          </a:stretch>
        </p:blipFill>
        <p:spPr bwMode="auto">
          <a:xfrm>
            <a:off x="2699792" y="3284984"/>
            <a:ext cx="2819400" cy="2819401"/>
          </a:xfrm>
          <a:prstGeom prst="rect">
            <a:avLst/>
          </a:prstGeom>
          <a:noFill/>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278094"/>
          </a:xfrm>
          <a:prstGeom prst="rect">
            <a:avLst/>
          </a:prstGeom>
          <a:noFill/>
        </p:spPr>
        <p:txBody>
          <a:bodyPr wrap="square" rtlCol="0">
            <a:spAutoFit/>
          </a:bodyPr>
          <a:lstStyle/>
          <a:p>
            <a:r>
              <a:rPr lang="en-US" sz="2800" dirty="0" err="1" smtClean="0"/>
              <a:t>Adversus</a:t>
            </a:r>
            <a:r>
              <a:rPr lang="en-US" sz="2800" dirty="0" smtClean="0"/>
              <a:t> hoc </a:t>
            </a:r>
            <a:r>
              <a:rPr lang="en-US" sz="2800" dirty="0" err="1" smtClean="0"/>
              <a:t>te</a:t>
            </a:r>
            <a:r>
              <a:rPr lang="en-US" sz="2800" dirty="0" smtClean="0"/>
              <a:t> </a:t>
            </a:r>
            <a:r>
              <a:rPr lang="en-US" sz="2800" dirty="0" err="1" smtClean="0"/>
              <a:t>expedi</a:t>
            </a:r>
            <a:r>
              <a:rPr lang="en-US" sz="2800" dirty="0" smtClean="0"/>
              <a:t>, hoc </a:t>
            </a:r>
            <a:r>
              <a:rPr lang="en-US" sz="2800" dirty="0" err="1" smtClean="0"/>
              <a:t>intentis</a:t>
            </a:r>
            <a:r>
              <a:rPr lang="en-US" sz="2800" dirty="0" smtClean="0"/>
              <a:t> </a:t>
            </a:r>
            <a:r>
              <a:rPr lang="en-US" sz="2800" dirty="0" err="1" smtClean="0"/>
              <a:t>oculis</a:t>
            </a:r>
            <a:r>
              <a:rPr lang="en-US" sz="2800" dirty="0" smtClean="0"/>
              <a:t> </a:t>
            </a:r>
            <a:r>
              <a:rPr lang="en-US" sz="2800" dirty="0" err="1" smtClean="0"/>
              <a:t>intuere</a:t>
            </a:r>
            <a:r>
              <a:rPr lang="en-US" sz="2800" dirty="0" smtClean="0"/>
              <a:t>; </a:t>
            </a:r>
            <a:r>
              <a:rPr lang="en-US" sz="2800" dirty="0" err="1" smtClean="0"/>
              <a:t>nullum</a:t>
            </a:r>
            <a:r>
              <a:rPr lang="en-US" sz="2800" dirty="0" smtClean="0"/>
              <a:t> </a:t>
            </a:r>
            <a:r>
              <a:rPr lang="en-US" sz="2800" dirty="0" err="1" smtClean="0"/>
              <a:t>est</a:t>
            </a:r>
            <a:r>
              <a:rPr lang="en-US" sz="2800" dirty="0" smtClean="0"/>
              <a:t> </a:t>
            </a:r>
            <a:r>
              <a:rPr lang="en-US" sz="2800" dirty="0" err="1" smtClean="0"/>
              <a:t>malum</a:t>
            </a:r>
            <a:r>
              <a:rPr lang="en-US" sz="2800" dirty="0" smtClean="0"/>
              <a:t> </a:t>
            </a:r>
            <a:r>
              <a:rPr lang="en-US" sz="2800" dirty="0" err="1" smtClean="0"/>
              <a:t>frequentius</a:t>
            </a:r>
            <a:r>
              <a:rPr lang="en-US" sz="2800" dirty="0" smtClean="0"/>
              <a:t>, </a:t>
            </a:r>
            <a:r>
              <a:rPr lang="en-US" sz="2800" dirty="0" err="1" smtClean="0"/>
              <a:t>nullum</a:t>
            </a:r>
            <a:r>
              <a:rPr lang="en-US" sz="2800" dirty="0" smtClean="0"/>
              <a:t> </a:t>
            </a:r>
            <a:r>
              <a:rPr lang="en-US" sz="2800" dirty="0" err="1" smtClean="0"/>
              <a:t>pertinacius</a:t>
            </a:r>
            <a:r>
              <a:rPr lang="en-US" sz="2800" dirty="0" smtClean="0"/>
              <a:t>, </a:t>
            </a:r>
            <a:r>
              <a:rPr lang="en-US" sz="2800" dirty="0" err="1" smtClean="0"/>
              <a:t>nullum</a:t>
            </a:r>
            <a:r>
              <a:rPr lang="en-US" sz="2800" dirty="0" smtClean="0"/>
              <a:t> </a:t>
            </a:r>
            <a:r>
              <a:rPr lang="en-US" sz="2800" dirty="0" err="1" smtClean="0"/>
              <a:t>blandius</a:t>
            </a:r>
            <a:r>
              <a:rPr lang="en-US" sz="2800" dirty="0" smtClean="0"/>
              <a:t>. </a:t>
            </a:r>
            <a:r>
              <a:rPr lang="en-US" sz="2800" dirty="0" err="1" smtClean="0"/>
              <a:t>Tempestas</a:t>
            </a:r>
            <a:r>
              <a:rPr lang="en-US" sz="2800" dirty="0" smtClean="0"/>
              <a:t> </a:t>
            </a:r>
            <a:r>
              <a:rPr lang="en-US" sz="2800" dirty="0" err="1" smtClean="0"/>
              <a:t>minatur</a:t>
            </a:r>
            <a:r>
              <a:rPr lang="en-US" sz="2800" dirty="0" smtClean="0"/>
              <a:t> </a:t>
            </a:r>
            <a:r>
              <a:rPr lang="en-US" sz="2800" dirty="0" err="1" smtClean="0"/>
              <a:t>antequam</a:t>
            </a:r>
            <a:r>
              <a:rPr lang="en-US" sz="2800" dirty="0" smtClean="0"/>
              <a:t> </a:t>
            </a:r>
            <a:r>
              <a:rPr lang="en-US" sz="2800" dirty="0" err="1" smtClean="0"/>
              <a:t>surgat</a:t>
            </a:r>
            <a:r>
              <a:rPr lang="en-US" sz="2800" dirty="0" smtClean="0"/>
              <a:t>, </a:t>
            </a:r>
            <a:r>
              <a:rPr lang="en-US" sz="2800" dirty="0" err="1" smtClean="0"/>
              <a:t>crepant</a:t>
            </a:r>
            <a:r>
              <a:rPr lang="en-US" sz="2800" dirty="0" smtClean="0"/>
              <a:t> </a:t>
            </a:r>
            <a:r>
              <a:rPr lang="en-US" sz="2800" dirty="0" err="1" smtClean="0"/>
              <a:t>aedificia</a:t>
            </a:r>
            <a:r>
              <a:rPr lang="en-US" sz="2800" dirty="0" smtClean="0"/>
              <a:t> </a:t>
            </a:r>
            <a:r>
              <a:rPr lang="en-US" sz="2800" dirty="0" err="1" smtClean="0"/>
              <a:t>antequam</a:t>
            </a:r>
            <a:r>
              <a:rPr lang="en-US" sz="2800" dirty="0" smtClean="0"/>
              <a:t> </a:t>
            </a:r>
            <a:r>
              <a:rPr lang="en-US" sz="2800" dirty="0" err="1" smtClean="0"/>
              <a:t>corruant</a:t>
            </a:r>
            <a:r>
              <a:rPr lang="en-US" sz="2800" dirty="0" smtClean="0"/>
              <a:t>, </a:t>
            </a:r>
            <a:r>
              <a:rPr lang="en-US" sz="2800" dirty="0" err="1" smtClean="0"/>
              <a:t>praenuntiat</a:t>
            </a:r>
            <a:r>
              <a:rPr lang="en-US" sz="2800" dirty="0" smtClean="0"/>
              <a:t> </a:t>
            </a:r>
            <a:r>
              <a:rPr lang="en-US" sz="2800" dirty="0" err="1" smtClean="0"/>
              <a:t>fumus</a:t>
            </a:r>
            <a:r>
              <a:rPr lang="en-US" sz="2800" dirty="0" smtClean="0"/>
              <a:t> </a:t>
            </a:r>
            <a:r>
              <a:rPr lang="en-US" sz="2800" dirty="0" err="1" smtClean="0"/>
              <a:t>incendium</a:t>
            </a:r>
            <a:r>
              <a:rPr lang="en-US" sz="2800" dirty="0" smtClean="0"/>
              <a:t>: </a:t>
            </a:r>
            <a:r>
              <a:rPr lang="en-US" sz="2800" dirty="0" err="1" smtClean="0"/>
              <a:t>subita</a:t>
            </a:r>
            <a:r>
              <a:rPr lang="en-US" sz="2800" dirty="0" smtClean="0"/>
              <a:t> </a:t>
            </a:r>
            <a:r>
              <a:rPr lang="en-US" sz="2800" dirty="0" err="1" smtClean="0"/>
              <a:t>est</a:t>
            </a:r>
            <a:r>
              <a:rPr lang="en-US" sz="2800" dirty="0" smtClean="0"/>
              <a:t> ex </a:t>
            </a:r>
            <a:r>
              <a:rPr lang="en-US" sz="2800" dirty="0" err="1" smtClean="0"/>
              <a:t>homine</a:t>
            </a:r>
            <a:r>
              <a:rPr lang="en-US" sz="2800" dirty="0" smtClean="0"/>
              <a:t> </a:t>
            </a:r>
            <a:r>
              <a:rPr lang="en-US" sz="2800" dirty="0" err="1" smtClean="0"/>
              <a:t>pernicies</a:t>
            </a:r>
            <a:r>
              <a:rPr lang="en-US" sz="2800" dirty="0" smtClean="0"/>
              <a:t> [</a:t>
            </a:r>
            <a:r>
              <a:rPr lang="en-US" sz="2800" dirty="0" err="1" smtClean="0"/>
              <a:t>est</a:t>
            </a:r>
            <a:r>
              <a:rPr lang="en-US" sz="2800" dirty="0" smtClean="0"/>
              <a:t>], et </a:t>
            </a:r>
            <a:r>
              <a:rPr lang="en-US" sz="2800" dirty="0" err="1" smtClean="0"/>
              <a:t>eo</a:t>
            </a:r>
            <a:r>
              <a:rPr lang="en-US" sz="2800" dirty="0" smtClean="0"/>
              <a:t> </a:t>
            </a:r>
            <a:r>
              <a:rPr lang="en-US" sz="2800" dirty="0" err="1" smtClean="0"/>
              <a:t>diligentius</a:t>
            </a:r>
            <a:r>
              <a:rPr lang="en-US" sz="2800" dirty="0" smtClean="0"/>
              <a:t> </a:t>
            </a:r>
            <a:r>
              <a:rPr lang="en-US" sz="2800" dirty="0" err="1" smtClean="0"/>
              <a:t>tegitur</a:t>
            </a:r>
            <a:r>
              <a:rPr lang="en-US" sz="2800" dirty="0" smtClean="0"/>
              <a:t> quo </a:t>
            </a:r>
            <a:r>
              <a:rPr lang="en-US" sz="2800" dirty="0" err="1" smtClean="0"/>
              <a:t>propius</a:t>
            </a:r>
            <a:r>
              <a:rPr lang="en-US" sz="2800" dirty="0" smtClean="0"/>
              <a:t> </a:t>
            </a:r>
            <a:r>
              <a:rPr lang="en-US" sz="2800" dirty="0" err="1" smtClean="0"/>
              <a:t>accedit</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is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serieuze</a:t>
            </a:r>
            <a:r>
              <a:rPr lang="en-US" sz="2400" dirty="0" smtClean="0">
                <a:solidFill>
                  <a:srgbClr val="00B0F0"/>
                </a:solidFill>
              </a:rPr>
              <a:t> </a:t>
            </a:r>
            <a:r>
              <a:rPr lang="en-US" sz="2400" dirty="0" err="1" smtClean="0">
                <a:solidFill>
                  <a:srgbClr val="00B0F0"/>
                </a:solidFill>
              </a:rPr>
              <a:t>bedreiging</a:t>
            </a:r>
            <a:r>
              <a:rPr lang="en-US" sz="2400" dirty="0" smtClean="0">
                <a:solidFill>
                  <a:srgbClr val="00B0F0"/>
                </a:solidFill>
              </a:rPr>
              <a:t> voor </a:t>
            </a:r>
            <a:r>
              <a:rPr lang="en-US" sz="2400" dirty="0" err="1" smtClean="0">
                <a:solidFill>
                  <a:srgbClr val="00B0F0"/>
                </a:solidFill>
              </a:rPr>
              <a:t>anderen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storm, brand, </a:t>
            </a:r>
            <a:r>
              <a:rPr lang="en-US" sz="2400" dirty="0" err="1" smtClean="0">
                <a:solidFill>
                  <a:srgbClr val="00B0F0"/>
                </a:solidFill>
              </a:rPr>
              <a:t>instorting</a:t>
            </a:r>
            <a:r>
              <a:rPr lang="en-US" sz="2400" dirty="0" smtClean="0">
                <a:solidFill>
                  <a:srgbClr val="00B0F0"/>
                </a:solidFill>
              </a:rPr>
              <a:t> </a:t>
            </a:r>
            <a:r>
              <a:rPr lang="en-US" sz="2400" dirty="0" err="1" smtClean="0">
                <a:solidFill>
                  <a:srgbClr val="00B0F0"/>
                </a:solidFill>
              </a:rPr>
              <a:t>zie</a:t>
            </a:r>
            <a:r>
              <a:rPr lang="en-US" sz="2400" dirty="0" smtClean="0">
                <a:solidFill>
                  <a:srgbClr val="00B0F0"/>
                </a:solidFill>
              </a:rPr>
              <a:t> je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aankomen</a:t>
            </a:r>
            <a:r>
              <a:rPr lang="en-US" sz="2400" dirty="0" smtClean="0">
                <a:solidFill>
                  <a:srgbClr val="00B0F0"/>
                </a:solidFill>
              </a:rPr>
              <a:t>. De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valt</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het </a:t>
            </a:r>
            <a:r>
              <a:rPr lang="en-US" sz="2400" dirty="0" err="1" smtClean="0">
                <a:solidFill>
                  <a:srgbClr val="00B0F0"/>
                </a:solidFill>
              </a:rPr>
              <a:t>niets</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a:t>
            </a:r>
            <a:endParaRPr lang="nl-NL" sz="2800" dirty="0" smtClean="0">
              <a:solidFill>
                <a:srgbClr val="00B0F0"/>
              </a:solidFill>
            </a:endParaRPr>
          </a:p>
        </p:txBody>
      </p:sp>
      <p:pic>
        <p:nvPicPr>
          <p:cNvPr id="35842" name="Picture 2" descr="http://www.brandweerepe.nl/Pics/Foto's/Preventie/Cartoon_rookmelder.jpg"/>
          <p:cNvPicPr>
            <a:picLocks noChangeAspect="1" noChangeArrowheads="1"/>
          </p:cNvPicPr>
          <p:nvPr/>
        </p:nvPicPr>
        <p:blipFill>
          <a:blip r:embed="rId2" cstate="print"/>
          <a:srcRect/>
          <a:stretch>
            <a:fillRect/>
          </a:stretch>
        </p:blipFill>
        <p:spPr bwMode="auto">
          <a:xfrm>
            <a:off x="179512" y="4437112"/>
            <a:ext cx="2888380" cy="1800200"/>
          </a:xfrm>
          <a:prstGeom prst="rect">
            <a:avLst/>
          </a:prstGeom>
          <a:noFill/>
        </p:spPr>
      </p:pic>
      <p:pic>
        <p:nvPicPr>
          <p:cNvPr id="35844" name="Picture 4" descr="http://wsa.wesleyan.edu/files/2012/10/435816-Royalty-Free-RF-Clipart-Illustration-Of-A-Cartoon-Man-Caught-In-A-Nasty-Rain-Storm1.jpeg"/>
          <p:cNvPicPr>
            <a:picLocks noChangeAspect="1" noChangeArrowheads="1"/>
          </p:cNvPicPr>
          <p:nvPr/>
        </p:nvPicPr>
        <p:blipFill>
          <a:blip r:embed="rId3" cstate="print"/>
          <a:srcRect t="5811" r="6929" b="4520"/>
          <a:stretch>
            <a:fillRect/>
          </a:stretch>
        </p:blipFill>
        <p:spPr bwMode="auto">
          <a:xfrm>
            <a:off x="6300192" y="5013176"/>
            <a:ext cx="1810006" cy="1701219"/>
          </a:xfrm>
          <a:prstGeom prst="rect">
            <a:avLst/>
          </a:prstGeom>
          <a:noFill/>
        </p:spPr>
      </p:pic>
      <p:sp>
        <p:nvSpPr>
          <p:cNvPr id="7" name="Tekstvak 6"/>
          <p:cNvSpPr txBox="1"/>
          <p:nvPr/>
        </p:nvSpPr>
        <p:spPr>
          <a:xfrm>
            <a:off x="3131840" y="5301208"/>
            <a:ext cx="3096344" cy="830997"/>
          </a:xfrm>
          <a:prstGeom prst="rect">
            <a:avLst/>
          </a:prstGeom>
          <a:noFill/>
        </p:spPr>
        <p:txBody>
          <a:bodyPr wrap="square" rtlCol="0">
            <a:spAutoFit/>
          </a:bodyPr>
          <a:lstStyle/>
          <a:p>
            <a:r>
              <a:rPr lang="nl-NL" sz="2400" dirty="0" smtClean="0"/>
              <a:t>Een goede voorbereiding helpt…</a:t>
            </a:r>
            <a:endParaRPr lang="nl-NL"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063198"/>
          </a:xfrm>
          <a:prstGeom prst="rect">
            <a:avLst/>
          </a:prstGeom>
          <a:noFill/>
        </p:spPr>
        <p:txBody>
          <a:bodyPr wrap="square" rtlCol="0">
            <a:spAutoFit/>
          </a:bodyPr>
          <a:lstStyle/>
          <a:p>
            <a:r>
              <a:rPr lang="en-US" sz="2800" dirty="0" err="1" smtClean="0"/>
              <a:t>Erras</a:t>
            </a:r>
            <a:r>
              <a:rPr lang="en-US" sz="2800" dirty="0" smtClean="0"/>
              <a:t> </a:t>
            </a:r>
            <a:r>
              <a:rPr lang="en-US" sz="2800" dirty="0" err="1" smtClean="0"/>
              <a:t>si</a:t>
            </a:r>
            <a:r>
              <a:rPr lang="en-US" sz="2800" dirty="0" smtClean="0"/>
              <a:t> </a:t>
            </a:r>
            <a:r>
              <a:rPr lang="en-US" sz="2800" dirty="0" err="1" smtClean="0"/>
              <a:t>istorum</a:t>
            </a:r>
            <a:r>
              <a:rPr lang="en-US" sz="2800" dirty="0" smtClean="0"/>
              <a:t> </a:t>
            </a:r>
            <a:r>
              <a:rPr lang="en-US" sz="2800" dirty="0" err="1" smtClean="0"/>
              <a:t>tibi</a:t>
            </a:r>
            <a:r>
              <a:rPr lang="en-US" sz="2800" dirty="0" smtClean="0"/>
              <a:t> qui </a:t>
            </a:r>
            <a:r>
              <a:rPr lang="en-US" sz="2800" dirty="0" err="1" smtClean="0"/>
              <a:t>occurrunt</a:t>
            </a:r>
            <a:r>
              <a:rPr lang="en-US" sz="2800" dirty="0" smtClean="0"/>
              <a:t> </a:t>
            </a:r>
            <a:r>
              <a:rPr lang="en-US" sz="2800" dirty="0" err="1" smtClean="0"/>
              <a:t>vultibus</a:t>
            </a:r>
            <a:r>
              <a:rPr lang="en-US" sz="2800" dirty="0" smtClean="0"/>
              <a:t> </a:t>
            </a:r>
            <a:r>
              <a:rPr lang="en-US" sz="2800" dirty="0" err="1" smtClean="0"/>
              <a:t>credis</a:t>
            </a:r>
            <a:r>
              <a:rPr lang="en-US" sz="2800" dirty="0" smtClean="0"/>
              <a:t>: </a:t>
            </a:r>
            <a:r>
              <a:rPr lang="en-US" sz="2800" dirty="0" err="1" smtClean="0"/>
              <a:t>hominum</a:t>
            </a:r>
            <a:r>
              <a:rPr lang="en-US" sz="2800" dirty="0" smtClean="0"/>
              <a:t> effigies </a:t>
            </a:r>
            <a:r>
              <a:rPr lang="en-US" sz="2800" dirty="0" err="1" smtClean="0"/>
              <a:t>habent</a:t>
            </a:r>
            <a:r>
              <a:rPr lang="en-US" sz="2800" dirty="0" smtClean="0"/>
              <a:t>, </a:t>
            </a:r>
            <a:r>
              <a:rPr lang="en-US" sz="2800" dirty="0" err="1" smtClean="0"/>
              <a:t>animos</a:t>
            </a:r>
            <a:r>
              <a:rPr lang="en-US" sz="2800" dirty="0" smtClean="0"/>
              <a:t> </a:t>
            </a:r>
            <a:r>
              <a:rPr lang="en-US" sz="2800" dirty="0" err="1" smtClean="0"/>
              <a:t>ferarum</a:t>
            </a:r>
            <a:r>
              <a:rPr lang="en-US" sz="2800" dirty="0" smtClean="0"/>
              <a:t>, nisi quod </a:t>
            </a:r>
            <a:r>
              <a:rPr lang="en-US" sz="2800" dirty="0" err="1" smtClean="0"/>
              <a:t>illarum</a:t>
            </a:r>
            <a:r>
              <a:rPr lang="en-US" sz="2800" dirty="0" smtClean="0"/>
              <a:t> </a:t>
            </a:r>
            <a:r>
              <a:rPr lang="en-US" sz="2800" dirty="0" err="1" smtClean="0"/>
              <a:t>perniciosus</a:t>
            </a:r>
            <a:r>
              <a:rPr lang="en-US" sz="2800" dirty="0" smtClean="0"/>
              <a:t> </a:t>
            </a:r>
            <a:r>
              <a:rPr lang="en-US" sz="2800" dirty="0" err="1" smtClean="0"/>
              <a:t>est</a:t>
            </a:r>
            <a:r>
              <a:rPr lang="en-US" sz="2800" dirty="0" smtClean="0"/>
              <a:t> primus </a:t>
            </a:r>
            <a:r>
              <a:rPr lang="en-US" sz="2800" dirty="0" err="1" smtClean="0"/>
              <a:t>incursus</a:t>
            </a:r>
            <a:r>
              <a:rPr lang="en-US" sz="2800" dirty="0" smtClean="0"/>
              <a:t>: quos </a:t>
            </a:r>
            <a:r>
              <a:rPr lang="en-US" sz="2800" dirty="0" err="1" smtClean="0"/>
              <a:t>transiere</a:t>
            </a:r>
            <a:r>
              <a:rPr lang="en-US" sz="2800" dirty="0" smtClean="0"/>
              <a:t> non </a:t>
            </a:r>
            <a:r>
              <a:rPr lang="en-US" sz="2800" dirty="0" err="1" smtClean="0"/>
              <a:t>quaerunt</a:t>
            </a:r>
            <a:r>
              <a:rPr lang="en-US" sz="2800" dirty="0" smtClean="0"/>
              <a:t>. </a:t>
            </a:r>
            <a:r>
              <a:rPr lang="en-US" sz="2800" dirty="0" err="1" smtClean="0"/>
              <a:t>Numquam</a:t>
            </a:r>
            <a:r>
              <a:rPr lang="en-US" sz="2800" dirty="0" smtClean="0"/>
              <a:t> </a:t>
            </a:r>
            <a:r>
              <a:rPr lang="en-US" sz="2800" dirty="0" err="1" smtClean="0"/>
              <a:t>enim</a:t>
            </a:r>
            <a:r>
              <a:rPr lang="en-US" sz="2800" dirty="0" smtClean="0"/>
              <a:t> </a:t>
            </a:r>
            <a:r>
              <a:rPr lang="en-US" sz="2800" dirty="0" err="1" smtClean="0"/>
              <a:t>illas</a:t>
            </a:r>
            <a:r>
              <a:rPr lang="en-US" sz="2800" dirty="0" smtClean="0"/>
              <a:t> ad </a:t>
            </a:r>
            <a:r>
              <a:rPr lang="en-US" sz="2800" dirty="0" err="1" smtClean="0"/>
              <a:t>nocendum</a:t>
            </a:r>
            <a:r>
              <a:rPr lang="en-US" sz="2800" dirty="0" smtClean="0"/>
              <a:t> nisi </a:t>
            </a:r>
            <a:r>
              <a:rPr lang="en-US" sz="2800" dirty="0" err="1" smtClean="0"/>
              <a:t>necessitas</a:t>
            </a:r>
            <a:r>
              <a:rPr lang="en-US" sz="2800" dirty="0" smtClean="0"/>
              <a:t> </a:t>
            </a:r>
            <a:r>
              <a:rPr lang="en-US" sz="2800" dirty="0" err="1" smtClean="0"/>
              <a:t>incitat</a:t>
            </a:r>
            <a:r>
              <a:rPr lang="en-US" sz="2800" dirty="0" smtClean="0"/>
              <a:t>; [</a:t>
            </a:r>
            <a:r>
              <a:rPr lang="en-US" sz="2800" dirty="0" err="1" smtClean="0"/>
              <a:t>hae</a:t>
            </a:r>
            <a:r>
              <a:rPr lang="en-US" sz="2800" dirty="0" smtClean="0"/>
              <a:t>] </a:t>
            </a:r>
            <a:r>
              <a:rPr lang="en-US" sz="2800" dirty="0" err="1" smtClean="0"/>
              <a:t>aut</a:t>
            </a:r>
            <a:r>
              <a:rPr lang="en-US" sz="2800" dirty="0" smtClean="0"/>
              <a:t> fame </a:t>
            </a:r>
            <a:r>
              <a:rPr lang="en-US" sz="2800" dirty="0" err="1" smtClean="0"/>
              <a:t>aut</a:t>
            </a:r>
            <a:r>
              <a:rPr lang="en-US" sz="2800" dirty="0" smtClean="0"/>
              <a:t> </a:t>
            </a:r>
            <a:r>
              <a:rPr lang="en-US" sz="2800" dirty="0" err="1" smtClean="0"/>
              <a:t>timore</a:t>
            </a:r>
            <a:r>
              <a:rPr lang="en-US" sz="2800" dirty="0" smtClean="0"/>
              <a:t> </a:t>
            </a:r>
            <a:r>
              <a:rPr lang="en-US" sz="2800" dirty="0" err="1" smtClean="0"/>
              <a:t>coguntur</a:t>
            </a:r>
            <a:r>
              <a:rPr lang="en-US" sz="2800" dirty="0" smtClean="0"/>
              <a:t> ad </a:t>
            </a:r>
            <a:r>
              <a:rPr lang="en-US" sz="2800" dirty="0" err="1" smtClean="0"/>
              <a:t>pugnam</a:t>
            </a:r>
            <a:r>
              <a:rPr lang="en-US" sz="2800" dirty="0" smtClean="0"/>
              <a:t>: </a:t>
            </a:r>
            <a:r>
              <a:rPr lang="en-US" sz="2800" dirty="0" err="1" smtClean="0"/>
              <a:t>homini</a:t>
            </a:r>
            <a:r>
              <a:rPr lang="en-US" sz="2800" dirty="0" smtClean="0"/>
              <a:t> </a:t>
            </a:r>
            <a:r>
              <a:rPr lang="en-US" sz="2800" dirty="0" err="1" smtClean="0"/>
              <a:t>perdere</a:t>
            </a:r>
            <a:r>
              <a:rPr lang="en-US" sz="2800" dirty="0" smtClean="0"/>
              <a:t> hominem </a:t>
            </a:r>
            <a:r>
              <a:rPr lang="en-US" sz="2800" dirty="0" err="1" smtClean="0"/>
              <a:t>libet</a:t>
            </a:r>
            <a:r>
              <a:rPr lang="en-US" sz="2800" dirty="0" smtClean="0"/>
              <a:t>.</a:t>
            </a: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Je vergist je als je van die figuren die jou tegemoet komen de gezichten vertrouwt: ze hebben het uiterlijk van mensen, het hart van wilde dieren, behalve dat van hen (alleen) de eerste aanval gevaarlijk is: (want) degenen die ze voorbij gegaan zijn, zoeken ze niet (meer). Want nooit spoort iets anders dan de noodzaak hen aan om schade toe te brengen; of door honger of door angst worden zij [dezen] gedwongen tot een gevecht: het bevalt een mens/een mens vindt het fijn om een mens te gronde te richten.</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67</a:t>
            </a:r>
            <a:r>
              <a:rPr lang="nl-NL" sz="4000" dirty="0" smtClean="0"/>
              <a:t>	</a:t>
            </a:r>
            <a:r>
              <a:rPr lang="nl-NL" sz="2800" dirty="0" smtClean="0"/>
              <a:t>Waarom zijn wilde dieren minder gevaarlijk dan 	mensen?</a:t>
            </a:r>
          </a:p>
          <a:p>
            <a:r>
              <a:rPr lang="nl-NL" dirty="0" smtClean="0"/>
              <a:t>	</a:t>
            </a:r>
            <a:r>
              <a:rPr lang="nl-NL" sz="2800" dirty="0" smtClean="0">
                <a:solidFill>
                  <a:srgbClr val="00B050"/>
                </a:solidFill>
              </a:rPr>
              <a:t>A. omdat wilde dieren toch mindere wezens zijn</a:t>
            </a:r>
          </a:p>
          <a:p>
            <a:r>
              <a:rPr lang="nl-NL" sz="2800" dirty="0">
                <a:solidFill>
                  <a:srgbClr val="00B050"/>
                </a:solidFill>
              </a:rPr>
              <a:t>	</a:t>
            </a:r>
            <a:r>
              <a:rPr lang="nl-NL" sz="2800" dirty="0" smtClean="0">
                <a:solidFill>
                  <a:srgbClr val="00B050"/>
                </a:solidFill>
              </a:rPr>
              <a:t>B. omdat de mens wel snapt dat ze alleen wild lijken</a:t>
            </a:r>
          </a:p>
          <a:p>
            <a:r>
              <a:rPr lang="nl-NL" sz="2800" dirty="0">
                <a:solidFill>
                  <a:srgbClr val="00B050"/>
                </a:solidFill>
              </a:rPr>
              <a:t>	</a:t>
            </a:r>
            <a:r>
              <a:rPr lang="nl-NL" sz="2800" dirty="0" smtClean="0">
                <a:solidFill>
                  <a:srgbClr val="00B050"/>
                </a:solidFill>
              </a:rPr>
              <a:t>C. omdat hun instinct niet zegt dat ze een mens 			moeten aanvallen, alleen dat ze moeten eten</a:t>
            </a:r>
          </a:p>
          <a:p>
            <a:r>
              <a:rPr lang="nl-NL" sz="2800" dirty="0">
                <a:solidFill>
                  <a:srgbClr val="00B050"/>
                </a:solidFill>
              </a:rPr>
              <a:t>	</a:t>
            </a:r>
            <a:r>
              <a:rPr lang="nl-NL" sz="2800" dirty="0" smtClean="0">
                <a:solidFill>
                  <a:srgbClr val="00B050"/>
                </a:solidFill>
              </a:rPr>
              <a:t>D. omdat een wild dier heus niet altijd honger heeft</a:t>
            </a:r>
          </a:p>
        </p:txBody>
      </p:sp>
      <p:pic>
        <p:nvPicPr>
          <p:cNvPr id="243714" name="Picture 2" descr="http://www.wildedierendetentuit.nl/images/stories/Wild/tijger_tanden.jpg"/>
          <p:cNvPicPr>
            <a:picLocks noChangeAspect="1" noChangeArrowheads="1"/>
          </p:cNvPicPr>
          <p:nvPr/>
        </p:nvPicPr>
        <p:blipFill>
          <a:blip r:embed="rId2" cstate="print"/>
          <a:srcRect/>
          <a:stretch>
            <a:fillRect/>
          </a:stretch>
        </p:blipFill>
        <p:spPr bwMode="auto">
          <a:xfrm>
            <a:off x="2123728" y="3933056"/>
            <a:ext cx="2448272" cy="2448272"/>
          </a:xfrm>
          <a:prstGeom prst="rect">
            <a:avLst/>
          </a:prstGeom>
          <a:noFill/>
        </p:spPr>
      </p:pic>
      <p:pic>
        <p:nvPicPr>
          <p:cNvPr id="243716" name="Picture 4" descr="http://www.stripdagenhaarlem.com/2002/djgif.gif"/>
          <p:cNvPicPr>
            <a:picLocks noChangeAspect="1" noChangeArrowheads="1"/>
          </p:cNvPicPr>
          <p:nvPr/>
        </p:nvPicPr>
        <p:blipFill>
          <a:blip r:embed="rId3" cstate="print"/>
          <a:srcRect/>
          <a:stretch>
            <a:fillRect/>
          </a:stretch>
        </p:blipFill>
        <p:spPr bwMode="auto">
          <a:xfrm>
            <a:off x="7668344" y="4509120"/>
            <a:ext cx="723900" cy="1657351"/>
          </a:xfrm>
          <a:prstGeom prst="rect">
            <a:avLst/>
          </a:prstGeom>
          <a:noFill/>
        </p:spPr>
      </p:pic>
      <p:sp>
        <p:nvSpPr>
          <p:cNvPr id="7" name="Tekstvak 6"/>
          <p:cNvSpPr txBox="1"/>
          <p:nvPr/>
        </p:nvSpPr>
        <p:spPr>
          <a:xfrm>
            <a:off x="4499992" y="5517232"/>
            <a:ext cx="1080120" cy="461665"/>
          </a:xfrm>
          <a:prstGeom prst="rect">
            <a:avLst/>
          </a:prstGeom>
          <a:noFill/>
        </p:spPr>
        <p:txBody>
          <a:bodyPr wrap="square" rtlCol="0">
            <a:spAutoFit/>
          </a:bodyPr>
          <a:lstStyle/>
          <a:p>
            <a:r>
              <a:rPr lang="nl-NL" sz="2400" dirty="0" err="1" smtClean="0"/>
              <a:t>Grrrrrr</a:t>
            </a:r>
            <a:endParaRPr lang="nl-NL" sz="2400" dirty="0"/>
          </a:p>
        </p:txBody>
      </p:sp>
      <p:sp>
        <p:nvSpPr>
          <p:cNvPr id="8" name="Tekstvak 7"/>
          <p:cNvSpPr txBox="1"/>
          <p:nvPr/>
        </p:nvSpPr>
        <p:spPr>
          <a:xfrm>
            <a:off x="6300192" y="4149080"/>
            <a:ext cx="1584176" cy="830997"/>
          </a:xfrm>
          <a:prstGeom prst="rect">
            <a:avLst/>
          </a:prstGeom>
          <a:noFill/>
        </p:spPr>
        <p:txBody>
          <a:bodyPr wrap="square" rtlCol="0">
            <a:spAutoFit/>
          </a:bodyPr>
          <a:lstStyle/>
          <a:p>
            <a:r>
              <a:rPr lang="nl-NL" sz="2400" dirty="0" smtClean="0"/>
              <a:t>? Wat bedoelt ie?</a:t>
            </a:r>
            <a:endParaRPr lang="nl-NL" sz="24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86090"/>
          </a:xfrm>
          <a:prstGeom prst="rect">
            <a:avLst/>
          </a:prstGeom>
          <a:noFill/>
        </p:spPr>
        <p:txBody>
          <a:bodyPr wrap="square" rtlCol="0">
            <a:spAutoFit/>
          </a:bodyPr>
          <a:lstStyle/>
          <a:p>
            <a:r>
              <a:rPr lang="en-US" sz="2800" dirty="0" err="1" smtClean="0"/>
              <a:t>Tu</a:t>
            </a:r>
            <a:r>
              <a:rPr lang="en-US" sz="2800" dirty="0" smtClean="0"/>
              <a:t> </a:t>
            </a:r>
            <a:r>
              <a:rPr lang="en-US" sz="2800" dirty="0" err="1" smtClean="0"/>
              <a:t>tamen</a:t>
            </a:r>
            <a:r>
              <a:rPr lang="en-US" sz="2800" dirty="0" smtClean="0"/>
              <a:t> </a:t>
            </a:r>
            <a:r>
              <a:rPr lang="en-US" sz="2800" dirty="0" err="1" smtClean="0"/>
              <a:t>ita</a:t>
            </a:r>
            <a:r>
              <a:rPr lang="en-US" sz="2800" dirty="0" smtClean="0"/>
              <a:t> </a:t>
            </a:r>
            <a:r>
              <a:rPr lang="en-US" sz="2800" dirty="0" err="1" smtClean="0"/>
              <a:t>cogita</a:t>
            </a:r>
            <a:r>
              <a:rPr lang="en-US" sz="2800" dirty="0" smtClean="0"/>
              <a:t> quod ex </a:t>
            </a:r>
            <a:r>
              <a:rPr lang="en-US" sz="2800" dirty="0" err="1" smtClean="0"/>
              <a:t>homine</a:t>
            </a:r>
            <a:r>
              <a:rPr lang="en-US" sz="2800" dirty="0" smtClean="0"/>
              <a:t> </a:t>
            </a:r>
            <a:r>
              <a:rPr lang="en-US" sz="2800" dirty="0" err="1" smtClean="0"/>
              <a:t>periculum</a:t>
            </a:r>
            <a:r>
              <a:rPr lang="en-US" sz="2800" dirty="0" smtClean="0"/>
              <a:t> sit </a:t>
            </a:r>
            <a:r>
              <a:rPr lang="en-US" sz="2800" dirty="0" err="1" smtClean="0"/>
              <a:t>ut</a:t>
            </a:r>
            <a:r>
              <a:rPr lang="en-US" sz="2800" dirty="0" smtClean="0"/>
              <a:t> </a:t>
            </a:r>
            <a:r>
              <a:rPr lang="en-US" sz="2800" dirty="0" err="1" smtClean="0"/>
              <a:t>cogites</a:t>
            </a:r>
            <a:r>
              <a:rPr lang="en-US" sz="2800" dirty="0" smtClean="0"/>
              <a:t> quod sit </a:t>
            </a:r>
            <a:r>
              <a:rPr lang="en-US" sz="2800" dirty="0" err="1" smtClean="0"/>
              <a:t>hominis</a:t>
            </a:r>
            <a:r>
              <a:rPr lang="en-US" sz="2800" dirty="0" smtClean="0"/>
              <a:t> </a:t>
            </a:r>
            <a:r>
              <a:rPr lang="en-US" sz="2800" dirty="0" err="1" smtClean="0"/>
              <a:t>officium</a:t>
            </a:r>
            <a:r>
              <a:rPr lang="en-US" sz="2800" dirty="0" smtClean="0"/>
              <a:t>; </a:t>
            </a:r>
            <a:r>
              <a:rPr lang="en-US" sz="2800" dirty="0" err="1" smtClean="0"/>
              <a:t>alterum</a:t>
            </a:r>
            <a:r>
              <a:rPr lang="en-US" sz="2800" dirty="0" smtClean="0"/>
              <a:t> </a:t>
            </a:r>
            <a:r>
              <a:rPr lang="en-US" sz="2800" dirty="0" err="1" smtClean="0"/>
              <a:t>intuere</a:t>
            </a:r>
            <a:r>
              <a:rPr lang="en-US" sz="2800" dirty="0" smtClean="0"/>
              <a:t> ne </a:t>
            </a:r>
            <a:r>
              <a:rPr lang="en-US" sz="2800" dirty="0" err="1" smtClean="0"/>
              <a:t>laedaris</a:t>
            </a:r>
            <a:r>
              <a:rPr lang="en-US" sz="2800" dirty="0" smtClean="0"/>
              <a:t>, </a:t>
            </a:r>
            <a:r>
              <a:rPr lang="en-US" sz="2800" dirty="0" err="1" smtClean="0"/>
              <a:t>alterum</a:t>
            </a:r>
            <a:r>
              <a:rPr lang="en-US" sz="2800" dirty="0" smtClean="0"/>
              <a:t> ne </a:t>
            </a:r>
            <a:r>
              <a:rPr lang="en-US" sz="2800" dirty="0" err="1" smtClean="0"/>
              <a:t>laedas</a:t>
            </a:r>
            <a:r>
              <a:rPr lang="en-US" sz="2800" dirty="0" smtClean="0"/>
              <a:t>.  </a:t>
            </a:r>
            <a:r>
              <a:rPr lang="en-US" sz="2800" dirty="0" err="1" smtClean="0"/>
              <a:t>Commodis</a:t>
            </a:r>
            <a:r>
              <a:rPr lang="en-US" sz="2800" dirty="0" smtClean="0"/>
              <a:t> </a:t>
            </a:r>
            <a:r>
              <a:rPr lang="en-US" sz="2800" dirty="0" err="1" smtClean="0"/>
              <a:t>omnium</a:t>
            </a:r>
            <a:r>
              <a:rPr lang="en-US" sz="2800" dirty="0" smtClean="0"/>
              <a:t> </a:t>
            </a:r>
            <a:r>
              <a:rPr lang="en-US" sz="2800" dirty="0" err="1" smtClean="0"/>
              <a:t>laeteris</a:t>
            </a:r>
            <a:r>
              <a:rPr lang="en-US" sz="2800" dirty="0" smtClean="0"/>
              <a:t>, </a:t>
            </a:r>
            <a:r>
              <a:rPr lang="en-US" sz="2800" dirty="0" err="1" smtClean="0"/>
              <a:t>movearis</a:t>
            </a:r>
            <a:r>
              <a:rPr lang="en-US" sz="2800" dirty="0" smtClean="0"/>
              <a:t> </a:t>
            </a:r>
            <a:r>
              <a:rPr lang="en-US" sz="2800" dirty="0" err="1" smtClean="0"/>
              <a:t>incommodis</a:t>
            </a:r>
            <a:r>
              <a:rPr lang="en-US" sz="2800" dirty="0" smtClean="0"/>
              <a:t>, et </a:t>
            </a:r>
            <a:r>
              <a:rPr lang="en-US" sz="2800" dirty="0" err="1" smtClean="0"/>
              <a:t>memineris</a:t>
            </a:r>
            <a:r>
              <a:rPr lang="en-US" sz="2800" dirty="0" smtClean="0"/>
              <a:t> quae </a:t>
            </a:r>
            <a:r>
              <a:rPr lang="en-US" sz="2800" dirty="0" err="1" smtClean="0"/>
              <a:t>praestare</a:t>
            </a:r>
            <a:r>
              <a:rPr lang="en-US" sz="2800" dirty="0" smtClean="0"/>
              <a:t> </a:t>
            </a:r>
            <a:r>
              <a:rPr lang="en-US" sz="2800" dirty="0" err="1" smtClean="0"/>
              <a:t>debeas</a:t>
            </a:r>
            <a:r>
              <a:rPr lang="en-US" sz="2800" dirty="0" smtClean="0"/>
              <a:t>, quae </a:t>
            </a:r>
            <a:r>
              <a:rPr lang="en-US" sz="2800" dirty="0" err="1" smtClean="0"/>
              <a:t>cavere</a:t>
            </a:r>
            <a:r>
              <a:rPr lang="en-US" sz="2800" dirty="0" smtClean="0"/>
              <a:t>. Sic </a:t>
            </a:r>
            <a:r>
              <a:rPr lang="en-US" sz="2800" dirty="0" err="1" smtClean="0"/>
              <a:t>vivendo</a:t>
            </a:r>
            <a:r>
              <a:rPr lang="en-US" sz="2800" dirty="0" smtClean="0"/>
              <a:t> quid </a:t>
            </a:r>
            <a:r>
              <a:rPr lang="en-US" sz="2800" dirty="0" err="1" smtClean="0"/>
              <a:t>consequaris</a:t>
            </a:r>
            <a:r>
              <a:rPr lang="en-US" sz="2800" dirty="0" smtClean="0"/>
              <a:t>? Non </a:t>
            </a:r>
            <a:r>
              <a:rPr lang="en-US" sz="2800" dirty="0" err="1" smtClean="0"/>
              <a:t>te</a:t>
            </a:r>
            <a:r>
              <a:rPr lang="en-US" sz="2800" dirty="0" smtClean="0"/>
              <a:t> ne </a:t>
            </a:r>
            <a:r>
              <a:rPr lang="en-US" sz="2800" dirty="0" err="1" smtClean="0"/>
              <a:t>noceant</a:t>
            </a:r>
            <a:r>
              <a:rPr lang="en-US" sz="2800" dirty="0" smtClean="0"/>
              <a:t>, </a:t>
            </a:r>
            <a:r>
              <a:rPr lang="en-US" sz="2800" dirty="0" err="1" smtClean="0"/>
              <a:t>sed</a:t>
            </a:r>
            <a:r>
              <a:rPr lang="en-US" sz="2800" dirty="0" smtClean="0"/>
              <a:t> ne </a:t>
            </a:r>
            <a:r>
              <a:rPr lang="en-US" sz="2800" dirty="0" err="1" smtClean="0"/>
              <a:t>fallant</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Hoe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van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zoveel</a:t>
            </a:r>
            <a:r>
              <a:rPr lang="en-US" sz="2400" dirty="0" smtClean="0">
                <a:solidFill>
                  <a:srgbClr val="00B0F0"/>
                </a:solidFill>
              </a:rPr>
              <a:t> </a:t>
            </a:r>
            <a:r>
              <a:rPr lang="en-US" sz="2400" dirty="0" err="1" smtClean="0">
                <a:solidFill>
                  <a:srgbClr val="00B0F0"/>
                </a:solidFill>
              </a:rPr>
              <a:t>gevaar</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duchten</a:t>
            </a:r>
            <a:r>
              <a:rPr lang="en-US" sz="2400" dirty="0" smtClean="0">
                <a:solidFill>
                  <a:srgbClr val="00B0F0"/>
                </a:solidFill>
              </a:rPr>
              <a:t> </a:t>
            </a:r>
            <a:r>
              <a:rPr lang="en-US" sz="2400" dirty="0" err="1" smtClean="0">
                <a:solidFill>
                  <a:srgbClr val="00B0F0"/>
                </a:solidFill>
              </a:rPr>
              <a:t>hebt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met </a:t>
            </a:r>
            <a:r>
              <a:rPr lang="en-US" sz="2400" dirty="0" err="1" smtClean="0">
                <a:solidFill>
                  <a:srgbClr val="00B0F0"/>
                </a:solidFill>
              </a:rPr>
              <a:t>wat</a:t>
            </a:r>
            <a:r>
              <a:rPr lang="en-US" sz="2400" dirty="0" smtClean="0">
                <a:solidFill>
                  <a:srgbClr val="00B0F0"/>
                </a:solidFill>
              </a:rPr>
              <a:t> je </a:t>
            </a:r>
            <a:r>
              <a:rPr lang="en-US" sz="2400" dirty="0" err="1" smtClean="0">
                <a:solidFill>
                  <a:srgbClr val="00B0F0"/>
                </a:solidFill>
              </a:rPr>
              <a:t>tegenover</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ander</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meeleven</a:t>
            </a:r>
            <a:r>
              <a:rPr lang="en-US" sz="2400" dirty="0" smtClean="0">
                <a:solidFill>
                  <a:srgbClr val="00B0F0"/>
                </a:solidFill>
              </a:rPr>
              <a:t>, </a:t>
            </a:r>
            <a:r>
              <a:rPr lang="en-US" sz="2400" dirty="0" err="1" smtClean="0">
                <a:solidFill>
                  <a:srgbClr val="00B0F0"/>
                </a:solidFill>
              </a:rPr>
              <a:t>begrip</a:t>
            </a:r>
            <a:r>
              <a:rPr lang="en-US" sz="2400" dirty="0" smtClean="0">
                <a:solidFill>
                  <a:srgbClr val="00B0F0"/>
                </a:solidFill>
              </a:rPr>
              <a:t> </a:t>
            </a:r>
            <a:r>
              <a:rPr lang="en-US" sz="2400" dirty="0" err="1" smtClean="0">
                <a:solidFill>
                  <a:srgbClr val="00B0F0"/>
                </a:solidFill>
              </a:rPr>
              <a:t>tonen</a:t>
            </a:r>
            <a:r>
              <a:rPr lang="en-US" sz="2400" dirty="0" smtClean="0">
                <a:solidFill>
                  <a:srgbClr val="00B0F0"/>
                </a:solidFill>
              </a:rPr>
              <a:t>, </a:t>
            </a:r>
            <a:r>
              <a:rPr lang="en-US" sz="2400" dirty="0" err="1" smtClean="0">
                <a:solidFill>
                  <a:srgbClr val="00B0F0"/>
                </a:solidFill>
              </a:rPr>
              <a:t>mee</a:t>
            </a:r>
            <a:r>
              <a:rPr lang="en-US" sz="2400" dirty="0" smtClean="0">
                <a:solidFill>
                  <a:srgbClr val="00B0F0"/>
                </a:solidFill>
              </a:rPr>
              <a:t> </a:t>
            </a:r>
            <a:r>
              <a:rPr lang="en-US" sz="2400" dirty="0" err="1" smtClean="0">
                <a:solidFill>
                  <a:srgbClr val="00B0F0"/>
                </a:solidFill>
              </a:rPr>
              <a:t>huilen</a:t>
            </a:r>
            <a:r>
              <a:rPr lang="en-US" sz="2400" dirty="0" smtClean="0">
                <a:solidFill>
                  <a:srgbClr val="00B0F0"/>
                </a:solidFill>
              </a:rPr>
              <a:t>. Doe je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heb</a:t>
            </a:r>
            <a:r>
              <a:rPr lang="en-US" sz="2400" dirty="0" smtClean="0">
                <a:solidFill>
                  <a:srgbClr val="00B0F0"/>
                </a:solidFill>
              </a:rPr>
              <a:t> je </a:t>
            </a:r>
            <a:r>
              <a:rPr lang="en-US" sz="2400" dirty="0" err="1" smtClean="0">
                <a:solidFill>
                  <a:srgbClr val="00B0F0"/>
                </a:solidFill>
              </a:rPr>
              <a:t>ook</a:t>
            </a:r>
            <a:r>
              <a:rPr lang="en-US" sz="2400" dirty="0" smtClean="0">
                <a:solidFill>
                  <a:srgbClr val="00B0F0"/>
                </a:solidFill>
              </a:rPr>
              <a:t> van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zoveel</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vrezen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doe je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a:t>
            </a:r>
            <a:endParaRPr lang="nl-NL" sz="3200" dirty="0" smtClean="0">
              <a:solidFill>
                <a:srgbClr val="00B0F0"/>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247864"/>
          </a:xfrm>
          <a:prstGeom prst="rect">
            <a:avLst/>
          </a:prstGeom>
          <a:noFill/>
        </p:spPr>
        <p:txBody>
          <a:bodyPr wrap="square" rtlCol="0">
            <a:spAutoFit/>
          </a:bodyPr>
          <a:lstStyle/>
          <a:p>
            <a:r>
              <a:rPr lang="en-US" sz="2800" dirty="0" smtClean="0"/>
              <a:t>Quantum </a:t>
            </a:r>
            <a:r>
              <a:rPr lang="en-US" sz="2800" dirty="0" err="1" smtClean="0"/>
              <a:t>potes</a:t>
            </a:r>
            <a:r>
              <a:rPr lang="en-US" sz="2800" dirty="0" smtClean="0"/>
              <a:t> </a:t>
            </a:r>
            <a:r>
              <a:rPr lang="en-US" sz="2800" dirty="0" err="1" smtClean="0"/>
              <a:t>autem</a:t>
            </a:r>
            <a:r>
              <a:rPr lang="en-US" sz="2800" dirty="0" smtClean="0"/>
              <a:t> in </a:t>
            </a:r>
            <a:r>
              <a:rPr lang="en-US" sz="2800" dirty="0" err="1" smtClean="0"/>
              <a:t>philosophiam</a:t>
            </a:r>
            <a:r>
              <a:rPr lang="en-US" sz="2800" dirty="0" smtClean="0"/>
              <a:t> recede: </a:t>
            </a:r>
            <a:r>
              <a:rPr lang="en-US" sz="2800" dirty="0" err="1" smtClean="0"/>
              <a:t>illa</a:t>
            </a:r>
            <a:r>
              <a:rPr lang="en-US" sz="2800" dirty="0" smtClean="0"/>
              <a:t> </a:t>
            </a:r>
            <a:r>
              <a:rPr lang="en-US" sz="2800" dirty="0" err="1" smtClean="0"/>
              <a:t>te</a:t>
            </a:r>
            <a:r>
              <a:rPr lang="en-US" sz="2800" dirty="0" smtClean="0"/>
              <a:t> </a:t>
            </a:r>
            <a:r>
              <a:rPr lang="en-US" sz="2800" dirty="0" err="1" smtClean="0"/>
              <a:t>sinu</a:t>
            </a:r>
            <a:r>
              <a:rPr lang="en-US" sz="2800" dirty="0" smtClean="0"/>
              <a:t> </a:t>
            </a:r>
            <a:r>
              <a:rPr lang="en-US" sz="2800" dirty="0" err="1" smtClean="0"/>
              <a:t>suo</a:t>
            </a:r>
            <a:r>
              <a:rPr lang="en-US" sz="2800" dirty="0" smtClean="0"/>
              <a:t> </a:t>
            </a:r>
            <a:r>
              <a:rPr lang="en-US" sz="2800" dirty="0" err="1" smtClean="0"/>
              <a:t>proteget</a:t>
            </a:r>
            <a:r>
              <a:rPr lang="en-US" sz="2800" dirty="0" smtClean="0"/>
              <a:t>, in </a:t>
            </a:r>
            <a:r>
              <a:rPr lang="en-US" sz="2800" dirty="0" err="1" smtClean="0"/>
              <a:t>huius</a:t>
            </a:r>
            <a:r>
              <a:rPr lang="en-US" sz="2800" dirty="0" smtClean="0"/>
              <a:t> </a:t>
            </a:r>
            <a:r>
              <a:rPr lang="en-US" sz="2800" dirty="0" err="1" smtClean="0"/>
              <a:t>sacrario</a:t>
            </a:r>
            <a:r>
              <a:rPr lang="en-US" sz="2800" dirty="0" smtClean="0"/>
              <a:t> </a:t>
            </a:r>
            <a:r>
              <a:rPr lang="en-US" sz="2800" dirty="0" err="1" smtClean="0"/>
              <a:t>eris</a:t>
            </a:r>
            <a:r>
              <a:rPr lang="en-US" sz="2800" dirty="0" smtClean="0"/>
              <a:t> </a:t>
            </a:r>
            <a:r>
              <a:rPr lang="en-US" sz="2800" dirty="0" err="1" smtClean="0"/>
              <a:t>aut</a:t>
            </a:r>
            <a:r>
              <a:rPr lang="en-US" sz="2800" dirty="0" smtClean="0"/>
              <a:t> tutus </a:t>
            </a:r>
            <a:r>
              <a:rPr lang="en-US" sz="2800" dirty="0" err="1" smtClean="0"/>
              <a:t>aut</a:t>
            </a:r>
            <a:r>
              <a:rPr lang="en-US" sz="2800" dirty="0" smtClean="0"/>
              <a:t> </a:t>
            </a:r>
            <a:r>
              <a:rPr lang="en-US" sz="2800" dirty="0" err="1" smtClean="0"/>
              <a:t>tutior</a:t>
            </a:r>
            <a:r>
              <a:rPr lang="en-US" sz="2800" dirty="0" smtClean="0"/>
              <a:t>. Non </a:t>
            </a:r>
            <a:r>
              <a:rPr lang="en-US" sz="2800" dirty="0" err="1" smtClean="0"/>
              <a:t>arietant</a:t>
            </a:r>
            <a:r>
              <a:rPr lang="en-US" sz="2800" dirty="0" smtClean="0"/>
              <a:t> inter se nisi in </a:t>
            </a:r>
            <a:r>
              <a:rPr lang="en-US" sz="2800" dirty="0" err="1" smtClean="0"/>
              <a:t>eadem</a:t>
            </a:r>
            <a:r>
              <a:rPr lang="en-US" sz="2800" dirty="0" smtClean="0"/>
              <a:t> </a:t>
            </a:r>
            <a:r>
              <a:rPr lang="en-US" sz="2800" dirty="0" err="1" smtClean="0"/>
              <a:t>ambulantes</a:t>
            </a:r>
            <a:r>
              <a:rPr lang="en-US" sz="2800" dirty="0" smtClean="0"/>
              <a:t> via. </a:t>
            </a:r>
            <a:r>
              <a:rPr lang="en-US" sz="2800" dirty="0" err="1" smtClean="0"/>
              <a:t>Ipsam</a:t>
            </a:r>
            <a:r>
              <a:rPr lang="en-US" sz="2800" dirty="0" smtClean="0"/>
              <a:t> </a:t>
            </a:r>
            <a:r>
              <a:rPr lang="en-US" sz="2800" dirty="0" err="1" smtClean="0"/>
              <a:t>autem</a:t>
            </a:r>
            <a:r>
              <a:rPr lang="en-US" sz="2800" dirty="0" smtClean="0"/>
              <a:t> </a:t>
            </a:r>
            <a:r>
              <a:rPr lang="en-US" sz="2800" dirty="0" err="1" smtClean="0"/>
              <a:t>philosophiam</a:t>
            </a:r>
            <a:r>
              <a:rPr lang="en-US" sz="2800" dirty="0" smtClean="0"/>
              <a:t> non </a:t>
            </a:r>
            <a:r>
              <a:rPr lang="en-US" sz="2800" dirty="0" err="1" smtClean="0"/>
              <a:t>debebis</a:t>
            </a:r>
            <a:r>
              <a:rPr lang="en-US" sz="2800" dirty="0" smtClean="0"/>
              <a:t> </a:t>
            </a:r>
            <a:r>
              <a:rPr lang="en-US" sz="2800" dirty="0" err="1" smtClean="0"/>
              <a:t>iactare</a:t>
            </a:r>
            <a:r>
              <a:rPr lang="en-US" sz="2800" dirty="0" smtClean="0"/>
              <a:t>; </a:t>
            </a:r>
            <a:r>
              <a:rPr lang="en-US" sz="2800" dirty="0" err="1" smtClean="0"/>
              <a:t>multis</a:t>
            </a:r>
            <a:r>
              <a:rPr lang="en-US" sz="2800" dirty="0" smtClean="0"/>
              <a:t> </a:t>
            </a:r>
            <a:r>
              <a:rPr lang="en-US" sz="2800" dirty="0" err="1" smtClean="0"/>
              <a:t>fuit</a:t>
            </a:r>
            <a:r>
              <a:rPr lang="en-US" sz="2800" dirty="0" smtClean="0"/>
              <a:t> </a:t>
            </a:r>
            <a:r>
              <a:rPr lang="en-US" sz="2800" dirty="0" err="1" smtClean="0"/>
              <a:t>periculi</a:t>
            </a:r>
            <a:r>
              <a:rPr lang="en-US" sz="2800" dirty="0" smtClean="0"/>
              <a:t> </a:t>
            </a:r>
            <a:r>
              <a:rPr lang="en-US" sz="2800" dirty="0" err="1" smtClean="0"/>
              <a:t>causa</a:t>
            </a:r>
            <a:r>
              <a:rPr lang="en-US" sz="2800" dirty="0" smtClean="0"/>
              <a:t> </a:t>
            </a:r>
            <a:r>
              <a:rPr lang="en-US" sz="2800" dirty="0" err="1" smtClean="0"/>
              <a:t>insolenter</a:t>
            </a:r>
            <a:r>
              <a:rPr lang="en-US" sz="2800" dirty="0" smtClean="0"/>
              <a:t> </a:t>
            </a:r>
            <a:r>
              <a:rPr lang="en-US" sz="2800" dirty="0" err="1" smtClean="0"/>
              <a:t>tractata</a:t>
            </a:r>
            <a:r>
              <a:rPr lang="en-US" sz="2800" dirty="0" smtClean="0"/>
              <a:t> et </a:t>
            </a:r>
            <a:r>
              <a:rPr lang="en-US" sz="2800" dirty="0" err="1" smtClean="0"/>
              <a:t>contumaciter</a:t>
            </a:r>
            <a:r>
              <a:rPr lang="en-US" sz="2800" dirty="0" smtClean="0"/>
              <a:t>: </a:t>
            </a:r>
            <a:r>
              <a:rPr lang="en-US" sz="2800" dirty="0" err="1" smtClean="0"/>
              <a:t>tibi</a:t>
            </a:r>
            <a:r>
              <a:rPr lang="en-US" sz="2800" dirty="0" smtClean="0"/>
              <a:t> </a:t>
            </a:r>
            <a:r>
              <a:rPr lang="en-US" sz="2800" dirty="0" err="1" smtClean="0"/>
              <a:t>vitia</a:t>
            </a:r>
            <a:r>
              <a:rPr lang="en-US" sz="2800" dirty="0" smtClean="0"/>
              <a:t> </a:t>
            </a:r>
            <a:r>
              <a:rPr lang="en-US" sz="2800" dirty="0" err="1" smtClean="0"/>
              <a:t>detrahat</a:t>
            </a:r>
            <a:r>
              <a:rPr lang="en-US" sz="2800" dirty="0" smtClean="0"/>
              <a:t>, non </a:t>
            </a:r>
            <a:r>
              <a:rPr lang="en-US" sz="2800" dirty="0" err="1" smtClean="0"/>
              <a:t>aliis</a:t>
            </a:r>
            <a:r>
              <a:rPr lang="en-US" sz="2800" dirty="0" smtClean="0"/>
              <a:t> </a:t>
            </a:r>
            <a:r>
              <a:rPr lang="en-US" sz="2800" dirty="0" err="1" smtClean="0"/>
              <a:t>exprobret</a:t>
            </a:r>
            <a:r>
              <a:rPr lang="en-US" sz="2800" dirty="0" smtClean="0"/>
              <a:t>. Non </a:t>
            </a:r>
            <a:r>
              <a:rPr lang="en-US" sz="2800" dirty="0" err="1" smtClean="0"/>
              <a:t>abhorreat</a:t>
            </a:r>
            <a:r>
              <a:rPr lang="en-US" sz="2800" dirty="0" smtClean="0"/>
              <a:t> a </a:t>
            </a:r>
            <a:r>
              <a:rPr lang="en-US" sz="2800" dirty="0" err="1" smtClean="0"/>
              <a:t>publicis</a:t>
            </a:r>
            <a:r>
              <a:rPr lang="en-US" sz="2800" dirty="0" smtClean="0"/>
              <a:t> </a:t>
            </a:r>
            <a:r>
              <a:rPr lang="en-US" sz="2800" dirty="0" err="1" smtClean="0"/>
              <a:t>moribus</a:t>
            </a:r>
            <a:r>
              <a:rPr lang="en-US" sz="2800" dirty="0" smtClean="0"/>
              <a:t> </a:t>
            </a:r>
            <a:r>
              <a:rPr lang="en-US" sz="2800" dirty="0" err="1" smtClean="0"/>
              <a:t>nec</a:t>
            </a:r>
            <a:r>
              <a:rPr lang="en-US" sz="2800" dirty="0" smtClean="0"/>
              <a:t> hoc </a:t>
            </a:r>
            <a:r>
              <a:rPr lang="en-US" sz="2800" dirty="0" err="1" smtClean="0"/>
              <a:t>agat</a:t>
            </a:r>
            <a:r>
              <a:rPr lang="en-US" sz="2800" dirty="0" smtClean="0"/>
              <a:t> </a:t>
            </a:r>
            <a:r>
              <a:rPr lang="en-US" sz="2800" dirty="0" err="1" smtClean="0"/>
              <a:t>ut</a:t>
            </a:r>
            <a:r>
              <a:rPr lang="en-US" sz="2800" dirty="0" smtClean="0"/>
              <a:t> </a:t>
            </a:r>
            <a:r>
              <a:rPr lang="en-US" sz="2800" dirty="0" err="1" smtClean="0"/>
              <a:t>quidquid</a:t>
            </a:r>
            <a:r>
              <a:rPr lang="en-US" sz="2800" dirty="0" smtClean="0"/>
              <a:t> non </a:t>
            </a:r>
            <a:r>
              <a:rPr lang="en-US" sz="2800" dirty="0" err="1" smtClean="0"/>
              <a:t>facit</a:t>
            </a:r>
            <a:r>
              <a:rPr lang="en-US" sz="2800" dirty="0" smtClean="0"/>
              <a:t> </a:t>
            </a:r>
            <a:r>
              <a:rPr lang="en-US" sz="2800" dirty="0" err="1" smtClean="0"/>
              <a:t>damnare</a:t>
            </a:r>
            <a:r>
              <a:rPr lang="en-US" sz="2800" dirty="0" smtClean="0"/>
              <a:t> </a:t>
            </a:r>
            <a:r>
              <a:rPr lang="en-US" sz="2800" dirty="0" err="1" smtClean="0"/>
              <a:t>videatur</a:t>
            </a:r>
            <a:r>
              <a:rPr lang="en-US" sz="2800" dirty="0" smtClean="0"/>
              <a:t>. Licet </a:t>
            </a:r>
            <a:r>
              <a:rPr lang="en-US" sz="2800" dirty="0" err="1" smtClean="0"/>
              <a:t>sapere</a:t>
            </a:r>
            <a:r>
              <a:rPr lang="en-US" sz="2800" dirty="0" smtClean="0"/>
              <a:t> sine </a:t>
            </a:r>
            <a:r>
              <a:rPr lang="en-US" sz="2800" dirty="0" err="1" smtClean="0"/>
              <a:t>pompa</a:t>
            </a:r>
            <a:r>
              <a:rPr lang="en-US" sz="2800" dirty="0" smtClean="0"/>
              <a:t>, sine </a:t>
            </a:r>
            <a:r>
              <a:rPr lang="en-US" sz="2800" dirty="0" err="1" smtClean="0"/>
              <a:t>invidia</a:t>
            </a:r>
            <a:r>
              <a:rPr lang="en-US" sz="2800" dirty="0" smtClean="0"/>
              <a:t>. Vale. </a:t>
            </a:r>
          </a:p>
          <a:p>
            <a:endParaRPr lang="en-US" sz="2800" dirty="0" smtClean="0"/>
          </a:p>
          <a:p>
            <a:r>
              <a:rPr lang="en-US" sz="2800" dirty="0" smtClean="0">
                <a:solidFill>
                  <a:srgbClr val="00B0F0"/>
                </a:solidFill>
              </a:rPr>
              <a:t>===========</a:t>
            </a:r>
          </a:p>
          <a:p>
            <a:r>
              <a:rPr lang="en-US" sz="2400" dirty="0" smtClean="0">
                <a:solidFill>
                  <a:srgbClr val="00B0F0"/>
                </a:solidFill>
              </a:rPr>
              <a:t>De </a:t>
            </a:r>
            <a:r>
              <a:rPr lang="en-US" sz="2400" dirty="0" err="1" smtClean="0">
                <a:solidFill>
                  <a:srgbClr val="00B0F0"/>
                </a:solidFill>
              </a:rPr>
              <a:t>filosofie</a:t>
            </a:r>
            <a:r>
              <a:rPr lang="en-US" sz="2400" dirty="0" smtClean="0">
                <a:solidFill>
                  <a:srgbClr val="00B0F0"/>
                </a:solidFill>
              </a:rPr>
              <a:t> </a:t>
            </a:r>
            <a:r>
              <a:rPr lang="en-US" sz="2400" dirty="0" err="1" smtClean="0">
                <a:solidFill>
                  <a:srgbClr val="00B0F0"/>
                </a:solidFill>
              </a:rPr>
              <a:t>helpt</a:t>
            </a:r>
            <a:r>
              <a:rPr lang="en-US" sz="2400" dirty="0" smtClean="0">
                <a:solidFill>
                  <a:srgbClr val="00B0F0"/>
                </a:solidFill>
              </a:rPr>
              <a:t>. Die </a:t>
            </a:r>
            <a:r>
              <a:rPr lang="en-US" sz="2400" dirty="0" err="1" smtClean="0">
                <a:solidFill>
                  <a:srgbClr val="00B0F0"/>
                </a:solidFill>
              </a:rPr>
              <a:t>zal</a:t>
            </a:r>
            <a:r>
              <a:rPr lang="en-US" sz="2400" dirty="0" smtClean="0">
                <a:solidFill>
                  <a:srgbClr val="00B0F0"/>
                </a:solidFill>
              </a:rPr>
              <a:t> je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beschermen</a:t>
            </a:r>
            <a:r>
              <a:rPr lang="en-US" sz="2400" dirty="0" smtClean="0">
                <a:solidFill>
                  <a:srgbClr val="00B0F0"/>
                </a:solidFill>
              </a:rPr>
              <a:t> met </a:t>
            </a:r>
            <a:r>
              <a:rPr lang="en-US" sz="2400" dirty="0" err="1" smtClean="0">
                <a:solidFill>
                  <a:srgbClr val="00B0F0"/>
                </a:solidFill>
              </a:rPr>
              <a:t>haar</a:t>
            </a:r>
            <a:r>
              <a:rPr lang="en-US" sz="2400" dirty="0" smtClean="0">
                <a:solidFill>
                  <a:srgbClr val="00B0F0"/>
                </a:solidFill>
              </a:rPr>
              <a:t> </a:t>
            </a:r>
            <a:r>
              <a:rPr lang="en-US" sz="2400" dirty="0" err="1" smtClean="0">
                <a:solidFill>
                  <a:srgbClr val="00B0F0"/>
                </a:solidFill>
              </a:rPr>
              <a:t>inzichten</a:t>
            </a:r>
            <a:r>
              <a:rPr lang="en-US" sz="2400" dirty="0" smtClean="0">
                <a:solidFill>
                  <a:srgbClr val="00B0F0"/>
                </a:solidFill>
              </a:rPr>
              <a:t>, </a:t>
            </a:r>
            <a:r>
              <a:rPr lang="en-US" sz="2400" dirty="0" err="1" smtClean="0">
                <a:solidFill>
                  <a:srgbClr val="00B0F0"/>
                </a:solidFill>
              </a:rPr>
              <a:t>waar</a:t>
            </a:r>
            <a:r>
              <a:rPr lang="en-US" sz="2400" dirty="0" smtClean="0">
                <a:solidFill>
                  <a:srgbClr val="00B0F0"/>
                </a:solidFill>
              </a:rPr>
              <a:t> je </a:t>
            </a:r>
            <a:r>
              <a:rPr lang="en-US" sz="2400" dirty="0" err="1" smtClean="0">
                <a:solidFill>
                  <a:srgbClr val="00B0F0"/>
                </a:solidFill>
              </a:rPr>
              <a:t>natuurlijk</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voor open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staan</a:t>
            </a:r>
            <a:r>
              <a:rPr lang="en-US" sz="2400" dirty="0" smtClean="0">
                <a:solidFill>
                  <a:srgbClr val="00B0F0"/>
                </a:solidFill>
              </a:rPr>
              <a:t>. </a:t>
            </a:r>
            <a:r>
              <a:rPr lang="en-US" sz="2400" dirty="0" err="1" smtClean="0">
                <a:solidFill>
                  <a:srgbClr val="00B0F0"/>
                </a:solidFill>
              </a:rPr>
              <a:t>Schep</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alleen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over op, want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zorgt</a:t>
            </a:r>
            <a:r>
              <a:rPr lang="en-US" sz="2400" dirty="0" smtClean="0">
                <a:solidFill>
                  <a:srgbClr val="00B0F0"/>
                </a:solidFill>
              </a:rPr>
              <a:t> voor </a:t>
            </a:r>
            <a:r>
              <a:rPr lang="en-US" sz="2400" dirty="0" err="1" smtClean="0">
                <a:solidFill>
                  <a:srgbClr val="00B0F0"/>
                </a:solidFill>
              </a:rPr>
              <a:t>irritatie</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de </a:t>
            </a:r>
            <a:r>
              <a:rPr lang="en-US" sz="2400" dirty="0" err="1" smtClean="0">
                <a:solidFill>
                  <a:srgbClr val="00B0F0"/>
                </a:solidFill>
              </a:rPr>
              <a:t>ander</a:t>
            </a:r>
            <a:r>
              <a:rPr lang="en-US" sz="2400" dirty="0" smtClean="0">
                <a:solidFill>
                  <a:srgbClr val="00B0F0"/>
                </a:solidFill>
              </a:rPr>
              <a:t>. </a:t>
            </a:r>
            <a:r>
              <a:rPr lang="en-US" sz="2400" dirty="0" err="1" smtClean="0">
                <a:solidFill>
                  <a:srgbClr val="00B0F0"/>
                </a:solidFill>
              </a:rPr>
              <a:t>Laat</a:t>
            </a:r>
            <a:r>
              <a:rPr lang="en-US" sz="2400" dirty="0" smtClean="0">
                <a:solidFill>
                  <a:srgbClr val="00B0F0"/>
                </a:solidFill>
              </a:rPr>
              <a:t> je door de </a:t>
            </a:r>
            <a:r>
              <a:rPr lang="en-US" sz="2400" dirty="0" err="1" smtClean="0">
                <a:solidFill>
                  <a:srgbClr val="00B0F0"/>
                </a:solidFill>
              </a:rPr>
              <a:t>filosofie</a:t>
            </a:r>
            <a:r>
              <a:rPr lang="en-US" sz="2400" dirty="0" smtClean="0">
                <a:solidFill>
                  <a:srgbClr val="00B0F0"/>
                </a:solidFill>
              </a:rPr>
              <a:t> </a:t>
            </a:r>
            <a:r>
              <a:rPr lang="en-US" sz="2400" dirty="0" err="1" smtClean="0">
                <a:solidFill>
                  <a:srgbClr val="00B0F0"/>
                </a:solidFill>
              </a:rPr>
              <a:t>helpen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ga</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op de </a:t>
            </a:r>
            <a:r>
              <a:rPr lang="en-US" sz="2400" dirty="0" err="1" smtClean="0">
                <a:solidFill>
                  <a:srgbClr val="00B0F0"/>
                </a:solidFill>
              </a:rPr>
              <a:t>toer</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op basis van </a:t>
            </a:r>
            <a:r>
              <a:rPr lang="en-US" sz="2400" dirty="0" err="1" smtClean="0">
                <a:solidFill>
                  <a:srgbClr val="00B0F0"/>
                </a:solidFill>
              </a:rPr>
              <a:t>jouw</a:t>
            </a:r>
            <a:r>
              <a:rPr lang="en-US" sz="2400" dirty="0" smtClean="0">
                <a:solidFill>
                  <a:srgbClr val="00B0F0"/>
                </a:solidFill>
              </a:rPr>
              <a:t> </a:t>
            </a:r>
            <a:r>
              <a:rPr lang="en-US" sz="2400" dirty="0" err="1" smtClean="0">
                <a:solidFill>
                  <a:srgbClr val="00B0F0"/>
                </a:solidFill>
              </a:rPr>
              <a:t>eigen</a:t>
            </a:r>
            <a:r>
              <a:rPr lang="en-US" sz="2400" dirty="0" smtClean="0">
                <a:solidFill>
                  <a:srgbClr val="00B0F0"/>
                </a:solidFill>
              </a:rPr>
              <a:t> </a:t>
            </a:r>
            <a:r>
              <a:rPr lang="en-US" sz="2400" dirty="0" err="1" smtClean="0">
                <a:solidFill>
                  <a:srgbClr val="00B0F0"/>
                </a:solidFill>
              </a:rPr>
              <a:t>inzichten</a:t>
            </a:r>
            <a:r>
              <a:rPr lang="en-US" sz="2400" dirty="0" smtClean="0">
                <a:solidFill>
                  <a:srgbClr val="00B0F0"/>
                </a:solidFill>
              </a:rPr>
              <a:t>, </a:t>
            </a:r>
            <a:r>
              <a:rPr lang="en-US" sz="2400" dirty="0" err="1" smtClean="0">
                <a:solidFill>
                  <a:srgbClr val="00B0F0"/>
                </a:solidFill>
              </a:rPr>
              <a:t>anderen</a:t>
            </a:r>
            <a:r>
              <a:rPr lang="en-US" sz="2400" dirty="0" smtClean="0">
                <a:solidFill>
                  <a:srgbClr val="00B0F0"/>
                </a:solidFill>
              </a:rPr>
              <a:t> </a:t>
            </a:r>
            <a:r>
              <a:rPr lang="en-US" sz="2400" dirty="0" err="1" smtClean="0">
                <a:solidFill>
                  <a:srgbClr val="00B0F0"/>
                </a:solidFill>
              </a:rPr>
              <a:t>verwijt</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die </a:t>
            </a:r>
            <a:r>
              <a:rPr lang="en-US" sz="2400" dirty="0" err="1" smtClean="0">
                <a:solidFill>
                  <a:srgbClr val="00B0F0"/>
                </a:solidFill>
              </a:rPr>
              <a:t>fout</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Dát is pas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wijs</a:t>
            </a:r>
            <a:r>
              <a:rPr lang="en-US" sz="2400" dirty="0" smtClean="0">
                <a:solidFill>
                  <a:srgbClr val="00B0F0"/>
                </a:solidFill>
              </a:rPr>
              <a:t>.</a:t>
            </a:r>
            <a:endParaRPr lang="nl-NL" sz="3600" dirty="0" smtClean="0">
              <a:solidFill>
                <a:srgbClr val="00B0F0"/>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68</a:t>
            </a:r>
            <a:r>
              <a:rPr lang="nl-NL" sz="4000" dirty="0" smtClean="0"/>
              <a:t>	</a:t>
            </a:r>
            <a:r>
              <a:rPr lang="nl-NL" sz="2800" dirty="0" smtClean="0"/>
              <a:t>Welk risico is er als </a:t>
            </a:r>
            <a:r>
              <a:rPr lang="nl-NL" sz="2800" dirty="0" err="1" smtClean="0"/>
              <a:t>Lucilius</a:t>
            </a:r>
            <a:r>
              <a:rPr lang="nl-NL" sz="2800" dirty="0" smtClean="0"/>
              <a:t> andere mensen van zijn 	filosofische ideeën probeert te overtuigen?</a:t>
            </a:r>
          </a:p>
          <a:p>
            <a:r>
              <a:rPr lang="nl-NL" dirty="0" smtClean="0"/>
              <a:t>	</a:t>
            </a:r>
            <a:r>
              <a:rPr lang="nl-NL" sz="2800" dirty="0" smtClean="0">
                <a:solidFill>
                  <a:srgbClr val="00B050"/>
                </a:solidFill>
              </a:rPr>
              <a:t>A. dat </a:t>
            </a:r>
            <a:r>
              <a:rPr lang="nl-NL" sz="2800" dirty="0" err="1" smtClean="0">
                <a:solidFill>
                  <a:srgbClr val="00B050"/>
                </a:solidFill>
              </a:rPr>
              <a:t>Lucilius</a:t>
            </a:r>
            <a:r>
              <a:rPr lang="nl-NL" sz="2800" dirty="0" smtClean="0">
                <a:solidFill>
                  <a:srgbClr val="00B050"/>
                </a:solidFill>
              </a:rPr>
              <a:t> daar niet in slaagt</a:t>
            </a:r>
          </a:p>
          <a:p>
            <a:r>
              <a:rPr lang="nl-NL" sz="2800" dirty="0">
                <a:solidFill>
                  <a:srgbClr val="00B050"/>
                </a:solidFill>
              </a:rPr>
              <a:t>	</a:t>
            </a:r>
            <a:r>
              <a:rPr lang="nl-NL" sz="2800" dirty="0" smtClean="0">
                <a:solidFill>
                  <a:srgbClr val="00B050"/>
                </a:solidFill>
              </a:rPr>
              <a:t>B. dat ze die ideeën overnemen en zelf doorverkopen</a:t>
            </a:r>
          </a:p>
          <a:p>
            <a:r>
              <a:rPr lang="nl-NL" sz="2800" dirty="0">
                <a:solidFill>
                  <a:srgbClr val="00B050"/>
                </a:solidFill>
              </a:rPr>
              <a:t>	</a:t>
            </a:r>
            <a:r>
              <a:rPr lang="nl-NL" sz="2800" dirty="0" smtClean="0">
                <a:solidFill>
                  <a:srgbClr val="00B050"/>
                </a:solidFill>
              </a:rPr>
              <a:t>C. dat die er beter in worden dan </a:t>
            </a:r>
            <a:r>
              <a:rPr lang="nl-NL" sz="2800" dirty="0" err="1" smtClean="0">
                <a:solidFill>
                  <a:srgbClr val="00B050"/>
                </a:solidFill>
              </a:rPr>
              <a:t>Lucilius</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D. dat die zich er juist van af keren, omdat ze denken 		dat hen het levensplezier ontnomen wordt</a:t>
            </a:r>
          </a:p>
        </p:txBody>
      </p:sp>
      <p:pic>
        <p:nvPicPr>
          <p:cNvPr id="30722" name="Picture 2" descr="http://us.123rf.com/400wm/400/400/benchart/benchart1209/benchart120900011/15172071-illustratie-van-een-cartoon-bunny-karakter-eten-houdt-wortelen-groenten-voor-de-lunch.jpg"/>
          <p:cNvPicPr>
            <a:picLocks noChangeAspect="1" noChangeArrowheads="1"/>
          </p:cNvPicPr>
          <p:nvPr/>
        </p:nvPicPr>
        <p:blipFill>
          <a:blip r:embed="rId2" cstate="print"/>
          <a:srcRect/>
          <a:stretch>
            <a:fillRect/>
          </a:stretch>
        </p:blipFill>
        <p:spPr bwMode="auto">
          <a:xfrm>
            <a:off x="179512" y="3704861"/>
            <a:ext cx="1440160" cy="2028395"/>
          </a:xfrm>
          <a:prstGeom prst="rect">
            <a:avLst/>
          </a:prstGeom>
          <a:noFill/>
        </p:spPr>
      </p:pic>
      <p:pic>
        <p:nvPicPr>
          <p:cNvPr id="30724" name="Picture 4" descr="http://static.quest.nl/thumbnails/genjArticle/detail/60/15/00/waarom-rollen-we-bijna-nooit-uit-bed-1560.jpg"/>
          <p:cNvPicPr>
            <a:picLocks noChangeAspect="1" noChangeArrowheads="1"/>
          </p:cNvPicPr>
          <p:nvPr/>
        </p:nvPicPr>
        <p:blipFill>
          <a:blip r:embed="rId3" cstate="print"/>
          <a:srcRect/>
          <a:stretch>
            <a:fillRect/>
          </a:stretch>
        </p:blipFill>
        <p:spPr bwMode="auto">
          <a:xfrm>
            <a:off x="5364088" y="4797152"/>
            <a:ext cx="3547061" cy="1368152"/>
          </a:xfrm>
          <a:prstGeom prst="rect">
            <a:avLst/>
          </a:prstGeom>
          <a:noFill/>
        </p:spPr>
      </p:pic>
      <p:sp>
        <p:nvSpPr>
          <p:cNvPr id="7" name="Tekstvak 6"/>
          <p:cNvSpPr txBox="1"/>
          <p:nvPr/>
        </p:nvSpPr>
        <p:spPr>
          <a:xfrm>
            <a:off x="1835696" y="5013176"/>
            <a:ext cx="3240360" cy="830997"/>
          </a:xfrm>
          <a:prstGeom prst="rect">
            <a:avLst/>
          </a:prstGeom>
          <a:noFill/>
        </p:spPr>
        <p:txBody>
          <a:bodyPr wrap="square" rtlCol="0">
            <a:spAutoFit/>
          </a:bodyPr>
          <a:lstStyle/>
          <a:p>
            <a:r>
              <a:rPr lang="nl-NL" sz="2400" dirty="0" smtClean="0"/>
              <a:t>Gezond eten en gezond slapen! Hiep hoi Stoa!</a:t>
            </a:r>
            <a:endParaRPr lang="nl-NL" sz="24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197</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err="1" smtClean="0">
                <a:solidFill>
                  <a:schemeClr val="accent2">
                    <a:lumMod val="60000"/>
                    <a:lumOff val="40000"/>
                  </a:schemeClr>
                </a:solidFill>
              </a:rPr>
              <a:t>Epistulae</a:t>
            </a:r>
            <a:r>
              <a:rPr lang="nl-NL" sz="4800" dirty="0" smtClean="0">
                <a:solidFill>
                  <a:schemeClr val="accent2">
                    <a:lumMod val="60000"/>
                    <a:lumOff val="40000"/>
                  </a:schemeClr>
                </a:solidFill>
              </a:rPr>
              <a:t> ad </a:t>
            </a:r>
            <a:r>
              <a:rPr lang="nl-NL" sz="4800" dirty="0" err="1" smtClean="0">
                <a:solidFill>
                  <a:schemeClr val="accent2">
                    <a:lumMod val="60000"/>
                    <a:lumOff val="40000"/>
                  </a:schemeClr>
                </a:solidFill>
              </a:rPr>
              <a:t>Lucilium</a:t>
            </a:r>
            <a:r>
              <a:rPr lang="nl-NL" sz="4800" dirty="0" smtClean="0">
                <a:solidFill>
                  <a:schemeClr val="accent2">
                    <a:lumMod val="60000"/>
                    <a:lumOff val="40000"/>
                  </a:schemeClr>
                </a:solidFill>
              </a:rPr>
              <a:t> - 107</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509200"/>
          </a:xfrm>
          <a:prstGeom prst="rect">
            <a:avLst/>
          </a:prstGeom>
          <a:noFill/>
        </p:spPr>
        <p:txBody>
          <a:bodyPr wrap="square" rtlCol="0">
            <a:spAutoFit/>
          </a:bodyPr>
          <a:lstStyle/>
          <a:p>
            <a:r>
              <a:rPr lang="en-US" sz="2800" dirty="0" smtClean="0"/>
              <a:t>Seneca </a:t>
            </a:r>
            <a:r>
              <a:rPr lang="en-US" sz="2800" dirty="0" err="1" smtClean="0"/>
              <a:t>Lucilio</a:t>
            </a:r>
            <a:r>
              <a:rPr lang="en-US" sz="2800" dirty="0" smtClean="0"/>
              <a:t> </a:t>
            </a:r>
            <a:r>
              <a:rPr lang="en-US" sz="2800" dirty="0" err="1" smtClean="0"/>
              <a:t>suo</a:t>
            </a:r>
            <a:r>
              <a:rPr lang="en-US" sz="2800" dirty="0" smtClean="0"/>
              <a:t> </a:t>
            </a:r>
            <a:r>
              <a:rPr lang="en-US" sz="2800" dirty="0" err="1" smtClean="0"/>
              <a:t>salutem</a:t>
            </a:r>
            <a:endParaRPr lang="nl-NL" sz="2800" dirty="0" smtClean="0"/>
          </a:p>
          <a:p>
            <a:r>
              <a:rPr lang="en-US" sz="2800" dirty="0" err="1" smtClean="0"/>
              <a:t>Ubi</a:t>
            </a:r>
            <a:r>
              <a:rPr lang="en-US" sz="2800" dirty="0" smtClean="0"/>
              <a:t> </a:t>
            </a:r>
            <a:r>
              <a:rPr lang="en-US" sz="2800" dirty="0" err="1" smtClean="0"/>
              <a:t>illa</a:t>
            </a:r>
            <a:r>
              <a:rPr lang="en-US" sz="2800" dirty="0" smtClean="0"/>
              <a:t> </a:t>
            </a:r>
            <a:r>
              <a:rPr lang="en-US" sz="2800" dirty="0" err="1" smtClean="0"/>
              <a:t>prudentia</a:t>
            </a:r>
            <a:r>
              <a:rPr lang="en-US" sz="2800" dirty="0" smtClean="0"/>
              <a:t> </a:t>
            </a:r>
            <a:r>
              <a:rPr lang="en-US" sz="2800" dirty="0" err="1" smtClean="0"/>
              <a:t>tua</a:t>
            </a:r>
            <a:r>
              <a:rPr lang="en-US" sz="2800" dirty="0" smtClean="0"/>
              <a:t>? </a:t>
            </a:r>
            <a:r>
              <a:rPr lang="en-US" sz="2800" dirty="0" err="1" smtClean="0"/>
              <a:t>Ubi</a:t>
            </a:r>
            <a:r>
              <a:rPr lang="en-US" sz="2800" dirty="0" smtClean="0"/>
              <a:t> in </a:t>
            </a:r>
            <a:r>
              <a:rPr lang="en-US" sz="2800" dirty="0" err="1" smtClean="0"/>
              <a:t>dispiciendis</a:t>
            </a:r>
            <a:r>
              <a:rPr lang="en-US" sz="2800" dirty="0" smtClean="0"/>
              <a:t> rebus </a:t>
            </a:r>
            <a:r>
              <a:rPr lang="en-US" sz="2800" dirty="0" err="1" smtClean="0"/>
              <a:t>subtilitas</a:t>
            </a:r>
            <a:r>
              <a:rPr lang="en-US" sz="2800" dirty="0" smtClean="0"/>
              <a:t>? </a:t>
            </a:r>
            <a:r>
              <a:rPr lang="en-US" sz="2800" dirty="0" err="1" smtClean="0"/>
              <a:t>Ubi</a:t>
            </a:r>
            <a:r>
              <a:rPr lang="en-US" sz="2800" dirty="0" smtClean="0"/>
              <a:t> </a:t>
            </a:r>
            <a:r>
              <a:rPr lang="en-US" sz="2800" dirty="0" err="1" smtClean="0"/>
              <a:t>magnitudo</a:t>
            </a:r>
            <a:r>
              <a:rPr lang="en-US" sz="2800" dirty="0" smtClean="0"/>
              <a:t>? Tam </a:t>
            </a:r>
            <a:r>
              <a:rPr lang="en-US" sz="2800" dirty="0" err="1" smtClean="0"/>
              <a:t>pusilla</a:t>
            </a:r>
            <a:r>
              <a:rPr lang="en-US" sz="2800" dirty="0" smtClean="0"/>
              <a:t> &lt;</a:t>
            </a:r>
            <a:r>
              <a:rPr lang="en-US" sz="2800" dirty="0" err="1" smtClean="0"/>
              <a:t>te</a:t>
            </a:r>
            <a:r>
              <a:rPr lang="en-US" sz="2800" dirty="0" smtClean="0"/>
              <a:t> res&gt; </a:t>
            </a:r>
            <a:r>
              <a:rPr lang="en-US" sz="2800" dirty="0" err="1" smtClean="0"/>
              <a:t>tangit</a:t>
            </a:r>
            <a:r>
              <a:rPr lang="en-US" sz="2800" dirty="0" smtClean="0"/>
              <a:t>? </a:t>
            </a:r>
            <a:r>
              <a:rPr lang="en-US" sz="2800" dirty="0" err="1" smtClean="0"/>
              <a:t>Servi</a:t>
            </a:r>
            <a:r>
              <a:rPr lang="en-US" sz="2800" dirty="0" smtClean="0"/>
              <a:t> </a:t>
            </a:r>
            <a:r>
              <a:rPr lang="en-US" sz="2800" dirty="0" err="1" smtClean="0"/>
              <a:t>occupa-tiones</a:t>
            </a:r>
            <a:r>
              <a:rPr lang="en-US" sz="2800" dirty="0" smtClean="0"/>
              <a:t> </a:t>
            </a:r>
            <a:r>
              <a:rPr lang="en-US" sz="2800" dirty="0" err="1" smtClean="0"/>
              <a:t>tuas</a:t>
            </a:r>
            <a:r>
              <a:rPr lang="en-US" sz="2800" dirty="0" smtClean="0"/>
              <a:t> </a:t>
            </a:r>
            <a:r>
              <a:rPr lang="en-US" sz="2800" dirty="0" err="1" smtClean="0"/>
              <a:t>occasionem</a:t>
            </a:r>
            <a:r>
              <a:rPr lang="en-US" sz="2800" dirty="0" smtClean="0"/>
              <a:t> </a:t>
            </a:r>
            <a:r>
              <a:rPr lang="en-US" sz="2800" dirty="0" err="1" smtClean="0"/>
              <a:t>fugae</a:t>
            </a:r>
            <a:r>
              <a:rPr lang="en-US" sz="2800" dirty="0" smtClean="0"/>
              <a:t> </a:t>
            </a:r>
            <a:r>
              <a:rPr lang="en-US" sz="2800" dirty="0" err="1" smtClean="0"/>
              <a:t>putaverunt</a:t>
            </a:r>
            <a:r>
              <a:rPr lang="en-US" sz="2800" dirty="0" smtClean="0"/>
              <a:t>. Si </a:t>
            </a:r>
            <a:r>
              <a:rPr lang="en-US" sz="2800" dirty="0" err="1" smtClean="0"/>
              <a:t>amici</a:t>
            </a:r>
            <a:r>
              <a:rPr lang="en-US" sz="2800" dirty="0" smtClean="0"/>
              <a:t> </a:t>
            </a:r>
            <a:r>
              <a:rPr lang="en-US" sz="2800" dirty="0" err="1" smtClean="0"/>
              <a:t>decipe</a:t>
            </a:r>
            <a:r>
              <a:rPr lang="en-US" sz="2800" dirty="0" smtClean="0"/>
              <a:t>-rent (</a:t>
            </a:r>
            <a:r>
              <a:rPr lang="en-US" sz="2800" dirty="0" err="1" smtClean="0"/>
              <a:t>habeant</a:t>
            </a:r>
            <a:r>
              <a:rPr lang="en-US" sz="2800" dirty="0" smtClean="0"/>
              <a:t> </a:t>
            </a:r>
            <a:r>
              <a:rPr lang="en-US" sz="2800" dirty="0" err="1" smtClean="0"/>
              <a:t>enim</a:t>
            </a:r>
            <a:r>
              <a:rPr lang="en-US" sz="2800" dirty="0" smtClean="0"/>
              <a:t> sane </a:t>
            </a:r>
            <a:r>
              <a:rPr lang="en-US" sz="2800" dirty="0" err="1" smtClean="0"/>
              <a:t>nomen</a:t>
            </a:r>
            <a:r>
              <a:rPr lang="en-US" sz="2800" dirty="0" smtClean="0"/>
              <a:t> quod </a:t>
            </a:r>
            <a:r>
              <a:rPr lang="en-US" sz="2800" dirty="0" err="1" smtClean="0"/>
              <a:t>illis</a:t>
            </a:r>
            <a:r>
              <a:rPr lang="en-US" sz="2800" dirty="0" smtClean="0"/>
              <a:t> </a:t>
            </a:r>
            <a:r>
              <a:rPr lang="en-US" sz="2800" dirty="0" err="1" smtClean="0"/>
              <a:t>noster</a:t>
            </a:r>
            <a:r>
              <a:rPr lang="en-US" sz="2800" dirty="0" smtClean="0"/>
              <a:t> error </a:t>
            </a:r>
            <a:r>
              <a:rPr lang="en-US" sz="2800" dirty="0" err="1" smtClean="0"/>
              <a:t>inposuit</a:t>
            </a:r>
            <a:r>
              <a:rPr lang="en-US" sz="2800" dirty="0" smtClean="0"/>
              <a:t>, et </a:t>
            </a:r>
            <a:r>
              <a:rPr lang="en-US" sz="2800" dirty="0" err="1" smtClean="0"/>
              <a:t>vocentur</a:t>
            </a:r>
            <a:r>
              <a:rPr lang="en-US" sz="2800" dirty="0" smtClean="0"/>
              <a:t> quo </a:t>
            </a:r>
            <a:r>
              <a:rPr lang="en-US" sz="2800" dirty="0" err="1" smtClean="0"/>
              <a:t>turpius</a:t>
            </a:r>
            <a:r>
              <a:rPr lang="en-US" sz="2800" dirty="0" smtClean="0"/>
              <a:t> non </a:t>
            </a:r>
            <a:r>
              <a:rPr lang="en-US" sz="2800" dirty="0" err="1" smtClean="0"/>
              <a:t>sint</a:t>
            </a:r>
            <a:r>
              <a:rPr lang="en-US" sz="2800" dirty="0" smtClean="0"/>
              <a:t>) * * * omnibus rebus </a:t>
            </a:r>
            <a:r>
              <a:rPr lang="en-US" sz="2800" dirty="0" err="1" smtClean="0"/>
              <a:t>tuis</a:t>
            </a:r>
            <a:r>
              <a:rPr lang="en-US" sz="2800" dirty="0" smtClean="0"/>
              <a:t> </a:t>
            </a:r>
            <a:r>
              <a:rPr lang="en-US" sz="2800" dirty="0" err="1" smtClean="0"/>
              <a:t>desunt</a:t>
            </a:r>
            <a:r>
              <a:rPr lang="en-US" sz="2800" dirty="0" smtClean="0"/>
              <a:t> </a:t>
            </a:r>
            <a:r>
              <a:rPr lang="en-US" sz="2800" dirty="0" err="1" smtClean="0"/>
              <a:t>illi</a:t>
            </a:r>
            <a:r>
              <a:rPr lang="en-US" sz="2800" dirty="0" smtClean="0"/>
              <a:t> qui et </a:t>
            </a:r>
            <a:r>
              <a:rPr lang="en-US" sz="2800" dirty="0" err="1" smtClean="0"/>
              <a:t>operam</a:t>
            </a:r>
            <a:r>
              <a:rPr lang="en-US" sz="2800" dirty="0" smtClean="0"/>
              <a:t> </a:t>
            </a:r>
            <a:r>
              <a:rPr lang="en-US" sz="2800" dirty="0" err="1" smtClean="0"/>
              <a:t>tuam</a:t>
            </a:r>
            <a:r>
              <a:rPr lang="en-US" sz="2800" dirty="0" smtClean="0"/>
              <a:t> </a:t>
            </a:r>
            <a:r>
              <a:rPr lang="en-US" sz="2800" dirty="0" err="1" smtClean="0"/>
              <a:t>conterebant</a:t>
            </a:r>
            <a:r>
              <a:rPr lang="en-US" sz="2800" dirty="0" smtClean="0"/>
              <a:t> et </a:t>
            </a:r>
            <a:r>
              <a:rPr lang="en-US" sz="2800" dirty="0" err="1" smtClean="0"/>
              <a:t>te</a:t>
            </a:r>
            <a:r>
              <a:rPr lang="en-US" sz="2800" dirty="0" smtClean="0"/>
              <a:t> </a:t>
            </a:r>
            <a:r>
              <a:rPr lang="en-US" sz="2800" dirty="0" err="1" smtClean="0"/>
              <a:t>aliis</a:t>
            </a:r>
            <a:r>
              <a:rPr lang="en-US" sz="2800" dirty="0" smtClean="0"/>
              <a:t> </a:t>
            </a:r>
            <a:r>
              <a:rPr lang="en-US" sz="2800" dirty="0" err="1" smtClean="0"/>
              <a:t>molestum</a:t>
            </a:r>
            <a:r>
              <a:rPr lang="en-US" sz="2800" dirty="0" smtClean="0"/>
              <a:t> </a:t>
            </a:r>
            <a:r>
              <a:rPr lang="en-US" sz="2800" dirty="0" err="1" smtClean="0"/>
              <a:t>esse</a:t>
            </a:r>
            <a:r>
              <a:rPr lang="en-US" sz="2800" dirty="0" smtClean="0"/>
              <a:t> </a:t>
            </a:r>
            <a:r>
              <a:rPr lang="en-US" sz="2800" dirty="0" err="1" smtClean="0"/>
              <a:t>credebant</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Lucilius</a:t>
            </a:r>
            <a:r>
              <a:rPr lang="en-US" sz="2400" dirty="0" smtClean="0">
                <a:solidFill>
                  <a:srgbClr val="00B0F0"/>
                </a:solidFill>
              </a:rPr>
              <a:t>, je </a:t>
            </a:r>
            <a:r>
              <a:rPr lang="en-US" sz="2400" dirty="0" err="1" smtClean="0">
                <a:solidFill>
                  <a:srgbClr val="00B0F0"/>
                </a:solidFill>
              </a:rPr>
              <a:t>denkt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meer</a:t>
            </a:r>
            <a:r>
              <a:rPr lang="en-US" sz="2400" dirty="0" smtClean="0">
                <a:solidFill>
                  <a:srgbClr val="00B0F0"/>
                </a:solidFill>
              </a:rPr>
              <a:t> </a:t>
            </a:r>
            <a:r>
              <a:rPr lang="en-US" sz="2400" dirty="0" err="1" smtClean="0">
                <a:solidFill>
                  <a:srgbClr val="00B0F0"/>
                </a:solidFill>
              </a:rPr>
              <a:t>na</a:t>
            </a:r>
            <a:r>
              <a:rPr lang="en-US" sz="2400" dirty="0" smtClean="0">
                <a:solidFill>
                  <a:srgbClr val="00B0F0"/>
                </a:solidFill>
              </a:rPr>
              <a:t>, en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leerde</a:t>
            </a:r>
            <a:r>
              <a:rPr lang="en-US" sz="2400" dirty="0" smtClean="0">
                <a:solidFill>
                  <a:srgbClr val="00B0F0"/>
                </a:solidFill>
              </a:rPr>
              <a:t> je net </a:t>
            </a:r>
            <a:r>
              <a:rPr lang="en-US" sz="2400" dirty="0" err="1" smtClean="0">
                <a:solidFill>
                  <a:srgbClr val="00B0F0"/>
                </a:solidFill>
              </a:rPr>
              <a:t>zo</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Je </a:t>
            </a:r>
            <a:r>
              <a:rPr lang="en-US" sz="2400" dirty="0" err="1" smtClean="0">
                <a:solidFill>
                  <a:srgbClr val="00B0F0"/>
                </a:solidFill>
              </a:rPr>
              <a:t>slaven</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weggelopen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vrienden</a:t>
            </a:r>
            <a:r>
              <a:rPr lang="en-US" sz="2400" dirty="0" smtClean="0">
                <a:solidFill>
                  <a:srgbClr val="00B0F0"/>
                </a:solidFill>
              </a:rPr>
              <a:t> </a:t>
            </a:r>
            <a:r>
              <a:rPr lang="en-US" sz="2400" dirty="0" err="1" smtClean="0">
                <a:solidFill>
                  <a:srgbClr val="00B0F0"/>
                </a:solidFill>
              </a:rPr>
              <a:t>weg</a:t>
            </a:r>
            <a:r>
              <a:rPr lang="en-US" sz="2400" dirty="0" smtClean="0">
                <a:solidFill>
                  <a:srgbClr val="00B0F0"/>
                </a:solidFill>
              </a:rPr>
              <a:t> </a:t>
            </a:r>
            <a:r>
              <a:rPr lang="en-US" sz="2400" dirty="0" err="1" smtClean="0">
                <a:solidFill>
                  <a:srgbClr val="00B0F0"/>
                </a:solidFill>
              </a:rPr>
              <a:t>zouden</a:t>
            </a:r>
            <a:r>
              <a:rPr lang="en-US" sz="2400" dirty="0" smtClean="0">
                <a:solidFill>
                  <a:srgbClr val="00B0F0"/>
                </a:solidFill>
              </a:rPr>
              <a:t> </a:t>
            </a:r>
            <a:r>
              <a:rPr lang="en-US" sz="2400" dirty="0" err="1" smtClean="0">
                <a:solidFill>
                  <a:srgbClr val="00B0F0"/>
                </a:solidFill>
              </a:rPr>
              <a:t>lopen</a:t>
            </a:r>
            <a:r>
              <a:rPr lang="en-US" sz="2400" dirty="0" smtClean="0">
                <a:solidFill>
                  <a:srgbClr val="00B0F0"/>
                </a:solidFill>
              </a:rPr>
              <a:t>, </a:t>
            </a:r>
            <a:r>
              <a:rPr lang="en-US" sz="2400" dirty="0" err="1" smtClean="0">
                <a:solidFill>
                  <a:srgbClr val="00B0F0"/>
                </a:solidFill>
              </a:rPr>
              <a:t>zou</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pas </a:t>
            </a:r>
            <a:r>
              <a:rPr lang="en-US" sz="2400" dirty="0" err="1" smtClean="0">
                <a:solidFill>
                  <a:srgbClr val="00B0F0"/>
                </a:solidFill>
              </a:rPr>
              <a:t>echt</a:t>
            </a:r>
            <a:r>
              <a:rPr lang="en-US" sz="2400" dirty="0" smtClean="0">
                <a:solidFill>
                  <a:srgbClr val="00B0F0"/>
                </a:solidFill>
              </a:rPr>
              <a:t> </a:t>
            </a:r>
            <a:r>
              <a:rPr lang="en-US" sz="2400" dirty="0" err="1" smtClean="0">
                <a:solidFill>
                  <a:srgbClr val="00B0F0"/>
                </a:solidFill>
              </a:rPr>
              <a:t>ernstig</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Van </a:t>
            </a:r>
            <a:r>
              <a:rPr lang="en-US" sz="2400" dirty="0" err="1" smtClean="0">
                <a:solidFill>
                  <a:srgbClr val="00B0F0"/>
                </a:solidFill>
              </a:rPr>
              <a:t>slaven</a:t>
            </a:r>
            <a:r>
              <a:rPr lang="en-US" sz="2400" dirty="0" smtClean="0">
                <a:solidFill>
                  <a:srgbClr val="00B0F0"/>
                </a:solidFill>
              </a:rPr>
              <a:t> kun je </a:t>
            </a:r>
            <a:r>
              <a:rPr lang="en-US" sz="2400" dirty="0" err="1" smtClean="0">
                <a:solidFill>
                  <a:srgbClr val="00B0F0"/>
                </a:solidFill>
              </a:rPr>
              <a:t>zo’n</a:t>
            </a:r>
            <a:r>
              <a:rPr lang="en-US" sz="2400" dirty="0" smtClean="0">
                <a:solidFill>
                  <a:srgbClr val="00B0F0"/>
                </a:solidFill>
              </a:rPr>
              <a:t> </a:t>
            </a:r>
            <a:r>
              <a:rPr lang="en-US" sz="2400" dirty="0" err="1" smtClean="0">
                <a:solidFill>
                  <a:srgbClr val="00B0F0"/>
                </a:solidFill>
              </a:rPr>
              <a:t>actie</a:t>
            </a:r>
            <a:r>
              <a:rPr lang="en-US" sz="2400" dirty="0" smtClean="0">
                <a:solidFill>
                  <a:srgbClr val="00B0F0"/>
                </a:solidFill>
              </a:rPr>
              <a:t> </a:t>
            </a:r>
            <a:r>
              <a:rPr lang="en-US" sz="2400" dirty="0" err="1" smtClean="0">
                <a:solidFill>
                  <a:srgbClr val="00B0F0"/>
                </a:solidFill>
              </a:rPr>
              <a:t>eigenlijk</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verwachten</a:t>
            </a:r>
            <a:r>
              <a:rPr lang="en-US" sz="2400" dirty="0" smtClean="0">
                <a:solidFill>
                  <a:srgbClr val="00B0F0"/>
                </a:solidFill>
              </a:rPr>
              <a:t>.</a:t>
            </a:r>
            <a:endParaRPr lang="nl-NL" sz="3600" dirty="0" smtClean="0">
              <a:solidFill>
                <a:srgbClr val="00B0F0"/>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199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err="1" smtClean="0"/>
              <a:t>Nihil</a:t>
            </a:r>
            <a:r>
              <a:rPr lang="en-US" sz="2800" dirty="0" smtClean="0"/>
              <a:t> </a:t>
            </a:r>
            <a:r>
              <a:rPr lang="en-US" sz="2800" dirty="0" err="1" smtClean="0"/>
              <a:t>horum</a:t>
            </a:r>
            <a:r>
              <a:rPr lang="en-US" sz="2800" dirty="0" smtClean="0"/>
              <a:t> </a:t>
            </a:r>
            <a:r>
              <a:rPr lang="en-US" sz="2800" dirty="0" err="1" smtClean="0"/>
              <a:t>insolitum</a:t>
            </a:r>
            <a:r>
              <a:rPr lang="en-US" sz="2800" dirty="0" smtClean="0"/>
              <a:t>, </a:t>
            </a:r>
            <a:r>
              <a:rPr lang="en-US" sz="2800" dirty="0" err="1" smtClean="0"/>
              <a:t>nihil</a:t>
            </a:r>
            <a:r>
              <a:rPr lang="en-US" sz="2800" dirty="0" smtClean="0"/>
              <a:t> </a:t>
            </a:r>
            <a:r>
              <a:rPr lang="en-US" sz="2800" dirty="0" err="1" smtClean="0"/>
              <a:t>inexpectatum</a:t>
            </a:r>
            <a:r>
              <a:rPr lang="en-US" sz="2800" dirty="0" smtClean="0"/>
              <a:t> </a:t>
            </a:r>
            <a:r>
              <a:rPr lang="en-US" sz="2800" dirty="0" err="1" smtClean="0"/>
              <a:t>est</a:t>
            </a:r>
            <a:r>
              <a:rPr lang="en-US" sz="2800" dirty="0" smtClean="0"/>
              <a:t>; </a:t>
            </a:r>
            <a:r>
              <a:rPr lang="en-US" sz="2800" dirty="0" err="1" smtClean="0"/>
              <a:t>offendi</a:t>
            </a:r>
            <a:r>
              <a:rPr lang="en-US" sz="2800" dirty="0" smtClean="0"/>
              <a:t> rebus </a:t>
            </a:r>
            <a:r>
              <a:rPr lang="en-US" sz="2800" dirty="0" err="1" smtClean="0"/>
              <a:t>istis</a:t>
            </a:r>
            <a:r>
              <a:rPr lang="en-US" sz="2800" dirty="0" smtClean="0"/>
              <a:t> tam </a:t>
            </a:r>
            <a:r>
              <a:rPr lang="en-US" sz="2800" dirty="0" err="1" smtClean="0"/>
              <a:t>ridiculum</a:t>
            </a:r>
            <a:r>
              <a:rPr lang="en-US" sz="2800" dirty="0" smtClean="0"/>
              <a:t> </a:t>
            </a:r>
            <a:r>
              <a:rPr lang="en-US" sz="2800" dirty="0" err="1" smtClean="0"/>
              <a:t>est</a:t>
            </a:r>
            <a:r>
              <a:rPr lang="en-US" sz="2800" dirty="0" smtClean="0"/>
              <a:t> quam </a:t>
            </a:r>
            <a:r>
              <a:rPr lang="en-US" sz="2800" dirty="0" err="1" smtClean="0"/>
              <a:t>queri</a:t>
            </a:r>
            <a:r>
              <a:rPr lang="en-US" sz="2800" dirty="0" smtClean="0"/>
              <a:t> quod </a:t>
            </a:r>
            <a:r>
              <a:rPr lang="en-US" sz="2800" dirty="0" err="1" smtClean="0"/>
              <a:t>spargaris</a:t>
            </a:r>
            <a:r>
              <a:rPr lang="en-US" sz="2800" dirty="0" smtClean="0"/>
              <a:t> &lt;in </a:t>
            </a:r>
            <a:r>
              <a:rPr lang="en-US" sz="2800" dirty="0" err="1" smtClean="0"/>
              <a:t>balneo</a:t>
            </a:r>
            <a:r>
              <a:rPr lang="en-US" sz="2800" dirty="0" smtClean="0"/>
              <a:t> </a:t>
            </a:r>
            <a:r>
              <a:rPr lang="en-US" sz="2800" dirty="0" err="1" smtClean="0"/>
              <a:t>aut</a:t>
            </a:r>
            <a:r>
              <a:rPr lang="en-US" sz="2800" dirty="0" smtClean="0"/>
              <a:t> </a:t>
            </a:r>
            <a:r>
              <a:rPr lang="en-US" sz="2800" dirty="0" err="1" smtClean="0"/>
              <a:t>vexeris</a:t>
            </a:r>
            <a:r>
              <a:rPr lang="en-US" sz="2800" dirty="0" smtClean="0"/>
              <a:t>&gt; in </a:t>
            </a:r>
            <a:r>
              <a:rPr lang="en-US" sz="2800" dirty="0" err="1" smtClean="0"/>
              <a:t>publico</a:t>
            </a:r>
            <a:r>
              <a:rPr lang="en-US" sz="2800" dirty="0" smtClean="0"/>
              <a:t> </a:t>
            </a:r>
            <a:r>
              <a:rPr lang="en-US" sz="2800" dirty="0" err="1" smtClean="0"/>
              <a:t>aut</a:t>
            </a:r>
            <a:r>
              <a:rPr lang="en-US" sz="2800" dirty="0" smtClean="0"/>
              <a:t> </a:t>
            </a:r>
            <a:r>
              <a:rPr lang="en-US" sz="2800" dirty="0" err="1" smtClean="0"/>
              <a:t>inquineris</a:t>
            </a:r>
            <a:r>
              <a:rPr lang="en-US" sz="2800" dirty="0" smtClean="0"/>
              <a:t> in </a:t>
            </a:r>
            <a:r>
              <a:rPr lang="en-US" sz="2800" dirty="0" err="1" smtClean="0"/>
              <a:t>luto</a:t>
            </a:r>
            <a:r>
              <a:rPr lang="en-US" sz="2800" dirty="0" smtClean="0"/>
              <a:t>. </a:t>
            </a:r>
            <a:r>
              <a:rPr lang="en-US" sz="2800" dirty="0" err="1" smtClean="0"/>
              <a:t>Eadem</a:t>
            </a:r>
            <a:r>
              <a:rPr lang="en-US" sz="2800" dirty="0" smtClean="0"/>
              <a:t> vitae </a:t>
            </a:r>
            <a:r>
              <a:rPr lang="en-US" sz="2800" dirty="0" err="1" smtClean="0"/>
              <a:t>condicio</a:t>
            </a:r>
            <a:r>
              <a:rPr lang="en-US" sz="2800" dirty="0" smtClean="0"/>
              <a:t> </a:t>
            </a:r>
            <a:r>
              <a:rPr lang="en-US" sz="2800" dirty="0" err="1" smtClean="0"/>
              <a:t>est</a:t>
            </a:r>
            <a:r>
              <a:rPr lang="en-US" sz="2800" dirty="0" smtClean="0"/>
              <a:t> quae </a:t>
            </a:r>
            <a:r>
              <a:rPr lang="en-US" sz="2800" dirty="0" err="1" smtClean="0"/>
              <a:t>balnei</a:t>
            </a:r>
            <a:r>
              <a:rPr lang="en-US" sz="2800" dirty="0" smtClean="0"/>
              <a:t>, </a:t>
            </a:r>
            <a:r>
              <a:rPr lang="en-US" sz="2800" dirty="0" err="1" smtClean="0"/>
              <a:t>turbae</a:t>
            </a:r>
            <a:r>
              <a:rPr lang="en-US" sz="2800" dirty="0" smtClean="0"/>
              <a:t>, </a:t>
            </a:r>
            <a:r>
              <a:rPr lang="en-US" sz="2800" dirty="0" err="1" smtClean="0"/>
              <a:t>itineris</a:t>
            </a:r>
            <a:r>
              <a:rPr lang="en-US" sz="2800" dirty="0" smtClean="0"/>
              <a:t>: </a:t>
            </a:r>
            <a:r>
              <a:rPr lang="en-US" sz="2800" dirty="0" err="1" smtClean="0"/>
              <a:t>quaedam</a:t>
            </a:r>
            <a:r>
              <a:rPr lang="en-US" sz="2800" dirty="0" smtClean="0"/>
              <a:t> in </a:t>
            </a:r>
            <a:r>
              <a:rPr lang="en-US" sz="2800" dirty="0" err="1" smtClean="0"/>
              <a:t>te</a:t>
            </a:r>
            <a:r>
              <a:rPr lang="en-US" sz="2800" dirty="0" smtClean="0"/>
              <a:t> </a:t>
            </a:r>
            <a:r>
              <a:rPr lang="en-US" sz="2800" dirty="0" err="1" smtClean="0"/>
              <a:t>mittentur</a:t>
            </a:r>
            <a:r>
              <a:rPr lang="en-US" sz="2800" dirty="0" smtClean="0"/>
              <a:t>, </a:t>
            </a:r>
            <a:r>
              <a:rPr lang="en-US" sz="2800" dirty="0" err="1" smtClean="0"/>
              <a:t>quaedam</a:t>
            </a:r>
            <a:r>
              <a:rPr lang="en-US" sz="2800" dirty="0" smtClean="0"/>
              <a:t> incident. Non </a:t>
            </a:r>
            <a:r>
              <a:rPr lang="en-US" sz="2800" dirty="0" err="1" smtClean="0"/>
              <a:t>est</a:t>
            </a:r>
            <a:r>
              <a:rPr lang="en-US" sz="2800" dirty="0" smtClean="0"/>
              <a:t> </a:t>
            </a:r>
            <a:r>
              <a:rPr lang="en-US" sz="2800" dirty="0" err="1" smtClean="0"/>
              <a:t>delicata</a:t>
            </a:r>
            <a:r>
              <a:rPr lang="en-US" sz="2800" dirty="0" smtClean="0"/>
              <a:t> res </a:t>
            </a:r>
            <a:r>
              <a:rPr lang="en-US" sz="2800" dirty="0" err="1" smtClean="0"/>
              <a:t>vivere</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Niets van deze dingen is ongewoon, niets is onverwacht; aanstoot nemen aan die dingen is net zo belachelijk als klagen dat je nat gespat wordt &lt;in het badhuis of lastig gevallen wordt&gt; op straat/ in het openbaar of vies gemaakt wordt in de modder. De situatie van het leven is dezelfde als die van/in het badhuis, van de massa, van/in een reis: sommige dingen zullen naar je geworpen worden, sommige/ andere zullen op je terechtkomen. Leven is geen verfijnd iets.</a:t>
            </a:r>
            <a:r>
              <a:rPr lang="en-US" sz="2400" dirty="0" smtClean="0">
                <a:solidFill>
                  <a:schemeClr val="accent6">
                    <a:lumMod val="60000"/>
                    <a:lumOff val="40000"/>
                  </a:schemeClr>
                </a:solidFill>
              </a:rPr>
              <a:t> </a:t>
            </a:r>
            <a:endParaRPr lang="nl-NL" sz="2400"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a:t>
            </a:fld>
            <a:endParaRPr lang="nl-NL"/>
          </a:p>
        </p:txBody>
      </p:sp>
      <p:sp>
        <p:nvSpPr>
          <p:cNvPr id="3" name="Tekstvak 2"/>
          <p:cNvSpPr txBox="1"/>
          <p:nvPr/>
        </p:nvSpPr>
        <p:spPr>
          <a:xfrm>
            <a:off x="142844" y="142852"/>
            <a:ext cx="8786874" cy="2677656"/>
          </a:xfrm>
          <a:prstGeom prst="rect">
            <a:avLst/>
          </a:prstGeom>
          <a:noFill/>
        </p:spPr>
        <p:txBody>
          <a:bodyPr wrap="square" rtlCol="0">
            <a:spAutoFit/>
          </a:bodyPr>
          <a:lstStyle/>
          <a:p>
            <a:pPr>
              <a:lnSpc>
                <a:spcPct val="200000"/>
              </a:lnSpc>
            </a:pPr>
            <a:r>
              <a:rPr lang="nl-NL" sz="2800" dirty="0" smtClean="0">
                <a:solidFill>
                  <a:schemeClr val="accent2">
                    <a:lumMod val="60000"/>
                    <a:lumOff val="40000"/>
                  </a:schemeClr>
                </a:solidFill>
              </a:rPr>
              <a:t>Aan deze </a:t>
            </a:r>
            <a:r>
              <a:rPr lang="nl-NL" sz="2800" dirty="0" err="1" smtClean="0">
                <a:solidFill>
                  <a:schemeClr val="accent2">
                    <a:lumMod val="60000"/>
                    <a:lumOff val="40000"/>
                  </a:schemeClr>
                </a:solidFill>
              </a:rPr>
              <a:t>powerpoint</a:t>
            </a:r>
            <a:r>
              <a:rPr lang="nl-NL" sz="2800" dirty="0" smtClean="0">
                <a:solidFill>
                  <a:schemeClr val="accent2">
                    <a:lumMod val="60000"/>
                    <a:lumOff val="40000"/>
                  </a:schemeClr>
                </a:solidFill>
              </a:rPr>
              <a:t> is hard en lang gewerkt. Toch zal hij misschien niet dát zijn wat je ervan verwachtte. Wil je in dat geval je ongenoegen voor je houden?</a:t>
            </a:r>
            <a:r>
              <a:rPr lang="nl-NL" sz="2800" dirty="0" smtClean="0"/>
              <a:t> </a:t>
            </a:r>
            <a:r>
              <a:rPr lang="nl-NL" sz="2800" dirty="0" smtClean="0">
                <a:solidFill>
                  <a:srgbClr val="FFFF00"/>
                </a:solidFill>
              </a:rPr>
              <a:t>Retorische vraag!</a:t>
            </a:r>
            <a:endParaRPr lang="nl-NL" sz="2800" dirty="0">
              <a:solidFill>
                <a:srgbClr val="FFFF00"/>
              </a:solidFill>
            </a:endParaRPr>
          </a:p>
        </p:txBody>
      </p:sp>
      <p:sp>
        <p:nvSpPr>
          <p:cNvPr id="87042" name="AutoShape 2" descr="data:image/jpeg;base64,/9j/4AAQSkZJRgABAQAAAQABAAD/2wBDAAkGBwgHBgkIBwgKCgkLDRYPDQwMDRsUFRAWIB0iIiAdHx8kKDQsJCYxJx8fLT0tMTU3Ojo6Iys/RD84QzQ5Ojf/2wBDAQoKCg0MDRoPDxo3JR8lNzc3Nzc3Nzc3Nzc3Nzc3Nzc3Nzc3Nzc3Nzc3Nzc3Nzc3Nzc3Nzc3Nzc3Nzc3Nzc3Nzf/wAARCACnAHUDASIAAhEBAxEB/8QAHAABAAIDAQEBAAAAAAAAAAAAAAcIBAUGAQID/8QANxAAAgEDAwIEBQMDAwQDAAAAAQIDAAQRBQYSITEHE0FRFCIyYXEVQoEjkaFicoIzUrHRwvDx/8QAFAEBAAAAAAAAAAAAAAAAAAAAAP/EABQRAQAAAAAAAAAAAAAAAAAAAAD/2gAMAwEAAhEDEQA/AINpSlApSlApSvR7UHle1Pnh34S7f1DaljqOu289xdXiCcYmZAiN9IAB9sHJ966yDwi2PCDnRjJn1e5lP/yoKrUqe/EHwr2tbaNf3WiGSyvrS2luRCJjIsioAzAhiSOh6dfX1qBWwD0oPKUpQKUpQKUpQKUpQKUpQK73wS0221LfkC3caSJBBLMqOAVZguBkH25Z/iuCrtPBu5Nr4kaMwYhXd42Ge4aNh1/kg/xQWR2Ec7I0DpjGm24x7f01rfHtXP7Tu0P6npbfLLpt88XH3R8SIR9uLgf8TWTebi0+0uDBIL12BwzwWM0san2LqhUfyaCOPERWstV11/hxb/F6PdsJY1jYTKFiTkWYZB+YqVGegXBqBtX0+60rUp7C/iMVzA3GRCc4NT3uD4PW9eb9Me2uDeX9rCJI7p5T9QMqlCoWIhICSue2T3IFQrvu+Oo7y1q7yCr3koQgY+UMVX/AFBoqUpQKUpQKUpQKUpQKUpQK2O3b86Xr2n6gCR8NcxyHBxkBgSM/cZrXV6KC0NtZ3suva1JpdkttqsMpKXr3A4XCSHkokQA8kCgY65yGA4dzu57/AHNLPLDb6SkEQbglzIUl5e78PNUhc9hnOPatdp0s7ava6jpKRyyalt+N0ErcYy0TgryYAkZE564P01rbXdGraj8RqDbg0bT7W3mljS0jspLtpQh4liQ6sTyDYCjr070G90rbN7b7pm1nULyyuMqVj8uz8pxkDJOGwT0xyIJx0GOuas7jkSbcGpyRgBHu5WUD0BckVaays9Xktor693VOnmDkE/T47dAp69UkDMGA9z/FVS1RuWpXTCTzOUznn0+b5j16UGLSlKBSlKBSlKBSlKBSlKBXo6GvK9AzQW08NvLutl7cupFAmj09YVOf29Aen/Ba6xY0QcUUKPYdK4Hw4UjbezlI+YWUzZ/09P8A2KkCg12r2ZuoD1OEVvljiR3bp2XnkD/8qm+qQi21K6gGR5czpggAjDEdcdP7dKtvuC1WNvjLq/8AKs0Je4a6dvKjTAGAFdMHPXLcvUeoxU/cUaRa/qSQlTELqTyyowCvI4I+xGCKDXUpSgUpSgUpSgUpSgUpSgV9KSD3xXzXooLD+EkHwLaCRbyrHe6VK3mEQiMuHTovEBycZJL59MHvUt1G+ybJ/wBG2BMDjyrWZn+6tHn/AMkV3mpXctlamaCxub1sgeTbcOf5+dlH+aDJkQOhU9jVVvGLR20jfd4hmaUXCJOrOWJwRjBLEk/SeuasgNzWw0z4+ey1SFQ/BoX0+Uyq2cY4qpz+RkfeuB31Z7Y3DvbQJNUSVoJLO4FwDHLGwClfLyMBu7OKCvHA5wcChUirCba8M9qCQ3N9ZXC2RiZIF1OXhNOS3WVlGOAAACjoepJANbuy8NtKhBYaPpkaeax8o8pecYA4KzMMnLKrN0OOoGck0FXyCO9eVK/iFsmz/QzrO3LJmhsgEv7xW4RTtnDtFHjJAY9SCAAMAHBxFJ79KDylKUClKz9H01tVvEtY7mztiQSZby4WGMAe7McfxQYFfUaGR1RSoLEAcmCj+SegqQtT8Hd02Ng97ALDUI0QuUspmdyB7AqOX4GazPATQ4tQ3hc3N5AkkdhbseMgziRjxGQfty/xQY+1NkbWuLeSfcm6lhVDxxaowjB+0zrxb+B/NbDefhZY2m223DtHUpL+wiUySxykElAerIwAyB3wR2BOfQ2GiEDxcY/LaNSVwuMDHQj+MYrG1q2S40W+tigZZLd04gd8qelBwmwNSjbRdoieURpBpkhZ3BC9XSJAD2JycY79vettuPbkqvBNomlma4Tr8Qury20obIxyOG5jH/dn2xUe+HbxSbFSSOMSTWtlcl5VZcxFLhJFQ4XOTnkMsPpOB1zU6UHIWO3NYuoWudyaveTT+YXjsrS6MUKAZ4qXRUZvTJP9vflN2X+5LjxCg0zRbURX8mnGOC6diY7RWZTLIOmGOFQfbPrkYleaPzY2Tky8hjkpwR+DUY7ylaDxI0yGGO4kA052dIpZubAyqfl8v5m6/tyFwMscCgwD4dbTS6nXc+paxqeqlV82aRJQC2M5TipyOvbJ7UsbrcmzLZrnRI9S1badmi84dSh8q4jXJ5GLIDFQMH5lAx26dal6I8kU4K5GSpHUVqNy38mmRWdz8ptWu44LpSucpIfLUj2w7IT9s0Hwsmnbw2lL8DIs1hqNs6Ky9MBgQQfYg9CPQ1T+6tpbS5mtrhCk0LmORD3VgcEf3FWI2Wbva+6d37a0+BZ4Yl/UNOtmfgDy7oD1wOoHb9tR94saLFqUce9dFhcWd4Ql/AVPO1uB0Icft9Afv/uFBGVK9IxSgAZqfPCDTZtLg01InHwl7bG7u3MUfFiSFVGc5bPUYHQHB9zUG6TarfapaWjvwWedImbOMBmAz/mrMbs1S1uLqw0TTYHWePWLG3mfySo8lW8z5G7MAU4kZODnI9aDptWi+Dij/T7W8VpJeT/p0cQJOO7c+hH+ajLbFsNt7s8QV851VIEm86UqpAcli3y4C9WPtipS17zWtliSwubuN2/qfD3IgZAOuc8lPcdgfzURXT2F/u3dYtmdnl0MyrBLKsqo6dw2GKn0I55PzGgk3w/VI9AeNbmGdhe3TOYnDcS07tg/cA9q6Q9q020beyg0SF9OZGiuS1wzRymRWdzyYqxAyCxJ6ADr0Fbk0EReFyR2ezNyaS5JS21l7Ydf2sY0A/vmpdFRPpSLpku8YyUjhG4rZ2ZjgKpkjcn+xzUsBhQemon3GUk8ZlSa3+IVNEULH5Ty9TL34p19fXoO57V3F3uUJqsen2WnXN8fNWOaa2kiKwA/uYc8gDBz09PxngES2l8cRawRrIFs2aVvKXqeYY5+k9CO55fj1ASvaQQWsIS2gSFD14IvHr+K5ved/pV9pculPqNmlzLJHwWWXADJKhwWGeJ5ADr6kV0OpG+FsP0xLdpzIoPxDMFVM/MegyTjOB06+ori92rqlpZr8Xf/AKlOlxbzraW9uLdOIuYiCzYkYAEDJ9snHSg1Ol3Ru/HSWbiqhtF/bIrjHJeuV6V+e4dOuLjxFu9L0C9lit9W0w3d7bwyoqSOrmMtlkcDIGCABkjqaaLL5/jrdzMGXlpGcFWAHVB8pZVyPvjHf2r3VYbbStU1LdcWoLBarPLiW3DABlTHAHiVYFw5IOAzynHzJlggPXbI6brV9YsAvw87x4WTmBgkY5YGfzgfgUrHvbmS8vJrqcgyzyNI5Ax8zHJ/yaUGRoGTrmn8c5+KixxCk/WO3Lp/fpU+3N3a6VvLbdlJd2pRdSuVmNxOGlV+DeW3U9OXmHPTuRiq/aSnPUrcGKWVBIGdIgSxRTlsY69gTVwItu6Olvws7K3t45LiO6PkRhQzqysG7evEZ96DZXRYQOUjaQ8foQgE/gkjr/IqG2t4IPFq3GqQtb2V5pM0Uy3TSNGwHLI/qjGPp+UErn81NIFRjvvRn1rxI27Bpr8Lq2t57m4lLviJcARk8WBwWB6AjPX70HX7H0saTt+3thcvcKq8Y5DcPIGjX5YyOXRfkC5VQBnPfuegNfjaxyRQIk83nSAYaTjx5H8en/3vX3K6xoXdgqqCST2AoIrn0s3G7t3XYbCxX9ikbCJZDGzJGHcBgQPlY5IAOM5OOlSLZRanCxjvLi3u4TnDiIxuo9ARkq3r1HH8Voti6c8unapqGoxgnW72S68qSP6YSAsasD7qoOCP3Yx0rrhQYMdhFp1gtto1paWyIRwhVPLjUE5OAo+5Pbua4L42Cw8aJo3iie5v9PWOF5IzFxZSSQGIPLK46r0yMdxUmVye+9o2+4beK+gAi1nT/wCtYXGSOMinkqtjupIGfUelB1YNc+0gtd7kXBPDUbBI7cntzheRnX8lZFP3CH2rZaFqA1bRrHUBG0fxMCSmNhgoSASp+4OR/Feavpwv0t2RljntrmOeKQpy4kH5gP8AchZc/wCqg4PdlkdP8VtA1afgdO1W2k0y5DjIDYYqMk/uJXp/pPvUf+NNwmjtabas545IYIlC+XI4eOAHKQyj6XwRyVj82MZA7tOG8tBj3Jt6605mMcrLzt5h0aKVeqMD6YP+M1UPU7y7v76e51GSSW7lctM8n1FvXP8A6oMTvSlKCV/ATQrPWLzX2vIw5WyFspIBCiXkGP5wuP5NTB4c6pLd6GNM1Fgur6SfhLyMnrlfof7hlwQe3eq1bJ3ZqG0tbTULAhkI43EBPyzJnqD7H1B9D9sg2c29rOgbhsodzWCw+YYzC0rKBNF1BMTH846dj0IoOlrBstLs7K7urqCEC4u35TTMeTvjsMn0GTgdhWng3TDeSRXVqyPpyu0U7KpY5aJZYnBHoVOMYyS6+3XoLa4iuYllgkSSNgCGU5GCMig/ahGe9a3UdatbCSWKXm00ds9yIkGWdF+riPUjp0+4r7i1nTZZTEl7b+bzWPyy4DcmUMBg98qQaDPwKV4O1e0ClKx728t7C2luryaOCCJS0kkjcVUD1JoPbK2js7WO3gXjHGvFRnNfvWlg3NYT263KLdi3cgJK1pIA+QSCoxkjAzkCsnQNYg13SYNStUkWGcckEiFSR6HBA7jB/mgz3YKpZiAAMkn0FUs126ivta1C8gBEU91JLGCMHizEj/zVj/GbekW3dvS6dazD9Vv0KRKOpjjPRnPt0yB9/wAGqxUClKUCt3tjc17tyac2rM0FzEYriDmVWRT65HZh3DDqK0lKDu38TtRVHW0sbaDngtlmYcgxYHGfRmcgemVH7RXxp3irunTZw9pdQLByybU26mNunEA/u6KFAwR9I9c54elBLNt4habqN08jXN3pUsyMeMqLcQJPK+ZWBPzgdIyBnA4sMdeu60Pe23tK1yG+bUoRAIBCYLS0VCileaqSSRhH8xQFIwHXqR2g3JxinI+9BYK78Ydva2RpxGp6cjyqfjVYIECnl1IOeuOOMfuPtW/2VrGpX2tfDS63BdwpbfOjxAvIyMVLKythflaFiCOvMdvSr3I+9frbXVxauXtZ5IXZSpaNypIPcdPSgtZt7XNRh1afS9dErNFJ8Ot2yIqSPktGenXLxleuAvNHA9BWJvXxO21tw/DTP+o3Ybrb23F/LI6gsScD0+/2qtA1zVhbPbfqV2YHUK0ZmYggNyAxn361gBiBgUEjal4nRX91PNcaLJO0kQVJJb+TlCxyGKY6KCGK4HXHcmsmPxeuNO0iSDQ7Ka3vrj/rTXN29wkJHQeUjHA98dh2wcVF9KDJ1C9udRvJby+nknuZm5SSyNlmNY1KUClKUClKUClKUClKUClKUClKUClKUClKUClKUH//2Q=="/>
          <p:cNvSpPr>
            <a:spLocks noChangeAspect="1" noChangeArrowheads="1"/>
          </p:cNvSpPr>
          <p:nvPr/>
        </p:nvSpPr>
        <p:spPr bwMode="auto">
          <a:xfrm>
            <a:off x="63500" y="-533400"/>
            <a:ext cx="781050" cy="11239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7044" name="AutoShape 4" descr="data:image/jpeg;base64,/9j/4AAQSkZJRgABAQAAAQABAAD/2wBDAAkGBwgHBgkIBwgKCgkLDRYPDQwMDRsUFRAWIB0iIiAdHx8kKDQsJCYxJx8fLT0tMTU3Ojo6Iys/RD84QzQ5Ojf/2wBDAQoKCg0MDRoPDxo3JR8lNzc3Nzc3Nzc3Nzc3Nzc3Nzc3Nzc3Nzc3Nzc3Nzc3Nzc3Nzc3Nzc3Nzc3Nzc3Nzc3Nzf/wAARCACnAHUDASIAAhEBAxEB/8QAHAABAAIDAQEBAAAAAAAAAAAAAAcIBAUGAQID/8QANxAAAgEDAwIEBQMDAwQDAAAAAQIDAAQRBQYSITEHE0FRFCIyYXEVQoEjkaFicoIzUrHRwvDx/8QAFAEBAAAAAAAAAAAAAAAAAAAAAP/EABQRAQAAAAAAAAAAAAAAAAAAAAD/2gAMAwEAAhEDEQA/AINpSlApSlApSvR7UHle1Pnh34S7f1DaljqOu289xdXiCcYmZAiN9IAB9sHJ966yDwi2PCDnRjJn1e5lP/yoKrUqe/EHwr2tbaNf3WiGSyvrS2luRCJjIsioAzAhiSOh6dfX1qBWwD0oPKUpQKUpQKUpQKUpQKUpQK73wS0221LfkC3caSJBBLMqOAVZguBkH25Z/iuCrtPBu5Nr4kaMwYhXd42Ge4aNh1/kg/xQWR2Ec7I0DpjGm24x7f01rfHtXP7Tu0P6npbfLLpt88XH3R8SIR9uLgf8TWTebi0+0uDBIL12BwzwWM0san2LqhUfyaCOPERWstV11/hxb/F6PdsJY1jYTKFiTkWYZB+YqVGegXBqBtX0+60rUp7C/iMVzA3GRCc4NT3uD4PW9eb9Me2uDeX9rCJI7p5T9QMqlCoWIhICSue2T3IFQrvu+Oo7y1q7yCr3koQgY+UMVX/AFBoqUpQKUpQKUpQKUpQKUpQK2O3b86Xr2n6gCR8NcxyHBxkBgSM/cZrXV6KC0NtZ3suva1JpdkttqsMpKXr3A4XCSHkokQA8kCgY65yGA4dzu57/AHNLPLDb6SkEQbglzIUl5e78PNUhc9hnOPatdp0s7ava6jpKRyyalt+N0ErcYy0TgryYAkZE564P01rbXdGraj8RqDbg0bT7W3mljS0jspLtpQh4liQ6sTyDYCjr070G90rbN7b7pm1nULyyuMqVj8uz8pxkDJOGwT0xyIJx0GOuas7jkSbcGpyRgBHu5WUD0BckVaays9Xktor693VOnmDkE/T47dAp69UkDMGA9z/FVS1RuWpXTCTzOUznn0+b5j16UGLSlKBSlKBSlKBSlKBSlKBXo6GvK9AzQW08NvLutl7cupFAmj09YVOf29Aen/Ba6xY0QcUUKPYdK4Hw4UjbezlI+YWUzZ/09P8A2KkCg12r2ZuoD1OEVvljiR3bp2XnkD/8qm+qQi21K6gGR5czpggAjDEdcdP7dKtvuC1WNvjLq/8AKs0Je4a6dvKjTAGAFdMHPXLcvUeoxU/cUaRa/qSQlTELqTyyowCvI4I+xGCKDXUpSgUpSgUpSgUpSgUpSgV9KSD3xXzXooLD+EkHwLaCRbyrHe6VK3mEQiMuHTovEBycZJL59MHvUt1G+ybJ/wBG2BMDjyrWZn+6tHn/AMkV3mpXctlamaCxub1sgeTbcOf5+dlH+aDJkQOhU9jVVvGLR20jfd4hmaUXCJOrOWJwRjBLEk/SeuasgNzWw0z4+ey1SFQ/BoX0+Uyq2cY4qpz+RkfeuB31Z7Y3DvbQJNUSVoJLO4FwDHLGwClfLyMBu7OKCvHA5wcChUirCba8M9qCQ3N9ZXC2RiZIF1OXhNOS3WVlGOAAACjoepJANbuy8NtKhBYaPpkaeax8o8pecYA4KzMMnLKrN0OOoGck0FXyCO9eVK/iFsmz/QzrO3LJmhsgEv7xW4RTtnDtFHjJAY9SCAAMAHBxFJ79KDylKUClKz9H01tVvEtY7mztiQSZby4WGMAe7McfxQYFfUaGR1RSoLEAcmCj+SegqQtT8Hd02Ng97ALDUI0QuUspmdyB7AqOX4GazPATQ4tQ3hc3N5AkkdhbseMgziRjxGQfty/xQY+1NkbWuLeSfcm6lhVDxxaowjB+0zrxb+B/NbDefhZY2m223DtHUpL+wiUySxykElAerIwAyB3wR2BOfQ2GiEDxcY/LaNSVwuMDHQj+MYrG1q2S40W+tigZZLd04gd8qelBwmwNSjbRdoieURpBpkhZ3BC9XSJAD2JycY79vettuPbkqvBNomlma4Tr8Qury20obIxyOG5jH/dn2xUe+HbxSbFSSOMSTWtlcl5VZcxFLhJFQ4XOTnkMsPpOB1zU6UHIWO3NYuoWudyaveTT+YXjsrS6MUKAZ4qXRUZvTJP9vflN2X+5LjxCg0zRbURX8mnGOC6diY7RWZTLIOmGOFQfbPrkYleaPzY2Tky8hjkpwR+DUY7ylaDxI0yGGO4kA052dIpZubAyqfl8v5m6/tyFwMscCgwD4dbTS6nXc+paxqeqlV82aRJQC2M5TipyOvbJ7UsbrcmzLZrnRI9S1badmi84dSh8q4jXJ5GLIDFQMH5lAx26dal6I8kU4K5GSpHUVqNy38mmRWdz8ptWu44LpSucpIfLUj2w7IT9s0Hwsmnbw2lL8DIs1hqNs6Ky9MBgQQfYg9CPQ1T+6tpbS5mtrhCk0LmORD3VgcEf3FWI2Wbva+6d37a0+BZ4Yl/UNOtmfgDy7oD1wOoHb9tR94saLFqUce9dFhcWd4Ql/AVPO1uB0Icft9Afv/uFBGVK9IxSgAZqfPCDTZtLg01InHwl7bG7u3MUfFiSFVGc5bPUYHQHB9zUG6TarfapaWjvwWedImbOMBmAz/mrMbs1S1uLqw0TTYHWePWLG3mfySo8lW8z5G7MAU4kZODnI9aDptWi+Dij/T7W8VpJeT/p0cQJOO7c+hH+ajLbFsNt7s8QV851VIEm86UqpAcli3y4C9WPtipS17zWtliSwubuN2/qfD3IgZAOuc8lPcdgfzURXT2F/u3dYtmdnl0MyrBLKsqo6dw2GKn0I55PzGgk3w/VI9AeNbmGdhe3TOYnDcS07tg/cA9q6Q9q020beyg0SF9OZGiuS1wzRymRWdzyYqxAyCxJ6ADr0Fbk0EReFyR2ezNyaS5JS21l7Ydf2sY0A/vmpdFRPpSLpku8YyUjhG4rZ2ZjgKpkjcn+xzUsBhQemon3GUk8ZlSa3+IVNEULH5Ty9TL34p19fXoO57V3F3uUJqsen2WnXN8fNWOaa2kiKwA/uYc8gDBz09PxngES2l8cRawRrIFs2aVvKXqeYY5+k9CO55fj1ASvaQQWsIS2gSFD14IvHr+K5ved/pV9pculPqNmlzLJHwWWXADJKhwWGeJ5ADr6kV0OpG+FsP0xLdpzIoPxDMFVM/MegyTjOB06+ori92rqlpZr8Xf/AKlOlxbzraW9uLdOIuYiCzYkYAEDJ9snHSg1Ol3Ru/HSWbiqhtF/bIrjHJeuV6V+e4dOuLjxFu9L0C9lit9W0w3d7bwyoqSOrmMtlkcDIGCABkjqaaLL5/jrdzMGXlpGcFWAHVB8pZVyPvjHf2r3VYbbStU1LdcWoLBarPLiW3DABlTHAHiVYFw5IOAzynHzJlggPXbI6brV9YsAvw87x4WTmBgkY5YGfzgfgUrHvbmS8vJrqcgyzyNI5Ax8zHJ/yaUGRoGTrmn8c5+KixxCk/WO3Lp/fpU+3N3a6VvLbdlJd2pRdSuVmNxOGlV+DeW3U9OXmHPTuRiq/aSnPUrcGKWVBIGdIgSxRTlsY69gTVwItu6Olvws7K3t45LiO6PkRhQzqysG7evEZ96DZXRYQOUjaQ8foQgE/gkjr/IqG2t4IPFq3GqQtb2V5pM0Uy3TSNGwHLI/qjGPp+UErn81NIFRjvvRn1rxI27Bpr8Lq2t57m4lLviJcARk8WBwWB6AjPX70HX7H0saTt+3thcvcKq8Y5DcPIGjX5YyOXRfkC5VQBnPfuegNfjaxyRQIk83nSAYaTjx5H8en/3vX3K6xoXdgqqCST2AoIrn0s3G7t3XYbCxX9ikbCJZDGzJGHcBgQPlY5IAOM5OOlSLZRanCxjvLi3u4TnDiIxuo9ARkq3r1HH8Voti6c8unapqGoxgnW72S68qSP6YSAsasD7qoOCP3Yx0rrhQYMdhFp1gtto1paWyIRwhVPLjUE5OAo+5Pbua4L42Cw8aJo3iie5v9PWOF5IzFxZSSQGIPLK46r0yMdxUmVye+9o2+4beK+gAi1nT/wCtYXGSOMinkqtjupIGfUelB1YNc+0gtd7kXBPDUbBI7cntzheRnX8lZFP3CH2rZaFqA1bRrHUBG0fxMCSmNhgoSASp+4OR/Feavpwv0t2RljntrmOeKQpy4kH5gP8AchZc/wCqg4PdlkdP8VtA1afgdO1W2k0y5DjIDYYqMk/uJXp/pPvUf+NNwmjtabas545IYIlC+XI4eOAHKQyj6XwRyVj82MZA7tOG8tBj3Jt6605mMcrLzt5h0aKVeqMD6YP+M1UPU7y7v76e51GSSW7lctM8n1FvXP8A6oMTvSlKCV/ATQrPWLzX2vIw5WyFspIBCiXkGP5wuP5NTB4c6pLd6GNM1Fgur6SfhLyMnrlfof7hlwQe3eq1bJ3ZqG0tbTULAhkI43EBPyzJnqD7H1B9D9sg2c29rOgbhsodzWCw+YYzC0rKBNF1BMTH846dj0IoOlrBstLs7K7urqCEC4u35TTMeTvjsMn0GTgdhWng3TDeSRXVqyPpyu0U7KpY5aJZYnBHoVOMYyS6+3XoLa4iuYllgkSSNgCGU5GCMig/ahGe9a3UdatbCSWKXm00ds9yIkGWdF+riPUjp0+4r7i1nTZZTEl7b+bzWPyy4DcmUMBg98qQaDPwKV4O1e0ClKx728t7C2luryaOCCJS0kkjcVUD1JoPbK2js7WO3gXjHGvFRnNfvWlg3NYT263KLdi3cgJK1pIA+QSCoxkjAzkCsnQNYg13SYNStUkWGcckEiFSR6HBA7jB/mgz3YKpZiAAMkn0FUs126ivta1C8gBEU91JLGCMHizEj/zVj/GbekW3dvS6dazD9Vv0KRKOpjjPRnPt0yB9/wAGqxUClKUCt3tjc17tyac2rM0FzEYriDmVWRT65HZh3DDqK0lKDu38TtRVHW0sbaDngtlmYcgxYHGfRmcgemVH7RXxp3irunTZw9pdQLByybU26mNunEA/u6KFAwR9I9c54elBLNt4habqN08jXN3pUsyMeMqLcQJPK+ZWBPzgdIyBnA4sMdeu60Pe23tK1yG+bUoRAIBCYLS0VCileaqSSRhH8xQFIwHXqR2g3JxinI+9BYK78Ydva2RpxGp6cjyqfjVYIECnl1IOeuOOMfuPtW/2VrGpX2tfDS63BdwpbfOjxAvIyMVLKythflaFiCOvMdvSr3I+9frbXVxauXtZ5IXZSpaNypIPcdPSgtZt7XNRh1afS9dErNFJ8Ot2yIqSPktGenXLxleuAvNHA9BWJvXxO21tw/DTP+o3Ybrb23F/LI6gsScD0+/2qtA1zVhbPbfqV2YHUK0ZmYggNyAxn361gBiBgUEjal4nRX91PNcaLJO0kQVJJb+TlCxyGKY6KCGK4HXHcmsmPxeuNO0iSDQ7Ka3vrj/rTXN29wkJHQeUjHA98dh2wcVF9KDJ1C9udRvJby+nknuZm5SSyNlmNY1KUClKUClKUClKUClKUClKUClKUClKUClKUClKUH//2Q=="/>
          <p:cNvSpPr>
            <a:spLocks noChangeAspect="1" noChangeArrowheads="1"/>
          </p:cNvSpPr>
          <p:nvPr/>
        </p:nvSpPr>
        <p:spPr bwMode="auto">
          <a:xfrm>
            <a:off x="0" y="-561975"/>
            <a:ext cx="781050" cy="112395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87046" name="Picture 6" descr="http://static3.blip.pl/user_generated/update_pictures/890304.jpg"/>
          <p:cNvPicPr>
            <a:picLocks noChangeAspect="1" noChangeArrowheads="1"/>
          </p:cNvPicPr>
          <p:nvPr/>
        </p:nvPicPr>
        <p:blipFill>
          <a:blip r:embed="rId2" cstate="print"/>
          <a:srcRect/>
          <a:stretch>
            <a:fillRect/>
          </a:stretch>
        </p:blipFill>
        <p:spPr bwMode="auto">
          <a:xfrm>
            <a:off x="251520" y="2780928"/>
            <a:ext cx="2043996" cy="2924944"/>
          </a:xfrm>
          <a:prstGeom prst="rect">
            <a:avLst/>
          </a:prstGeom>
          <a:noFill/>
        </p:spPr>
      </p:pic>
      <p:sp>
        <p:nvSpPr>
          <p:cNvPr id="8" name="Tekstvak 7"/>
          <p:cNvSpPr txBox="1"/>
          <p:nvPr/>
        </p:nvSpPr>
        <p:spPr>
          <a:xfrm>
            <a:off x="467544" y="2780928"/>
            <a:ext cx="1296144" cy="3770263"/>
          </a:xfrm>
          <a:prstGeom prst="rect">
            <a:avLst/>
          </a:prstGeom>
          <a:noFill/>
        </p:spPr>
        <p:txBody>
          <a:bodyPr wrap="square" rtlCol="0">
            <a:spAutoFit/>
          </a:bodyPr>
          <a:lstStyle/>
          <a:p>
            <a:r>
              <a:rPr lang="nl-NL" sz="23900" dirty="0" smtClean="0">
                <a:solidFill>
                  <a:srgbClr val="FF0000"/>
                </a:solidFill>
              </a:rPr>
              <a:t>X</a:t>
            </a:r>
            <a:endParaRPr lang="nl-NL" dirty="0">
              <a:solidFill>
                <a:srgbClr val="FF0000"/>
              </a:solidFill>
            </a:endParaRPr>
          </a:p>
        </p:txBody>
      </p:sp>
      <p:pic>
        <p:nvPicPr>
          <p:cNvPr id="87050" name="Picture 10" descr="http://www.hsv1909.nl/Portals/998/images/gsm_verbod.gif"/>
          <p:cNvPicPr>
            <a:picLocks noChangeAspect="1" noChangeArrowheads="1"/>
          </p:cNvPicPr>
          <p:nvPr/>
        </p:nvPicPr>
        <p:blipFill>
          <a:blip r:embed="rId3" cstate="print"/>
          <a:srcRect/>
          <a:stretch>
            <a:fillRect/>
          </a:stretch>
        </p:blipFill>
        <p:spPr bwMode="auto">
          <a:xfrm>
            <a:off x="6444208" y="3140968"/>
            <a:ext cx="2076822" cy="2076822"/>
          </a:xfrm>
          <a:prstGeom prst="rect">
            <a:avLst/>
          </a:prstGeom>
          <a:noFill/>
        </p:spPr>
      </p:pic>
      <p:sp>
        <p:nvSpPr>
          <p:cNvPr id="10" name="Tijdelijke aanduiding voor voettekst 9"/>
          <p:cNvSpPr>
            <a:spLocks noGrp="1"/>
          </p:cNvSpPr>
          <p:nvPr>
            <p:ph type="ftr" sz="quarter" idx="11"/>
          </p:nvPr>
        </p:nvSpPr>
        <p:spPr/>
        <p:txBody>
          <a:bodyPr/>
          <a:lstStyle/>
          <a:p>
            <a:r>
              <a:rPr lang="nl-NL" dirty="0" smtClean="0"/>
              <a:t>Seneca, CSE 2013</a:t>
            </a:r>
            <a:endParaRPr lang="nl-NL" dirty="0"/>
          </a:p>
        </p:txBody>
      </p:sp>
      <p:pic>
        <p:nvPicPr>
          <p:cNvPr id="227330" name="Picture 2" descr="http://www.rnw.nl/data/files/imagecache/must_carry/images/lead/060510%20rellen%20arthene%20ANP.jpg"/>
          <p:cNvPicPr>
            <a:picLocks noChangeAspect="1" noChangeArrowheads="1"/>
          </p:cNvPicPr>
          <p:nvPr/>
        </p:nvPicPr>
        <p:blipFill>
          <a:blip r:embed="rId4" cstate="print"/>
          <a:srcRect/>
          <a:stretch>
            <a:fillRect/>
          </a:stretch>
        </p:blipFill>
        <p:spPr bwMode="auto">
          <a:xfrm>
            <a:off x="2267744" y="2780928"/>
            <a:ext cx="4174282" cy="2119251"/>
          </a:xfrm>
          <a:prstGeom prst="rect">
            <a:avLst/>
          </a:prstGeom>
          <a:noFill/>
        </p:spPr>
      </p:pic>
      <p:sp>
        <p:nvSpPr>
          <p:cNvPr id="11" name="Tekstvak 10"/>
          <p:cNvSpPr txBox="1"/>
          <p:nvPr/>
        </p:nvSpPr>
        <p:spPr>
          <a:xfrm>
            <a:off x="2555776" y="5013176"/>
            <a:ext cx="3600400" cy="584775"/>
          </a:xfrm>
          <a:prstGeom prst="rect">
            <a:avLst/>
          </a:prstGeom>
          <a:noFill/>
        </p:spPr>
        <p:txBody>
          <a:bodyPr wrap="square" rtlCol="0">
            <a:spAutoFit/>
          </a:bodyPr>
          <a:lstStyle/>
          <a:p>
            <a:r>
              <a:rPr lang="nl-NL" sz="3200" dirty="0" smtClean="0"/>
              <a:t>Beheers je emoties!!</a:t>
            </a:r>
            <a:endParaRPr lang="nl-NL"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354765"/>
          </a:xfrm>
          <a:prstGeom prst="rect">
            <a:avLst/>
          </a:prstGeom>
          <a:noFill/>
        </p:spPr>
        <p:txBody>
          <a:bodyPr wrap="square" rtlCol="0">
            <a:spAutoFit/>
          </a:bodyPr>
          <a:lstStyle/>
          <a:p>
            <a:r>
              <a:rPr lang="en-US" sz="2800" dirty="0" err="1" smtClean="0"/>
              <a:t>Eadem</a:t>
            </a:r>
            <a:r>
              <a:rPr lang="en-US" sz="2800" dirty="0" smtClean="0"/>
              <a:t> </a:t>
            </a:r>
            <a:r>
              <a:rPr lang="en-US" sz="2800" dirty="0" err="1" smtClean="0"/>
              <a:t>custodia</a:t>
            </a:r>
            <a:r>
              <a:rPr lang="en-US" sz="2800" dirty="0" smtClean="0"/>
              <a:t> </a:t>
            </a:r>
            <a:r>
              <a:rPr lang="en-US" sz="2800" dirty="0" err="1" smtClean="0"/>
              <a:t>universos</a:t>
            </a:r>
            <a:r>
              <a:rPr lang="en-US" sz="2800" dirty="0" smtClean="0"/>
              <a:t> </a:t>
            </a:r>
            <a:r>
              <a:rPr lang="en-US" sz="2800" dirty="0" err="1" smtClean="0"/>
              <a:t>circumdedit</a:t>
            </a:r>
            <a:r>
              <a:rPr lang="en-US" sz="2800" dirty="0" smtClean="0"/>
              <a:t> </a:t>
            </a:r>
            <a:r>
              <a:rPr lang="en-US" sz="2800" dirty="0" err="1" smtClean="0"/>
              <a:t>alligatique</a:t>
            </a:r>
            <a:r>
              <a:rPr lang="en-US" sz="2800" dirty="0" smtClean="0"/>
              <a:t> </a:t>
            </a:r>
            <a:r>
              <a:rPr lang="en-US" sz="2800" dirty="0" err="1" smtClean="0"/>
              <a:t>sunt</a:t>
            </a:r>
            <a:r>
              <a:rPr lang="en-US" sz="2800" dirty="0" smtClean="0"/>
              <a:t> </a:t>
            </a:r>
            <a:r>
              <a:rPr lang="en-US" sz="2800" dirty="0" err="1" smtClean="0"/>
              <a:t>etiam</a:t>
            </a:r>
            <a:r>
              <a:rPr lang="en-US" sz="2800" dirty="0" smtClean="0"/>
              <a:t> qui </a:t>
            </a:r>
            <a:r>
              <a:rPr lang="en-US" sz="2800" dirty="0" err="1" smtClean="0"/>
              <a:t>alligaverunt</a:t>
            </a:r>
            <a:r>
              <a:rPr lang="en-US" sz="2800" dirty="0" smtClean="0"/>
              <a:t>, nisi forte </a:t>
            </a:r>
            <a:r>
              <a:rPr lang="en-US" sz="2800" dirty="0" err="1" smtClean="0"/>
              <a:t>tu</a:t>
            </a:r>
            <a:r>
              <a:rPr lang="en-US" sz="2800" dirty="0" smtClean="0"/>
              <a:t> </a:t>
            </a:r>
            <a:r>
              <a:rPr lang="en-US" sz="2800" dirty="0" err="1" smtClean="0"/>
              <a:t>leviorem</a:t>
            </a:r>
            <a:r>
              <a:rPr lang="en-US" sz="2800" dirty="0" smtClean="0"/>
              <a:t> in </a:t>
            </a:r>
            <a:r>
              <a:rPr lang="en-US" sz="2800" dirty="0" err="1" smtClean="0"/>
              <a:t>sinistra</a:t>
            </a:r>
            <a:r>
              <a:rPr lang="en-US" sz="2800" dirty="0" smtClean="0"/>
              <a:t> </a:t>
            </a:r>
            <a:r>
              <a:rPr lang="en-US" sz="2800" dirty="0" err="1" smtClean="0"/>
              <a:t>catenam</a:t>
            </a:r>
            <a:r>
              <a:rPr lang="en-US" sz="2800" dirty="0" smtClean="0"/>
              <a:t> </a:t>
            </a:r>
            <a:r>
              <a:rPr lang="en-US" sz="2800" dirty="0" err="1" smtClean="0"/>
              <a:t>putas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Diezelfde bewaking heeft allen omgeven en ook zij zijn vastgebonden, die (iemand) vast gebonden hebben, tenzij jij toevallig de keten aan je linkerhand beschouwt als lichter.</a:t>
            </a:r>
          </a:p>
        </p:txBody>
      </p:sp>
      <p:pic>
        <p:nvPicPr>
          <p:cNvPr id="7" name="Picture 6" descr="http://www.managementsite.nl/content/uploads/2010/03/9091-ken-keten-schakel-zelf_l.jpg"/>
          <p:cNvPicPr>
            <a:picLocks noChangeAspect="1" noChangeArrowheads="1"/>
          </p:cNvPicPr>
          <p:nvPr/>
        </p:nvPicPr>
        <p:blipFill>
          <a:blip r:embed="rId2" cstate="print"/>
          <a:srcRect/>
          <a:stretch>
            <a:fillRect/>
          </a:stretch>
        </p:blipFill>
        <p:spPr bwMode="auto">
          <a:xfrm>
            <a:off x="251520" y="4725144"/>
            <a:ext cx="1699627" cy="1008112"/>
          </a:xfrm>
          <a:prstGeom prst="rect">
            <a:avLst/>
          </a:prstGeom>
          <a:noFill/>
        </p:spPr>
      </p:pic>
      <p:pic>
        <p:nvPicPr>
          <p:cNvPr id="6" name="Picture 6" descr="http://www.managementsite.nl/content/uploads/2010/03/9091-ken-keten-schakel-zelf_l.jpg"/>
          <p:cNvPicPr>
            <a:picLocks noChangeAspect="1" noChangeArrowheads="1"/>
          </p:cNvPicPr>
          <p:nvPr/>
        </p:nvPicPr>
        <p:blipFill>
          <a:blip r:embed="rId2" cstate="print"/>
          <a:srcRect/>
          <a:stretch>
            <a:fillRect/>
          </a:stretch>
        </p:blipFill>
        <p:spPr bwMode="auto">
          <a:xfrm>
            <a:off x="3923928" y="3429000"/>
            <a:ext cx="4802518" cy="2848552"/>
          </a:xfrm>
          <a:prstGeom prst="rect">
            <a:avLst/>
          </a:prstGeom>
          <a:noFill/>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69</a:t>
            </a:r>
            <a:r>
              <a:rPr lang="nl-NL" sz="4000" dirty="0" smtClean="0"/>
              <a:t>	</a:t>
            </a:r>
            <a:r>
              <a:rPr lang="nl-NL" sz="2800" dirty="0" smtClean="0"/>
              <a:t>Waarom is het raar om boos te worden als je in een 	badhuis nat gespetterd wordt?</a:t>
            </a:r>
          </a:p>
          <a:p>
            <a:r>
              <a:rPr lang="nl-NL" dirty="0" smtClean="0"/>
              <a:t>	</a:t>
            </a:r>
            <a:r>
              <a:rPr lang="nl-NL" sz="2800" dirty="0" smtClean="0">
                <a:solidFill>
                  <a:srgbClr val="00B050"/>
                </a:solidFill>
              </a:rPr>
              <a:t>A. nou, dat gebeurt daar namelijk helemaal nooit</a:t>
            </a:r>
          </a:p>
          <a:p>
            <a:r>
              <a:rPr lang="nl-NL" sz="2800" dirty="0">
                <a:solidFill>
                  <a:srgbClr val="00B050"/>
                </a:solidFill>
              </a:rPr>
              <a:t>	</a:t>
            </a:r>
            <a:r>
              <a:rPr lang="nl-NL" sz="2800" dirty="0" smtClean="0">
                <a:solidFill>
                  <a:srgbClr val="00B050"/>
                </a:solidFill>
              </a:rPr>
              <a:t>B. omdat je nou juist in een badhuis geknoei met 			water kunt verwachten: dat kun je voorzien</a:t>
            </a:r>
          </a:p>
          <a:p>
            <a:r>
              <a:rPr lang="nl-NL" sz="2800" dirty="0">
                <a:solidFill>
                  <a:srgbClr val="00B050"/>
                </a:solidFill>
              </a:rPr>
              <a:t>	</a:t>
            </a:r>
            <a:r>
              <a:rPr lang="nl-NL" sz="2800" dirty="0" smtClean="0">
                <a:solidFill>
                  <a:srgbClr val="00B050"/>
                </a:solidFill>
              </a:rPr>
              <a:t>C. omdat boos worden om waterverspilling toen nog 		niet bestond</a:t>
            </a:r>
          </a:p>
          <a:p>
            <a:r>
              <a:rPr lang="nl-NL" sz="2800" dirty="0">
                <a:solidFill>
                  <a:srgbClr val="00B050"/>
                </a:solidFill>
              </a:rPr>
              <a:t>	</a:t>
            </a:r>
            <a:r>
              <a:rPr lang="nl-NL" sz="2800" dirty="0" smtClean="0">
                <a:solidFill>
                  <a:srgbClr val="00B050"/>
                </a:solidFill>
              </a:rPr>
              <a:t>D. omdat je zou verwachten dat ze daar zuinig met 		water omgaan</a:t>
            </a:r>
          </a:p>
        </p:txBody>
      </p:sp>
      <p:pic>
        <p:nvPicPr>
          <p:cNvPr id="244738" name="Picture 2" descr="http://farm6.static.flickr.com/5228/5558405963_392deac0fc_m.jpg"/>
          <p:cNvPicPr>
            <a:picLocks noChangeAspect="1" noChangeArrowheads="1"/>
          </p:cNvPicPr>
          <p:nvPr/>
        </p:nvPicPr>
        <p:blipFill>
          <a:blip r:embed="rId2" cstate="print"/>
          <a:srcRect/>
          <a:stretch>
            <a:fillRect/>
          </a:stretch>
        </p:blipFill>
        <p:spPr bwMode="auto">
          <a:xfrm>
            <a:off x="395536" y="4581128"/>
            <a:ext cx="2286000" cy="1533526"/>
          </a:xfrm>
          <a:prstGeom prst="rect">
            <a:avLst/>
          </a:prstGeom>
          <a:noFill/>
        </p:spPr>
      </p:pic>
      <p:pic>
        <p:nvPicPr>
          <p:cNvPr id="244740" name="Picture 4" descr="http://members.home.nl/keesdebrouwer/images/romeinen/badhuis%2002.gif"/>
          <p:cNvPicPr>
            <a:picLocks noChangeAspect="1" noChangeArrowheads="1"/>
          </p:cNvPicPr>
          <p:nvPr/>
        </p:nvPicPr>
        <p:blipFill>
          <a:blip r:embed="rId3" cstate="print"/>
          <a:srcRect/>
          <a:stretch>
            <a:fillRect/>
          </a:stretch>
        </p:blipFill>
        <p:spPr bwMode="auto">
          <a:xfrm>
            <a:off x="5580112" y="4077072"/>
            <a:ext cx="2304256" cy="2608592"/>
          </a:xfrm>
          <a:prstGeom prst="rect">
            <a:avLst/>
          </a:prstGeom>
          <a:noFill/>
        </p:spPr>
      </p:pic>
      <p:sp>
        <p:nvSpPr>
          <p:cNvPr id="10" name="Tekstvak 9"/>
          <p:cNvSpPr txBox="1"/>
          <p:nvPr/>
        </p:nvSpPr>
        <p:spPr>
          <a:xfrm>
            <a:off x="3203848" y="5157192"/>
            <a:ext cx="1656184" cy="523220"/>
          </a:xfrm>
          <a:prstGeom prst="rect">
            <a:avLst/>
          </a:prstGeom>
          <a:noFill/>
        </p:spPr>
        <p:txBody>
          <a:bodyPr wrap="square" rtlCol="0">
            <a:spAutoFit/>
          </a:bodyPr>
          <a:lstStyle/>
          <a:p>
            <a:r>
              <a:rPr lang="nl-NL" sz="2800" dirty="0" smtClean="0"/>
              <a:t>Spetters!!</a:t>
            </a:r>
            <a:endParaRPr lang="nl-NL"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309420"/>
          </a:xfrm>
          <a:prstGeom prst="rect">
            <a:avLst/>
          </a:prstGeom>
          <a:noFill/>
        </p:spPr>
        <p:txBody>
          <a:bodyPr wrap="square" rtlCol="0">
            <a:spAutoFit/>
          </a:bodyPr>
          <a:lstStyle/>
          <a:p>
            <a:r>
              <a:rPr lang="en-US" sz="2800" dirty="0" err="1" smtClean="0"/>
              <a:t>Longam</a:t>
            </a:r>
            <a:r>
              <a:rPr lang="en-US" sz="2800" dirty="0" smtClean="0"/>
              <a:t> </a:t>
            </a:r>
            <a:r>
              <a:rPr lang="en-US" sz="2800" dirty="0" err="1" smtClean="0"/>
              <a:t>viam</a:t>
            </a:r>
            <a:r>
              <a:rPr lang="en-US" sz="2800" dirty="0" smtClean="0"/>
              <a:t> </a:t>
            </a:r>
            <a:r>
              <a:rPr lang="en-US" sz="2800" dirty="0" err="1" smtClean="0"/>
              <a:t>ingressus</a:t>
            </a:r>
            <a:r>
              <a:rPr lang="en-US" sz="2800" dirty="0" smtClean="0"/>
              <a:t> </a:t>
            </a:r>
            <a:r>
              <a:rPr lang="en-US" sz="2800" dirty="0" err="1" smtClean="0"/>
              <a:t>es</a:t>
            </a:r>
            <a:r>
              <a:rPr lang="en-US" sz="2800" dirty="0" smtClean="0"/>
              <a:t>: et </a:t>
            </a:r>
            <a:r>
              <a:rPr lang="en-US" sz="2800" dirty="0" err="1" smtClean="0"/>
              <a:t>labaris</a:t>
            </a:r>
            <a:r>
              <a:rPr lang="en-US" sz="2800" dirty="0" smtClean="0"/>
              <a:t> </a:t>
            </a:r>
            <a:r>
              <a:rPr lang="en-US" sz="2800" dirty="0" err="1" smtClean="0"/>
              <a:t>oportet</a:t>
            </a:r>
            <a:r>
              <a:rPr lang="en-US" sz="2800" dirty="0" smtClean="0"/>
              <a:t> et </a:t>
            </a:r>
            <a:r>
              <a:rPr lang="en-US" sz="2800" dirty="0" err="1" smtClean="0"/>
              <a:t>arietes</a:t>
            </a:r>
            <a:r>
              <a:rPr lang="en-US" sz="2800" dirty="0" smtClean="0"/>
              <a:t> et </a:t>
            </a:r>
            <a:r>
              <a:rPr lang="en-US" sz="2800" dirty="0" err="1" smtClean="0"/>
              <a:t>cadas</a:t>
            </a:r>
            <a:r>
              <a:rPr lang="en-US" sz="2800" dirty="0" smtClean="0"/>
              <a:t> et </a:t>
            </a:r>
            <a:r>
              <a:rPr lang="en-US" sz="2800" dirty="0" err="1" smtClean="0"/>
              <a:t>lasseris</a:t>
            </a:r>
            <a:r>
              <a:rPr lang="en-US" sz="2800" dirty="0" smtClean="0"/>
              <a:t> et </a:t>
            </a:r>
            <a:r>
              <a:rPr lang="en-US" sz="2800" dirty="0" err="1" smtClean="0"/>
              <a:t>exclames</a:t>
            </a:r>
            <a:r>
              <a:rPr lang="en-US" sz="2800" dirty="0" smtClean="0"/>
              <a:t> </a:t>
            </a:r>
            <a:r>
              <a:rPr lang="en-US" sz="2800" dirty="0" smtClean="0">
                <a:solidFill>
                  <a:srgbClr val="FFFF00"/>
                </a:solidFill>
              </a:rPr>
              <a:t>'o </a:t>
            </a:r>
            <a:r>
              <a:rPr lang="en-US" sz="2800" dirty="0" err="1" smtClean="0">
                <a:solidFill>
                  <a:srgbClr val="FFFF00"/>
                </a:solidFill>
              </a:rPr>
              <a:t>mors</a:t>
            </a:r>
            <a:r>
              <a:rPr lang="en-US" sz="2800" dirty="0" smtClean="0">
                <a:solidFill>
                  <a:srgbClr val="FFFF00"/>
                </a:solidFill>
              </a:rPr>
              <a:t>!'</a:t>
            </a:r>
            <a:r>
              <a:rPr lang="en-US" sz="2800" dirty="0" smtClean="0"/>
              <a:t>, id </a:t>
            </a:r>
            <a:r>
              <a:rPr lang="en-US" sz="2800" dirty="0" err="1" smtClean="0"/>
              <a:t>est</a:t>
            </a:r>
            <a:r>
              <a:rPr lang="en-US" sz="2800" dirty="0" smtClean="0"/>
              <a:t> </a:t>
            </a:r>
            <a:r>
              <a:rPr lang="en-US" sz="2800" dirty="0" err="1" smtClean="0"/>
              <a:t>mentiaris</a:t>
            </a:r>
            <a:r>
              <a:rPr lang="en-US" sz="2800" dirty="0" smtClean="0"/>
              <a:t>. </a:t>
            </a:r>
            <a:r>
              <a:rPr lang="en-US" sz="2800" dirty="0" err="1" smtClean="0"/>
              <a:t>Alio</a:t>
            </a:r>
            <a:r>
              <a:rPr lang="en-US" sz="2800" dirty="0" smtClean="0"/>
              <a:t> loco </a:t>
            </a:r>
            <a:r>
              <a:rPr lang="en-US" sz="2800" dirty="0" err="1" smtClean="0"/>
              <a:t>comitem</a:t>
            </a:r>
            <a:r>
              <a:rPr lang="en-US" sz="2800" dirty="0" smtClean="0"/>
              <a:t> </a:t>
            </a:r>
            <a:r>
              <a:rPr lang="en-US" sz="2800" dirty="0" err="1" smtClean="0"/>
              <a:t>relinques</a:t>
            </a:r>
            <a:r>
              <a:rPr lang="en-US" sz="2800" dirty="0" smtClean="0"/>
              <a:t>, </a:t>
            </a:r>
            <a:r>
              <a:rPr lang="en-US" sz="2800" dirty="0" err="1" smtClean="0"/>
              <a:t>alio</a:t>
            </a:r>
            <a:r>
              <a:rPr lang="en-US" sz="2800" dirty="0" smtClean="0"/>
              <a:t> </a:t>
            </a:r>
            <a:r>
              <a:rPr lang="en-US" sz="2800" dirty="0" err="1" smtClean="0"/>
              <a:t>efferes</a:t>
            </a:r>
            <a:r>
              <a:rPr lang="en-US" sz="2800" dirty="0" smtClean="0"/>
              <a:t>, </a:t>
            </a:r>
            <a:r>
              <a:rPr lang="en-US" sz="2800" dirty="0" err="1" smtClean="0"/>
              <a:t>alio</a:t>
            </a:r>
            <a:r>
              <a:rPr lang="en-US" sz="2800" dirty="0" smtClean="0"/>
              <a:t> </a:t>
            </a:r>
            <a:r>
              <a:rPr lang="en-US" sz="2800" dirty="0" err="1" smtClean="0"/>
              <a:t>timebis</a:t>
            </a:r>
            <a:r>
              <a:rPr lang="en-US" sz="2800" dirty="0" smtClean="0"/>
              <a:t>: per </a:t>
            </a:r>
            <a:r>
              <a:rPr lang="en-US" sz="2800" dirty="0" err="1" smtClean="0"/>
              <a:t>eiusmodi</a:t>
            </a:r>
            <a:r>
              <a:rPr lang="en-US" sz="2800" dirty="0" smtClean="0"/>
              <a:t> </a:t>
            </a:r>
            <a:r>
              <a:rPr lang="en-US" sz="2800" dirty="0" err="1" smtClean="0"/>
              <a:t>offensas</a:t>
            </a:r>
            <a:r>
              <a:rPr lang="en-US" sz="2800" dirty="0" smtClean="0"/>
              <a:t> </a:t>
            </a:r>
            <a:r>
              <a:rPr lang="en-US" sz="2800" dirty="0" err="1" smtClean="0"/>
              <a:t>emetiendum</a:t>
            </a:r>
            <a:r>
              <a:rPr lang="en-US" sz="2800" dirty="0" smtClean="0"/>
              <a:t> </a:t>
            </a:r>
            <a:r>
              <a:rPr lang="en-US" sz="2800" dirty="0" err="1" smtClean="0"/>
              <a:t>est</a:t>
            </a:r>
            <a:r>
              <a:rPr lang="en-US" sz="2800" dirty="0" smtClean="0"/>
              <a:t> </a:t>
            </a:r>
            <a:r>
              <a:rPr lang="en-US" sz="2800" dirty="0" err="1" smtClean="0"/>
              <a:t>confragosum</a:t>
            </a:r>
            <a:r>
              <a:rPr lang="en-US" sz="2800" dirty="0" smtClean="0"/>
              <a:t> hoc </a:t>
            </a:r>
            <a:r>
              <a:rPr lang="en-US" sz="2800" dirty="0" err="1" smtClean="0"/>
              <a:t>iter</a:t>
            </a:r>
            <a:r>
              <a:rPr lang="en-US" sz="2800" dirty="0" smtClean="0"/>
              <a:t>. Mori </a:t>
            </a:r>
            <a:r>
              <a:rPr lang="en-US" sz="2800" dirty="0" err="1" smtClean="0"/>
              <a:t>vult</a:t>
            </a:r>
            <a:r>
              <a:rPr lang="en-US" sz="2800" dirty="0" smtClean="0"/>
              <a:t>? </a:t>
            </a:r>
            <a:r>
              <a:rPr lang="en-US" sz="2800" dirty="0" err="1" smtClean="0"/>
              <a:t>Praeparetur</a:t>
            </a:r>
            <a:r>
              <a:rPr lang="en-US" sz="2800" dirty="0" smtClean="0"/>
              <a:t> animus contra </a:t>
            </a:r>
            <a:r>
              <a:rPr lang="en-US" sz="2800" dirty="0" err="1" smtClean="0"/>
              <a:t>omnia</a:t>
            </a:r>
            <a:r>
              <a:rPr lang="en-US" sz="2800" dirty="0" smtClean="0"/>
              <a:t>; </a:t>
            </a:r>
            <a:r>
              <a:rPr lang="en-US" sz="2800" dirty="0" err="1" smtClean="0"/>
              <a:t>sciat</a:t>
            </a:r>
            <a:r>
              <a:rPr lang="en-US" sz="2800" dirty="0" smtClean="0"/>
              <a:t> se </a:t>
            </a:r>
            <a:r>
              <a:rPr lang="en-US" sz="2800" dirty="0" err="1" smtClean="0"/>
              <a:t>venisse</a:t>
            </a:r>
            <a:r>
              <a:rPr lang="en-US" sz="2800" dirty="0" smtClean="0"/>
              <a:t> </a:t>
            </a:r>
            <a:r>
              <a:rPr lang="en-US" sz="2800" dirty="0" err="1" smtClean="0"/>
              <a:t>ubi</a:t>
            </a:r>
            <a:r>
              <a:rPr lang="en-US" sz="2800" dirty="0" smtClean="0"/>
              <a:t> </a:t>
            </a:r>
            <a:r>
              <a:rPr lang="en-US" sz="2800" dirty="0" err="1" smtClean="0"/>
              <a:t>tonat</a:t>
            </a:r>
            <a:r>
              <a:rPr lang="en-US" sz="2800" dirty="0" smtClean="0"/>
              <a:t> </a:t>
            </a:r>
            <a:r>
              <a:rPr lang="en-US" sz="2800" dirty="0" err="1" smtClean="0"/>
              <a:t>fulmen</a:t>
            </a:r>
            <a:r>
              <a:rPr lang="en-US" sz="2800" dirty="0" smtClean="0"/>
              <a:t>; </a:t>
            </a:r>
            <a:r>
              <a:rPr lang="en-US" sz="2800" dirty="0" err="1" smtClean="0"/>
              <a:t>sciat</a:t>
            </a:r>
            <a:r>
              <a:rPr lang="en-US" sz="2800" dirty="0" smtClean="0"/>
              <a:t> se </a:t>
            </a:r>
            <a:r>
              <a:rPr lang="en-US" sz="2800" dirty="0" err="1" smtClean="0"/>
              <a:t>venisse</a:t>
            </a:r>
            <a:r>
              <a:rPr lang="en-US" sz="2800" dirty="0" smtClean="0"/>
              <a:t> </a:t>
            </a:r>
            <a:r>
              <a:rPr lang="en-US" sz="2800" dirty="0" err="1" smtClean="0"/>
              <a:t>ubi</a:t>
            </a:r>
            <a:r>
              <a:rPr lang="en-US" sz="2800" dirty="0" smtClean="0"/>
              <a:t> </a:t>
            </a:r>
            <a:endParaRPr lang="nl-NL" sz="2800" dirty="0" smtClean="0"/>
          </a:p>
          <a:p>
            <a:r>
              <a:rPr lang="en-US" sz="2800" dirty="0" smtClean="0"/>
              <a:t>   </a:t>
            </a:r>
            <a:r>
              <a:rPr lang="en-US" sz="2800" dirty="0" err="1" smtClean="0">
                <a:solidFill>
                  <a:srgbClr val="FFFF00"/>
                </a:solidFill>
              </a:rPr>
              <a:t>Luctus</a:t>
            </a:r>
            <a:r>
              <a:rPr lang="en-US" sz="2800" dirty="0" smtClean="0">
                <a:solidFill>
                  <a:srgbClr val="FFFF00"/>
                </a:solidFill>
              </a:rPr>
              <a:t> et </a:t>
            </a:r>
            <a:r>
              <a:rPr lang="en-US" sz="2800" dirty="0" err="1" smtClean="0">
                <a:solidFill>
                  <a:srgbClr val="FFFF00"/>
                </a:solidFill>
              </a:rPr>
              <a:t>ultrices</a:t>
            </a:r>
            <a:r>
              <a:rPr lang="en-US" sz="2800" dirty="0" smtClean="0">
                <a:solidFill>
                  <a:srgbClr val="FFFF00"/>
                </a:solidFill>
              </a:rPr>
              <a:t> </a:t>
            </a:r>
            <a:r>
              <a:rPr lang="en-US" sz="2800" dirty="0" err="1" smtClean="0">
                <a:solidFill>
                  <a:srgbClr val="FFFF00"/>
                </a:solidFill>
              </a:rPr>
              <a:t>posuere</a:t>
            </a:r>
            <a:r>
              <a:rPr lang="en-US" sz="2800" dirty="0" smtClean="0">
                <a:solidFill>
                  <a:srgbClr val="FFFF00"/>
                </a:solidFill>
              </a:rPr>
              <a:t> </a:t>
            </a:r>
            <a:r>
              <a:rPr lang="en-US" sz="2800" dirty="0" err="1" smtClean="0">
                <a:solidFill>
                  <a:srgbClr val="FFFF00"/>
                </a:solidFill>
              </a:rPr>
              <a:t>cubilia</a:t>
            </a:r>
            <a:r>
              <a:rPr lang="en-US" sz="2800" dirty="0" smtClean="0">
                <a:solidFill>
                  <a:srgbClr val="FFFF00"/>
                </a:solidFill>
              </a:rPr>
              <a:t> </a:t>
            </a:r>
            <a:r>
              <a:rPr lang="en-US" sz="2800" dirty="0" err="1" smtClean="0">
                <a:solidFill>
                  <a:srgbClr val="FFFF00"/>
                </a:solidFill>
              </a:rPr>
              <a:t>Curae</a:t>
            </a:r>
            <a:r>
              <a:rPr lang="en-US" sz="2800" dirty="0" smtClean="0">
                <a:solidFill>
                  <a:srgbClr val="FFFF00"/>
                </a:solidFill>
              </a:rPr>
              <a:t>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pallentesque</a:t>
            </a:r>
            <a:r>
              <a:rPr lang="en-US" sz="2800" dirty="0" smtClean="0">
                <a:solidFill>
                  <a:srgbClr val="FFFF00"/>
                </a:solidFill>
              </a:rPr>
              <a:t> habitant </a:t>
            </a:r>
            <a:r>
              <a:rPr lang="en-US" sz="2800" dirty="0" err="1" smtClean="0">
                <a:solidFill>
                  <a:srgbClr val="FFFF00"/>
                </a:solidFill>
              </a:rPr>
              <a:t>Morbi</a:t>
            </a:r>
            <a:r>
              <a:rPr lang="en-US" sz="2800" dirty="0" smtClean="0">
                <a:solidFill>
                  <a:srgbClr val="FFFF00"/>
                </a:solidFill>
              </a:rPr>
              <a:t> </a:t>
            </a:r>
            <a:r>
              <a:rPr lang="en-US" sz="2800" dirty="0" err="1" smtClean="0">
                <a:solidFill>
                  <a:srgbClr val="FFFF00"/>
                </a:solidFill>
              </a:rPr>
              <a:t>tristisque</a:t>
            </a:r>
            <a:r>
              <a:rPr lang="en-US" sz="2800" dirty="0" smtClean="0">
                <a:solidFill>
                  <a:srgbClr val="FFFF00"/>
                </a:solidFill>
              </a:rPr>
              <a:t> </a:t>
            </a:r>
            <a:r>
              <a:rPr lang="en-US" sz="2800" dirty="0" err="1" smtClean="0">
                <a:solidFill>
                  <a:srgbClr val="FFFF00"/>
                </a:solidFill>
              </a:rPr>
              <a:t>Senectus</a:t>
            </a:r>
            <a:r>
              <a:rPr lang="en-US" sz="2800" dirty="0" smtClean="0">
                <a:solidFill>
                  <a:srgbClr val="FFFF00"/>
                </a:solidFill>
              </a:rPr>
              <a:t>. </a:t>
            </a:r>
            <a:endParaRPr lang="nl-NL" sz="2800" dirty="0" smtClean="0">
              <a:solidFill>
                <a:srgbClr val="FFFF00"/>
              </a:solidFill>
            </a:endParaRPr>
          </a:p>
          <a:p>
            <a:r>
              <a:rPr lang="en-US" sz="2800" dirty="0" smtClean="0"/>
              <a:t>In hoc </a:t>
            </a:r>
            <a:r>
              <a:rPr lang="en-US" sz="2800" dirty="0" err="1" smtClean="0"/>
              <a:t>contubernio</a:t>
            </a:r>
            <a:r>
              <a:rPr lang="en-US" sz="2800" dirty="0" smtClean="0"/>
              <a:t> vita </a:t>
            </a:r>
            <a:r>
              <a:rPr lang="en-US" sz="2800" dirty="0" err="1" smtClean="0"/>
              <a:t>degenda</a:t>
            </a:r>
            <a:r>
              <a:rPr lang="en-US" sz="2800" dirty="0" smtClean="0"/>
              <a:t> est.</a:t>
            </a:r>
          </a:p>
          <a:p>
            <a:endParaRPr lang="en-US" sz="2800" dirty="0" smtClean="0">
              <a:solidFill>
                <a:srgbClr val="00B0F0"/>
              </a:solidFill>
            </a:endParaRPr>
          </a:p>
          <a:p>
            <a:r>
              <a:rPr lang="en-US" sz="2800" dirty="0" smtClean="0">
                <a:solidFill>
                  <a:srgbClr val="00B0F0"/>
                </a:solidFill>
              </a:rPr>
              <a:t>===========</a:t>
            </a:r>
          </a:p>
          <a:p>
            <a:r>
              <a:rPr lang="en-US" sz="2400" dirty="0" smtClean="0">
                <a:solidFill>
                  <a:srgbClr val="00B0F0"/>
                </a:solidFill>
              </a:rPr>
              <a:t>Je </a:t>
            </a:r>
            <a:r>
              <a:rPr lang="en-US" sz="2400" dirty="0" err="1" smtClean="0">
                <a:solidFill>
                  <a:srgbClr val="00B0F0"/>
                </a:solidFill>
              </a:rPr>
              <a:t>zult</a:t>
            </a:r>
            <a:r>
              <a:rPr lang="en-US" sz="2400" dirty="0" smtClean="0">
                <a:solidFill>
                  <a:srgbClr val="00B0F0"/>
                </a:solidFill>
              </a:rPr>
              <a:t> op je </a:t>
            </a:r>
            <a:r>
              <a:rPr lang="en-US" sz="2400" dirty="0" err="1" smtClean="0">
                <a:solidFill>
                  <a:srgbClr val="00B0F0"/>
                </a:solidFill>
              </a:rPr>
              <a:t>levenspad</a:t>
            </a:r>
            <a:r>
              <a:rPr lang="en-US" sz="2400" dirty="0" smtClean="0">
                <a:solidFill>
                  <a:srgbClr val="00B0F0"/>
                </a:solidFill>
              </a:rPr>
              <a:t> </a:t>
            </a:r>
            <a:r>
              <a:rPr lang="en-US" sz="2400" dirty="0" err="1" smtClean="0">
                <a:solidFill>
                  <a:srgbClr val="00B0F0"/>
                </a:solidFill>
              </a:rPr>
              <a:t>nog</a:t>
            </a:r>
            <a:r>
              <a:rPr lang="en-US" sz="2400" dirty="0" smtClean="0">
                <a:solidFill>
                  <a:srgbClr val="00B0F0"/>
                </a:solidFill>
              </a:rPr>
              <a:t> </a:t>
            </a:r>
            <a:r>
              <a:rPr lang="en-US" sz="2400" dirty="0" err="1" smtClean="0">
                <a:solidFill>
                  <a:srgbClr val="00B0F0"/>
                </a:solidFill>
              </a:rPr>
              <a:t>zoveel</a:t>
            </a:r>
            <a:r>
              <a:rPr lang="en-US" sz="2400" dirty="0" smtClean="0">
                <a:solidFill>
                  <a:srgbClr val="00B0F0"/>
                </a:solidFill>
              </a:rPr>
              <a:t> </a:t>
            </a:r>
            <a:r>
              <a:rPr lang="en-US" sz="2400" dirty="0" err="1" smtClean="0">
                <a:solidFill>
                  <a:srgbClr val="00B0F0"/>
                </a:solidFill>
              </a:rPr>
              <a:t>ellende</a:t>
            </a:r>
            <a:r>
              <a:rPr lang="en-US" sz="2400" dirty="0" smtClean="0">
                <a:solidFill>
                  <a:srgbClr val="00B0F0"/>
                </a:solidFill>
              </a:rPr>
              <a:t> </a:t>
            </a:r>
            <a:r>
              <a:rPr lang="en-US" sz="2400" dirty="0" err="1" smtClean="0">
                <a:solidFill>
                  <a:srgbClr val="00B0F0"/>
                </a:solidFill>
              </a:rPr>
              <a:t>meemaken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a:t>
            </a:r>
            <a:r>
              <a:rPr lang="en-US" sz="2400" dirty="0" err="1" smtClean="0">
                <a:solidFill>
                  <a:srgbClr val="00B0F0"/>
                </a:solidFill>
              </a:rPr>
              <a:t>wenst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a:t>
            </a:r>
            <a:r>
              <a:rPr lang="en-US" sz="2400" dirty="0" err="1" smtClean="0">
                <a:solidFill>
                  <a:srgbClr val="00B0F0"/>
                </a:solidFill>
              </a:rPr>
              <a:t>dood</a:t>
            </a:r>
            <a:r>
              <a:rPr lang="en-US" sz="2400" dirty="0" smtClean="0">
                <a:solidFill>
                  <a:srgbClr val="00B0F0"/>
                </a:solidFill>
              </a:rPr>
              <a:t> was.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weet</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Vergilius</a:t>
            </a:r>
            <a:r>
              <a:rPr lang="en-US" sz="2400" dirty="0" smtClean="0">
                <a:solidFill>
                  <a:srgbClr val="00B0F0"/>
                </a:solidFill>
              </a:rPr>
              <a:t> over de </a:t>
            </a:r>
            <a:r>
              <a:rPr lang="en-US" sz="2400" dirty="0" err="1" smtClean="0">
                <a:solidFill>
                  <a:srgbClr val="00B0F0"/>
                </a:solidFill>
              </a:rPr>
              <a:t>Onderwereld</a:t>
            </a:r>
            <a:r>
              <a:rPr lang="en-US" sz="2400" dirty="0" smtClean="0">
                <a:solidFill>
                  <a:srgbClr val="00B0F0"/>
                </a:solidFill>
              </a:rPr>
              <a:t> </a:t>
            </a:r>
            <a:r>
              <a:rPr lang="en-US" sz="2400" dirty="0" err="1" smtClean="0">
                <a:solidFill>
                  <a:srgbClr val="00B0F0"/>
                </a:solidFill>
              </a:rPr>
              <a:t>schrijft</a:t>
            </a:r>
            <a:r>
              <a:rPr lang="en-US" sz="2400" dirty="0" smtClean="0">
                <a:solidFill>
                  <a:srgbClr val="00B0F0"/>
                </a:solidFill>
              </a:rPr>
              <a:t>, </a:t>
            </a:r>
            <a:r>
              <a:rPr lang="en-US" sz="2400" dirty="0" err="1" smtClean="0">
                <a:solidFill>
                  <a:srgbClr val="00B0F0"/>
                </a:solidFill>
              </a:rPr>
              <a:t>wil</a:t>
            </a:r>
            <a:r>
              <a:rPr lang="en-US" sz="2400" dirty="0" smtClean="0">
                <a:solidFill>
                  <a:srgbClr val="00B0F0"/>
                </a:solidFill>
              </a:rPr>
              <a:t> je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eigenlijk</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Je </a:t>
            </a:r>
            <a:r>
              <a:rPr lang="en-US" sz="2400" dirty="0" err="1" smtClean="0">
                <a:solidFill>
                  <a:srgbClr val="00B0F0"/>
                </a:solidFill>
              </a:rPr>
              <a:t>moet</a:t>
            </a:r>
            <a:r>
              <a:rPr lang="en-US" sz="2400" dirty="0" smtClean="0">
                <a:solidFill>
                  <a:srgbClr val="00B0F0"/>
                </a:solidFill>
              </a:rPr>
              <a:t> het </a:t>
            </a:r>
            <a:r>
              <a:rPr lang="en-US" sz="2400" dirty="0" err="1" smtClean="0">
                <a:solidFill>
                  <a:srgbClr val="00B0F0"/>
                </a:solidFill>
              </a:rPr>
              <a:t>nou</a:t>
            </a:r>
            <a:r>
              <a:rPr lang="en-US" sz="2400" dirty="0" smtClean="0">
                <a:solidFill>
                  <a:srgbClr val="00B0F0"/>
                </a:solidFill>
              </a:rPr>
              <a:t> </a:t>
            </a:r>
            <a:r>
              <a:rPr lang="en-US" sz="2400" dirty="0" err="1" smtClean="0">
                <a:solidFill>
                  <a:srgbClr val="00B0F0"/>
                </a:solidFill>
              </a:rPr>
              <a:t>eenmaal</a:t>
            </a:r>
            <a:r>
              <a:rPr lang="en-US" sz="2400" dirty="0" smtClean="0">
                <a:solidFill>
                  <a:srgbClr val="00B0F0"/>
                </a:solidFill>
              </a:rPr>
              <a:t> met </a:t>
            </a:r>
            <a:r>
              <a:rPr lang="en-US" sz="2400" dirty="0" err="1" smtClean="0">
                <a:solidFill>
                  <a:srgbClr val="00B0F0"/>
                </a:solidFill>
              </a:rPr>
              <a:t>dit</a:t>
            </a:r>
            <a:r>
              <a:rPr lang="en-US" sz="2400" dirty="0" smtClean="0">
                <a:solidFill>
                  <a:srgbClr val="00B0F0"/>
                </a:solidFill>
              </a:rPr>
              <a:t> </a:t>
            </a:r>
            <a:r>
              <a:rPr lang="en-US" sz="2400" dirty="0" err="1" smtClean="0">
                <a:solidFill>
                  <a:srgbClr val="00B0F0"/>
                </a:solidFill>
              </a:rPr>
              <a:t>leven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Laat</a:t>
            </a:r>
            <a:r>
              <a:rPr lang="en-US" sz="2400" dirty="0" smtClean="0">
                <a:solidFill>
                  <a:srgbClr val="00B0F0"/>
                </a:solidFill>
              </a:rPr>
              <a:t> je </a:t>
            </a:r>
            <a:r>
              <a:rPr lang="en-US" sz="2400" dirty="0" err="1" smtClean="0">
                <a:solidFill>
                  <a:srgbClr val="00B0F0"/>
                </a:solidFill>
              </a:rPr>
              <a:t>geest</a:t>
            </a:r>
            <a:r>
              <a:rPr lang="en-US" sz="2400" dirty="0" smtClean="0">
                <a:solidFill>
                  <a:srgbClr val="00B0F0"/>
                </a:solidFill>
              </a:rPr>
              <a:t> </a:t>
            </a:r>
            <a:r>
              <a:rPr lang="en-US" sz="2400" dirty="0" err="1" smtClean="0">
                <a:solidFill>
                  <a:srgbClr val="00B0F0"/>
                </a:solidFill>
              </a:rPr>
              <a:t>zich</a:t>
            </a:r>
            <a:r>
              <a:rPr lang="en-US" sz="2400" dirty="0" smtClean="0">
                <a:solidFill>
                  <a:srgbClr val="00B0F0"/>
                </a:solidFill>
              </a:rPr>
              <a:t> op </a:t>
            </a:r>
            <a:r>
              <a:rPr lang="en-US" sz="2400" dirty="0" err="1" smtClean="0">
                <a:solidFill>
                  <a:srgbClr val="00B0F0"/>
                </a:solidFill>
              </a:rPr>
              <a:t>alles</a:t>
            </a:r>
            <a:r>
              <a:rPr lang="en-US" sz="2400" dirty="0" smtClean="0">
                <a:solidFill>
                  <a:srgbClr val="00B0F0"/>
                </a:solidFill>
              </a:rPr>
              <a:t> </a:t>
            </a:r>
            <a:r>
              <a:rPr lang="en-US" sz="2400" dirty="0" err="1" smtClean="0">
                <a:solidFill>
                  <a:srgbClr val="00B0F0"/>
                </a:solidFill>
              </a:rPr>
              <a:t>voorbereiden</a:t>
            </a:r>
            <a:r>
              <a:rPr lang="en-US" sz="2400" dirty="0" smtClean="0">
                <a:solidFill>
                  <a:srgbClr val="00B0F0"/>
                </a:solidFill>
              </a:rPr>
              <a:t>.</a:t>
            </a:r>
            <a:endParaRPr lang="nl-NL" sz="2800"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70</a:t>
            </a:r>
            <a:r>
              <a:rPr lang="nl-NL" sz="4000" dirty="0" smtClean="0"/>
              <a:t>	</a:t>
            </a:r>
            <a:r>
              <a:rPr lang="nl-NL" sz="2800" dirty="0" smtClean="0"/>
              <a:t>Waarom is het maar het beste dat je geest op alles 	voorbereid is?</a:t>
            </a:r>
          </a:p>
          <a:p>
            <a:r>
              <a:rPr lang="nl-NL" dirty="0" smtClean="0"/>
              <a:t>	</a:t>
            </a:r>
            <a:r>
              <a:rPr lang="nl-NL" sz="2800" dirty="0" smtClean="0">
                <a:solidFill>
                  <a:srgbClr val="00B050"/>
                </a:solidFill>
              </a:rPr>
              <a:t>A. dan kan hij zich daarop instellen, omdat hij inziet 		dat niet te ontkomen is aan wat voor je ligt</a:t>
            </a:r>
          </a:p>
          <a:p>
            <a:r>
              <a:rPr lang="nl-NL" sz="2800" dirty="0">
                <a:solidFill>
                  <a:srgbClr val="00B050"/>
                </a:solidFill>
              </a:rPr>
              <a:t>	</a:t>
            </a:r>
            <a:r>
              <a:rPr lang="nl-NL" sz="2800" dirty="0" smtClean="0">
                <a:solidFill>
                  <a:srgbClr val="00B050"/>
                </a:solidFill>
              </a:rPr>
              <a:t>B. dan levert hij ook eens wat inspanning</a:t>
            </a:r>
          </a:p>
          <a:p>
            <a:r>
              <a:rPr lang="nl-NL" sz="2800" dirty="0">
                <a:solidFill>
                  <a:srgbClr val="00B050"/>
                </a:solidFill>
              </a:rPr>
              <a:t>	</a:t>
            </a:r>
            <a:r>
              <a:rPr lang="nl-NL" sz="2800" dirty="0" smtClean="0">
                <a:solidFill>
                  <a:srgbClr val="00B050"/>
                </a:solidFill>
              </a:rPr>
              <a:t>C. dan weet hij wanneer hij moet opgeven en 			wanneer hij moet vechten</a:t>
            </a:r>
          </a:p>
          <a:p>
            <a:r>
              <a:rPr lang="nl-NL" sz="2800" dirty="0">
                <a:solidFill>
                  <a:srgbClr val="00B050"/>
                </a:solidFill>
              </a:rPr>
              <a:t>	</a:t>
            </a:r>
            <a:r>
              <a:rPr lang="nl-NL" sz="2800" dirty="0" smtClean="0">
                <a:solidFill>
                  <a:srgbClr val="00B050"/>
                </a:solidFill>
              </a:rPr>
              <a:t>D. hij weet dat wanneer hij uit de fles moet komen</a:t>
            </a:r>
          </a:p>
        </p:txBody>
      </p:sp>
      <p:pic>
        <p:nvPicPr>
          <p:cNvPr id="25602" name="Picture 2" descr="http://www.rhenen.nl/Images/images/Brandweer/logodenkvooruit%20(300%20x%20300).jpg"/>
          <p:cNvPicPr>
            <a:picLocks noChangeAspect="1" noChangeArrowheads="1"/>
          </p:cNvPicPr>
          <p:nvPr/>
        </p:nvPicPr>
        <p:blipFill>
          <a:blip r:embed="rId2" cstate="print"/>
          <a:srcRect/>
          <a:stretch>
            <a:fillRect/>
          </a:stretch>
        </p:blipFill>
        <p:spPr bwMode="auto">
          <a:xfrm>
            <a:off x="323528" y="4509120"/>
            <a:ext cx="1152128" cy="1152128"/>
          </a:xfrm>
          <a:prstGeom prst="rect">
            <a:avLst/>
          </a:prstGeom>
          <a:noFill/>
        </p:spPr>
      </p:pic>
      <p:pic>
        <p:nvPicPr>
          <p:cNvPr id="25604" name="Picture 4" descr="Fokke en Sukke zijn niet goed voorbereid 27-02-12"/>
          <p:cNvPicPr>
            <a:picLocks noChangeAspect="1" noChangeArrowheads="1"/>
          </p:cNvPicPr>
          <p:nvPr/>
        </p:nvPicPr>
        <p:blipFill>
          <a:blip r:embed="rId3" cstate="print"/>
          <a:srcRect/>
          <a:stretch>
            <a:fillRect/>
          </a:stretch>
        </p:blipFill>
        <p:spPr bwMode="auto">
          <a:xfrm>
            <a:off x="5220072" y="4202624"/>
            <a:ext cx="3528392" cy="2201476"/>
          </a:xfrm>
          <a:prstGeom prst="rect">
            <a:avLst/>
          </a:prstGeom>
          <a:noFill/>
        </p:spPr>
      </p:pic>
      <p:sp>
        <p:nvSpPr>
          <p:cNvPr id="7" name="Tekstvak 6"/>
          <p:cNvSpPr txBox="1"/>
          <p:nvPr/>
        </p:nvSpPr>
        <p:spPr>
          <a:xfrm>
            <a:off x="1763688" y="5085184"/>
            <a:ext cx="3312368" cy="461665"/>
          </a:xfrm>
          <a:prstGeom prst="rect">
            <a:avLst/>
          </a:prstGeom>
          <a:noFill/>
        </p:spPr>
        <p:txBody>
          <a:bodyPr wrap="square" rtlCol="0">
            <a:spAutoFit/>
          </a:bodyPr>
          <a:lstStyle/>
          <a:p>
            <a:r>
              <a:rPr lang="nl-NL" sz="2400" dirty="0" smtClean="0"/>
              <a:t>Ga voorbereid op reis …</a:t>
            </a:r>
            <a:endParaRPr lang="nl-NL" sz="24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16977"/>
          </a:xfrm>
          <a:prstGeom prst="rect">
            <a:avLst/>
          </a:prstGeom>
          <a:noFill/>
        </p:spPr>
        <p:txBody>
          <a:bodyPr wrap="square" rtlCol="0">
            <a:spAutoFit/>
          </a:bodyPr>
          <a:lstStyle/>
          <a:p>
            <a:r>
              <a:rPr lang="en-US" sz="2800" dirty="0" err="1" smtClean="0"/>
              <a:t>Effugere</a:t>
            </a:r>
            <a:r>
              <a:rPr lang="en-US" sz="2800" dirty="0" smtClean="0"/>
              <a:t> </a:t>
            </a:r>
            <a:r>
              <a:rPr lang="en-US" sz="2800" dirty="0" err="1" smtClean="0"/>
              <a:t>ista</a:t>
            </a:r>
            <a:r>
              <a:rPr lang="en-US" sz="2800" dirty="0" smtClean="0"/>
              <a:t> non </a:t>
            </a:r>
            <a:r>
              <a:rPr lang="en-US" sz="2800" dirty="0" err="1" smtClean="0"/>
              <a:t>potes</a:t>
            </a:r>
            <a:r>
              <a:rPr lang="en-US" sz="2800" dirty="0" smtClean="0"/>
              <a:t>, </a:t>
            </a:r>
            <a:r>
              <a:rPr lang="en-US" sz="2800" dirty="0" err="1" smtClean="0"/>
              <a:t>comtemnere</a:t>
            </a:r>
            <a:r>
              <a:rPr lang="en-US" sz="2800" dirty="0" smtClean="0"/>
              <a:t> </a:t>
            </a:r>
            <a:r>
              <a:rPr lang="en-US" sz="2800" dirty="0" err="1" smtClean="0"/>
              <a:t>potes</a:t>
            </a:r>
            <a:r>
              <a:rPr lang="en-US" sz="2800" dirty="0" smtClean="0"/>
              <a:t>; </a:t>
            </a:r>
            <a:r>
              <a:rPr lang="en-US" sz="2800" dirty="0" err="1" smtClean="0"/>
              <a:t>contemnes</a:t>
            </a:r>
            <a:r>
              <a:rPr lang="en-US" sz="2800" dirty="0" smtClean="0"/>
              <a:t> </a:t>
            </a:r>
            <a:r>
              <a:rPr lang="en-US" sz="2800" dirty="0" err="1" smtClean="0"/>
              <a:t>autem</a:t>
            </a:r>
            <a:r>
              <a:rPr lang="en-US" sz="2800" dirty="0" smtClean="0"/>
              <a:t> </a:t>
            </a:r>
            <a:r>
              <a:rPr lang="en-US" sz="2800" dirty="0" err="1" smtClean="0"/>
              <a:t>si</a:t>
            </a:r>
            <a:r>
              <a:rPr lang="en-US" sz="2800" dirty="0" smtClean="0"/>
              <a:t> </a:t>
            </a:r>
            <a:r>
              <a:rPr lang="en-US" sz="2800" dirty="0" err="1" smtClean="0"/>
              <a:t>saepe</a:t>
            </a:r>
            <a:r>
              <a:rPr lang="en-US" sz="2800" dirty="0" smtClean="0"/>
              <a:t> </a:t>
            </a:r>
            <a:r>
              <a:rPr lang="en-US" sz="2800" dirty="0" err="1" smtClean="0"/>
              <a:t>cogitaveris</a:t>
            </a:r>
            <a:r>
              <a:rPr lang="en-US" sz="2800" dirty="0" smtClean="0"/>
              <a:t> et </a:t>
            </a:r>
            <a:r>
              <a:rPr lang="en-US" sz="2800" dirty="0" err="1" smtClean="0"/>
              <a:t>futura</a:t>
            </a:r>
            <a:r>
              <a:rPr lang="en-US" sz="2800" dirty="0" smtClean="0"/>
              <a:t> </a:t>
            </a:r>
            <a:r>
              <a:rPr lang="en-US" sz="2800" dirty="0" err="1" smtClean="0"/>
              <a:t>praesumpseris</a:t>
            </a:r>
            <a:r>
              <a:rPr lang="en-US" sz="2800" dirty="0" smtClean="0"/>
              <a:t>. </a:t>
            </a:r>
            <a:r>
              <a:rPr lang="en-US" sz="2800" dirty="0" err="1" smtClean="0"/>
              <a:t>Nemo</a:t>
            </a:r>
            <a:r>
              <a:rPr lang="en-US" sz="2800" dirty="0" smtClean="0"/>
              <a:t> non </a:t>
            </a:r>
            <a:r>
              <a:rPr lang="en-US" sz="2800" dirty="0" err="1" smtClean="0"/>
              <a:t>fortius</a:t>
            </a:r>
            <a:r>
              <a:rPr lang="en-US" sz="2800" dirty="0" smtClean="0"/>
              <a:t> ad id cui se </a:t>
            </a:r>
            <a:r>
              <a:rPr lang="en-US" sz="2800" dirty="0" err="1" smtClean="0"/>
              <a:t>diu</a:t>
            </a:r>
            <a:r>
              <a:rPr lang="en-US" sz="2800" dirty="0" smtClean="0"/>
              <a:t> </a:t>
            </a:r>
            <a:r>
              <a:rPr lang="en-US" sz="2800" dirty="0" err="1" smtClean="0"/>
              <a:t>composuerat</a:t>
            </a:r>
            <a:r>
              <a:rPr lang="en-US" sz="2800" dirty="0" smtClean="0"/>
              <a:t> </a:t>
            </a:r>
            <a:r>
              <a:rPr lang="en-US" sz="2800" dirty="0" err="1" smtClean="0"/>
              <a:t>accessit</a:t>
            </a:r>
            <a:r>
              <a:rPr lang="en-US" sz="2800" dirty="0" smtClean="0"/>
              <a:t> et </a:t>
            </a:r>
            <a:r>
              <a:rPr lang="en-US" sz="2800" dirty="0" err="1" smtClean="0"/>
              <a:t>duris</a:t>
            </a:r>
            <a:r>
              <a:rPr lang="en-US" sz="2800" dirty="0" smtClean="0"/>
              <a:t> </a:t>
            </a:r>
            <a:r>
              <a:rPr lang="en-US" sz="2800" dirty="0" err="1" smtClean="0"/>
              <a:t>quoque</a:t>
            </a:r>
            <a:r>
              <a:rPr lang="en-US" sz="2800" dirty="0" smtClean="0"/>
              <a:t>, </a:t>
            </a:r>
            <a:r>
              <a:rPr lang="en-US" sz="2800" dirty="0" err="1" smtClean="0"/>
              <a:t>si</a:t>
            </a:r>
            <a:r>
              <a:rPr lang="en-US" sz="2800" dirty="0" smtClean="0"/>
              <a:t> </a:t>
            </a:r>
            <a:r>
              <a:rPr lang="en-US" sz="2800" dirty="0" err="1" smtClean="0"/>
              <a:t>praemeditata</a:t>
            </a:r>
            <a:r>
              <a:rPr lang="en-US" sz="2800" dirty="0" smtClean="0"/>
              <a:t> </a:t>
            </a:r>
            <a:r>
              <a:rPr lang="en-US" sz="2800" dirty="0" err="1" smtClean="0"/>
              <a:t>erant</a:t>
            </a:r>
            <a:r>
              <a:rPr lang="en-US" sz="2800" dirty="0" smtClean="0"/>
              <a:t>, </a:t>
            </a:r>
            <a:r>
              <a:rPr lang="en-US" sz="2800" dirty="0" err="1" smtClean="0"/>
              <a:t>obstitit</a:t>
            </a:r>
            <a:r>
              <a:rPr lang="en-US" sz="2800" dirty="0" smtClean="0"/>
              <a:t>: at contra </a:t>
            </a:r>
            <a:r>
              <a:rPr lang="en-US" sz="2800" dirty="0" err="1" smtClean="0"/>
              <a:t>inparatus</a:t>
            </a:r>
            <a:r>
              <a:rPr lang="en-US" sz="2800" dirty="0" smtClean="0"/>
              <a:t> </a:t>
            </a:r>
            <a:r>
              <a:rPr lang="en-US" sz="2800" dirty="0" err="1" smtClean="0"/>
              <a:t>etiam</a:t>
            </a:r>
            <a:r>
              <a:rPr lang="en-US" sz="2800" dirty="0" smtClean="0"/>
              <a:t> </a:t>
            </a:r>
            <a:r>
              <a:rPr lang="en-US" sz="2800" dirty="0" err="1" smtClean="0"/>
              <a:t>levissima</a:t>
            </a:r>
            <a:r>
              <a:rPr lang="en-US" sz="2800" dirty="0" smtClean="0"/>
              <a:t> </a:t>
            </a:r>
            <a:r>
              <a:rPr lang="en-US" sz="2800" dirty="0" err="1" smtClean="0"/>
              <a:t>expavit</a:t>
            </a:r>
            <a:r>
              <a:rPr lang="en-US" sz="2800" dirty="0" smtClean="0"/>
              <a:t>. Id agendum </a:t>
            </a:r>
            <a:r>
              <a:rPr lang="en-US" sz="2800" dirty="0" err="1" smtClean="0"/>
              <a:t>est</a:t>
            </a:r>
            <a:r>
              <a:rPr lang="en-US" sz="2800" dirty="0" smtClean="0"/>
              <a:t> ne quid </a:t>
            </a:r>
            <a:r>
              <a:rPr lang="en-US" sz="2800" dirty="0" err="1" smtClean="0"/>
              <a:t>nobis</a:t>
            </a:r>
            <a:r>
              <a:rPr lang="en-US" sz="2800" dirty="0" smtClean="0"/>
              <a:t> </a:t>
            </a:r>
            <a:r>
              <a:rPr lang="en-US" sz="2800" dirty="0" err="1" smtClean="0"/>
              <a:t>inopinatum</a:t>
            </a:r>
            <a:r>
              <a:rPr lang="en-US" sz="2800" dirty="0" smtClean="0"/>
              <a:t> sit; et </a:t>
            </a:r>
            <a:r>
              <a:rPr lang="en-US" sz="2800" dirty="0" err="1" smtClean="0"/>
              <a:t>quia</a:t>
            </a:r>
            <a:r>
              <a:rPr lang="en-US" sz="2800" dirty="0" smtClean="0"/>
              <a:t> </a:t>
            </a:r>
            <a:r>
              <a:rPr lang="en-US" sz="2800" dirty="0" err="1" smtClean="0"/>
              <a:t>omnia</a:t>
            </a:r>
            <a:r>
              <a:rPr lang="en-US" sz="2800" dirty="0" smtClean="0"/>
              <a:t> </a:t>
            </a:r>
            <a:r>
              <a:rPr lang="en-US" sz="2800" dirty="0" err="1" smtClean="0"/>
              <a:t>novitate</a:t>
            </a:r>
            <a:r>
              <a:rPr lang="en-US" sz="2800" dirty="0" smtClean="0"/>
              <a:t> </a:t>
            </a:r>
            <a:r>
              <a:rPr lang="en-US" sz="2800" dirty="0" err="1" smtClean="0"/>
              <a:t>graviora</a:t>
            </a:r>
            <a:r>
              <a:rPr lang="en-US" sz="2800" dirty="0" smtClean="0"/>
              <a:t> </a:t>
            </a:r>
            <a:r>
              <a:rPr lang="en-US" sz="2800" dirty="0" err="1" smtClean="0"/>
              <a:t>sunt</a:t>
            </a:r>
            <a:r>
              <a:rPr lang="en-US" sz="2800" dirty="0" smtClean="0"/>
              <a:t>, hoc </a:t>
            </a:r>
            <a:r>
              <a:rPr lang="en-US" sz="2800" dirty="0" err="1" smtClean="0"/>
              <a:t>cogitatio</a:t>
            </a:r>
            <a:r>
              <a:rPr lang="en-US" sz="2800" dirty="0" smtClean="0"/>
              <a:t> </a:t>
            </a:r>
            <a:r>
              <a:rPr lang="en-US" sz="2800" dirty="0" err="1" smtClean="0"/>
              <a:t>adsidua</a:t>
            </a:r>
            <a:r>
              <a:rPr lang="en-US" sz="2800" dirty="0" smtClean="0"/>
              <a:t> </a:t>
            </a:r>
            <a:r>
              <a:rPr lang="en-US" sz="2800" dirty="0" err="1" smtClean="0"/>
              <a:t>praestabit</a:t>
            </a:r>
            <a:r>
              <a:rPr lang="en-US" sz="2800" dirty="0" smtClean="0"/>
              <a:t>, </a:t>
            </a:r>
            <a:r>
              <a:rPr lang="en-US" sz="2800" dirty="0" err="1" smtClean="0"/>
              <a:t>ut</a:t>
            </a:r>
            <a:r>
              <a:rPr lang="en-US" sz="2800" dirty="0" smtClean="0"/>
              <a:t> </a:t>
            </a:r>
            <a:r>
              <a:rPr lang="en-US" sz="2800" dirty="0" err="1" smtClean="0"/>
              <a:t>nulli</a:t>
            </a:r>
            <a:r>
              <a:rPr lang="en-US" sz="2800" dirty="0" smtClean="0"/>
              <a:t> sis </a:t>
            </a:r>
            <a:r>
              <a:rPr lang="en-US" sz="2800" dirty="0" err="1" smtClean="0"/>
              <a:t>malo</a:t>
            </a:r>
            <a:r>
              <a:rPr lang="en-US" sz="2800" dirty="0" smtClean="0"/>
              <a:t> </a:t>
            </a:r>
            <a:r>
              <a:rPr lang="en-US" sz="2800" dirty="0" err="1" smtClean="0"/>
              <a:t>tiro</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Ontkomen</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de </a:t>
            </a:r>
            <a:r>
              <a:rPr lang="en-US" sz="2400" dirty="0" err="1" smtClean="0">
                <a:solidFill>
                  <a:srgbClr val="00B0F0"/>
                </a:solidFill>
              </a:rPr>
              <a:t>toekomst</a:t>
            </a:r>
            <a:r>
              <a:rPr lang="en-US" sz="2400" dirty="0" smtClean="0">
                <a:solidFill>
                  <a:srgbClr val="00B0F0"/>
                </a:solidFill>
              </a:rPr>
              <a:t> kun je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die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leuk</a:t>
            </a:r>
            <a:r>
              <a:rPr lang="en-US" sz="2400" dirty="0" smtClean="0">
                <a:solidFill>
                  <a:srgbClr val="00B0F0"/>
                </a:solidFill>
              </a:rPr>
              <a:t> is. </a:t>
            </a:r>
            <a:r>
              <a:rPr lang="en-US" sz="2400" dirty="0" err="1" smtClean="0">
                <a:solidFill>
                  <a:srgbClr val="00B0F0"/>
                </a:solidFill>
              </a:rPr>
              <a:t>Maar</a:t>
            </a:r>
            <a:r>
              <a:rPr lang="en-US" sz="2400" dirty="0" smtClean="0">
                <a:solidFill>
                  <a:srgbClr val="00B0F0"/>
                </a:solidFill>
              </a:rPr>
              <a:t> het is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zo</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je </a:t>
            </a:r>
            <a:r>
              <a:rPr lang="en-US" sz="2400" dirty="0" err="1" smtClean="0">
                <a:solidFill>
                  <a:srgbClr val="00B0F0"/>
                </a:solidFill>
              </a:rPr>
              <a:t>ellende</a:t>
            </a:r>
            <a:r>
              <a:rPr lang="en-US" sz="2400" dirty="0" smtClean="0">
                <a:solidFill>
                  <a:srgbClr val="00B0F0"/>
                </a:solidFill>
              </a:rPr>
              <a:t> </a:t>
            </a:r>
            <a:r>
              <a:rPr lang="en-US" sz="2400" dirty="0" err="1" smtClean="0">
                <a:solidFill>
                  <a:srgbClr val="00B0F0"/>
                </a:solidFill>
              </a:rPr>
              <a:t>kunt</a:t>
            </a:r>
            <a:r>
              <a:rPr lang="en-US" sz="2400" dirty="0" smtClean="0">
                <a:solidFill>
                  <a:srgbClr val="00B0F0"/>
                </a:solidFill>
              </a:rPr>
              <a:t> </a:t>
            </a:r>
            <a:r>
              <a:rPr lang="en-US" sz="2400" dirty="0" err="1" smtClean="0">
                <a:solidFill>
                  <a:srgbClr val="00B0F0"/>
                </a:solidFill>
              </a:rPr>
              <a:t>minachten</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daarop</a:t>
            </a:r>
            <a:r>
              <a:rPr lang="en-US" sz="2400" dirty="0" smtClean="0">
                <a:solidFill>
                  <a:srgbClr val="00B0F0"/>
                </a:solidFill>
              </a:rPr>
              <a:t> </a:t>
            </a:r>
            <a:r>
              <a:rPr lang="en-US" sz="2400" dirty="0" err="1" smtClean="0">
                <a:solidFill>
                  <a:srgbClr val="00B0F0"/>
                </a:solidFill>
              </a:rPr>
              <a:t>voorbereid</a:t>
            </a:r>
            <a:r>
              <a:rPr lang="en-US" sz="2400" dirty="0" smtClean="0">
                <a:solidFill>
                  <a:srgbClr val="00B0F0"/>
                </a:solidFill>
              </a:rPr>
              <a:t> was.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lukt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je</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voorbereid</a:t>
            </a:r>
            <a:r>
              <a:rPr lang="en-US" sz="2400" dirty="0" smtClean="0">
                <a:solidFill>
                  <a:srgbClr val="00B0F0"/>
                </a:solidFill>
              </a:rPr>
              <a:t> had: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ben</a:t>
            </a:r>
            <a:r>
              <a:rPr lang="en-US" sz="2400" dirty="0" smtClean="0">
                <a:solidFill>
                  <a:srgbClr val="00B0F0"/>
                </a:solidFill>
              </a:rPr>
              <a:t> je </a:t>
            </a:r>
            <a:r>
              <a:rPr lang="en-US" sz="2400" dirty="0" err="1" smtClean="0">
                <a:solidFill>
                  <a:srgbClr val="00B0F0"/>
                </a:solidFill>
              </a:rPr>
              <a:t>zelfs</a:t>
            </a:r>
            <a:r>
              <a:rPr lang="en-US" sz="2400" dirty="0" smtClean="0">
                <a:solidFill>
                  <a:srgbClr val="00B0F0"/>
                </a:solidFill>
              </a:rPr>
              <a:t> </a:t>
            </a:r>
            <a:r>
              <a:rPr lang="en-US" sz="2400" dirty="0" err="1" smtClean="0">
                <a:solidFill>
                  <a:srgbClr val="00B0F0"/>
                </a:solidFill>
              </a:rPr>
              <a:t>beducht</a:t>
            </a:r>
            <a:r>
              <a:rPr lang="en-US" sz="2400" dirty="0" smtClean="0">
                <a:solidFill>
                  <a:srgbClr val="00B0F0"/>
                </a:solidFill>
              </a:rPr>
              <a:t> voor de </a:t>
            </a:r>
            <a:r>
              <a:rPr lang="en-US" sz="2400" dirty="0" err="1" smtClean="0">
                <a:solidFill>
                  <a:srgbClr val="00B0F0"/>
                </a:solidFill>
              </a:rPr>
              <a:t>meest</a:t>
            </a:r>
            <a:r>
              <a:rPr lang="en-US" sz="2400" dirty="0" smtClean="0">
                <a:solidFill>
                  <a:srgbClr val="00B0F0"/>
                </a:solidFill>
              </a:rPr>
              <a:t> </a:t>
            </a:r>
            <a:r>
              <a:rPr lang="en-US" sz="2400" dirty="0" err="1" smtClean="0">
                <a:solidFill>
                  <a:srgbClr val="00B0F0"/>
                </a:solidFill>
              </a:rPr>
              <a:t>onbeduidende</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Zorg</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niets</a:t>
            </a:r>
            <a:r>
              <a:rPr lang="en-US" sz="2400" dirty="0" smtClean="0">
                <a:solidFill>
                  <a:srgbClr val="00B0F0"/>
                </a:solidFill>
              </a:rPr>
              <a:t> voor </a:t>
            </a:r>
            <a:r>
              <a:rPr lang="en-US" sz="2400" dirty="0" err="1" smtClean="0">
                <a:solidFill>
                  <a:srgbClr val="00B0F0"/>
                </a:solidFill>
              </a:rPr>
              <a:t>jou</a:t>
            </a:r>
            <a:r>
              <a:rPr lang="en-US" sz="2400" dirty="0" smtClean="0">
                <a:solidFill>
                  <a:srgbClr val="00B0F0"/>
                </a:solidFill>
              </a:rPr>
              <a:t> </a:t>
            </a:r>
            <a:r>
              <a:rPr lang="en-US" sz="2400" dirty="0" err="1" smtClean="0">
                <a:solidFill>
                  <a:srgbClr val="00B0F0"/>
                </a:solidFill>
              </a:rPr>
              <a:t>onverwacht</a:t>
            </a:r>
            <a:r>
              <a:rPr lang="en-US" sz="2400" dirty="0" smtClean="0">
                <a:solidFill>
                  <a:srgbClr val="00B0F0"/>
                </a:solidFill>
              </a:rPr>
              <a:t> </a:t>
            </a:r>
            <a:r>
              <a:rPr lang="en-US" sz="2400" dirty="0" err="1" smtClean="0">
                <a:solidFill>
                  <a:srgbClr val="00B0F0"/>
                </a:solidFill>
              </a:rPr>
              <a:t>komt</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sta</a:t>
            </a:r>
            <a:r>
              <a:rPr lang="en-US" sz="2400" dirty="0" smtClean="0">
                <a:solidFill>
                  <a:srgbClr val="00B0F0"/>
                </a:solidFill>
              </a:rPr>
              <a:t> je </a:t>
            </a:r>
            <a:r>
              <a:rPr lang="en-US" sz="2400" dirty="0" err="1" smtClean="0">
                <a:solidFill>
                  <a:srgbClr val="00B0F0"/>
                </a:solidFill>
              </a:rPr>
              <a:t>sterker</a:t>
            </a:r>
            <a:r>
              <a:rPr lang="en-US" sz="2400" dirty="0" smtClean="0">
                <a:solidFill>
                  <a:srgbClr val="00B0F0"/>
                </a:solidFill>
              </a:rPr>
              <a:t>.</a:t>
            </a:r>
            <a:endParaRPr lang="nl-NL" sz="2800" dirty="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71</a:t>
            </a:r>
            <a:r>
              <a:rPr lang="nl-NL" sz="4000" dirty="0" smtClean="0"/>
              <a:t>	</a:t>
            </a:r>
            <a:r>
              <a:rPr lang="nl-NL" sz="2800" dirty="0" smtClean="0"/>
              <a:t>Wat gebeurt er volgens Seneca als je </a:t>
            </a:r>
            <a:r>
              <a:rPr lang="nl-NL" sz="2800" dirty="0" err="1" smtClean="0"/>
              <a:t>je</a:t>
            </a:r>
            <a:r>
              <a:rPr lang="nl-NL" sz="2800" dirty="0" smtClean="0"/>
              <a:t> NIET 	voorbereidt op dingen die eventueel kunnen 	gebeuren, op tegenslag?</a:t>
            </a:r>
          </a:p>
          <a:p>
            <a:r>
              <a:rPr lang="nl-NL" dirty="0" smtClean="0"/>
              <a:t>	</a:t>
            </a:r>
            <a:r>
              <a:rPr lang="nl-NL" sz="2800" dirty="0" smtClean="0">
                <a:solidFill>
                  <a:srgbClr val="00B050"/>
                </a:solidFill>
              </a:rPr>
              <a:t>A. dan krijg je ook echt tegenslag op tegenslag, want 		daar vraag je dan ook om </a:t>
            </a:r>
          </a:p>
          <a:p>
            <a:r>
              <a:rPr lang="nl-NL" sz="2800" dirty="0">
                <a:solidFill>
                  <a:srgbClr val="00B050"/>
                </a:solidFill>
              </a:rPr>
              <a:t>	</a:t>
            </a:r>
            <a:r>
              <a:rPr lang="nl-NL" sz="2800" dirty="0" smtClean="0">
                <a:solidFill>
                  <a:srgbClr val="00B050"/>
                </a:solidFill>
              </a:rPr>
              <a:t>B. dan heb je een goed leven, omdat je </a:t>
            </a:r>
            <a:r>
              <a:rPr lang="nl-NL" sz="2800" dirty="0" err="1" smtClean="0">
                <a:solidFill>
                  <a:srgbClr val="00B050"/>
                </a:solidFill>
              </a:rPr>
              <a:t>je</a:t>
            </a:r>
            <a:r>
              <a:rPr lang="nl-NL" sz="2800" dirty="0" smtClean="0">
                <a:solidFill>
                  <a:srgbClr val="00B050"/>
                </a:solidFill>
              </a:rPr>
              <a:t> niet stoort 		aan ellende</a:t>
            </a:r>
          </a:p>
          <a:p>
            <a:r>
              <a:rPr lang="nl-NL" sz="2800" dirty="0">
                <a:solidFill>
                  <a:srgbClr val="00B050"/>
                </a:solidFill>
              </a:rPr>
              <a:t>	</a:t>
            </a:r>
            <a:r>
              <a:rPr lang="nl-NL" sz="2800" dirty="0" smtClean="0">
                <a:solidFill>
                  <a:srgbClr val="00B050"/>
                </a:solidFill>
              </a:rPr>
              <a:t>C. dan ben je snel uitgeteld </a:t>
            </a:r>
          </a:p>
          <a:p>
            <a:r>
              <a:rPr lang="nl-NL" sz="2800" dirty="0">
                <a:solidFill>
                  <a:srgbClr val="00B050"/>
                </a:solidFill>
              </a:rPr>
              <a:t>	</a:t>
            </a:r>
            <a:r>
              <a:rPr lang="nl-NL" sz="2800" dirty="0" smtClean="0">
                <a:solidFill>
                  <a:srgbClr val="00B050"/>
                </a:solidFill>
              </a:rPr>
              <a:t>D. dan zul je </a:t>
            </a:r>
            <a:r>
              <a:rPr lang="nl-NL" sz="2800" dirty="0" err="1" smtClean="0">
                <a:solidFill>
                  <a:srgbClr val="00B050"/>
                </a:solidFill>
              </a:rPr>
              <a:t>je</a:t>
            </a:r>
            <a:r>
              <a:rPr lang="nl-NL" sz="2800" dirty="0" smtClean="0">
                <a:solidFill>
                  <a:srgbClr val="00B050"/>
                </a:solidFill>
              </a:rPr>
              <a:t> snel laten ontmoedigen wanneer die 		tegenslag inderdaad op je pad komt</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solidFill>
                  <a:srgbClr val="FFFF00"/>
                </a:solidFill>
              </a:rPr>
              <a:t>'</a:t>
            </a:r>
            <a:r>
              <a:rPr lang="en-US" sz="2800" dirty="0" err="1" smtClean="0">
                <a:solidFill>
                  <a:srgbClr val="FFFF00"/>
                </a:solidFill>
              </a:rPr>
              <a:t>Servi</a:t>
            </a:r>
            <a:r>
              <a:rPr lang="en-US" sz="2800" dirty="0" smtClean="0">
                <a:solidFill>
                  <a:srgbClr val="FFFF00"/>
                </a:solidFill>
              </a:rPr>
              <a:t> me </a:t>
            </a:r>
            <a:r>
              <a:rPr lang="en-US" sz="2800" dirty="0" err="1" smtClean="0">
                <a:solidFill>
                  <a:srgbClr val="FFFF00"/>
                </a:solidFill>
              </a:rPr>
              <a:t>reliquerunt</a:t>
            </a:r>
            <a:r>
              <a:rPr lang="en-US" sz="2800" dirty="0" smtClean="0">
                <a:solidFill>
                  <a:srgbClr val="FFFF00"/>
                </a:solidFill>
              </a:rPr>
              <a:t>.'</a:t>
            </a:r>
            <a:r>
              <a:rPr lang="en-US" sz="2800" dirty="0" smtClean="0"/>
              <a:t> </a:t>
            </a:r>
            <a:r>
              <a:rPr lang="en-US" sz="2800" dirty="0" err="1" smtClean="0"/>
              <a:t>Alium</a:t>
            </a:r>
            <a:r>
              <a:rPr lang="en-US" sz="2800" dirty="0" smtClean="0"/>
              <a:t> </a:t>
            </a:r>
            <a:r>
              <a:rPr lang="en-US" sz="2800" dirty="0" err="1" smtClean="0"/>
              <a:t>compilaverunt</a:t>
            </a:r>
            <a:r>
              <a:rPr lang="en-US" sz="2800" dirty="0" smtClean="0"/>
              <a:t>, </a:t>
            </a:r>
            <a:r>
              <a:rPr lang="en-US" sz="2800" dirty="0" err="1" smtClean="0"/>
              <a:t>alium</a:t>
            </a:r>
            <a:r>
              <a:rPr lang="en-US" sz="2800" dirty="0" smtClean="0"/>
              <a:t> </a:t>
            </a:r>
            <a:r>
              <a:rPr lang="en-US" sz="2800" dirty="0" err="1" smtClean="0"/>
              <a:t>accusaverunt</a:t>
            </a:r>
            <a:r>
              <a:rPr lang="en-US" sz="2800" dirty="0" smtClean="0"/>
              <a:t>, </a:t>
            </a:r>
            <a:r>
              <a:rPr lang="en-US" sz="2800" dirty="0" err="1" smtClean="0"/>
              <a:t>alium</a:t>
            </a:r>
            <a:r>
              <a:rPr lang="en-US" sz="2800" dirty="0" smtClean="0"/>
              <a:t> </a:t>
            </a:r>
            <a:r>
              <a:rPr lang="en-US" sz="2800" dirty="0" err="1" smtClean="0"/>
              <a:t>occiderunt</a:t>
            </a:r>
            <a:r>
              <a:rPr lang="en-US" sz="2800" dirty="0" smtClean="0"/>
              <a:t>, </a:t>
            </a:r>
            <a:r>
              <a:rPr lang="en-US" sz="2800" dirty="0" err="1" smtClean="0"/>
              <a:t>alium</a:t>
            </a:r>
            <a:r>
              <a:rPr lang="en-US" sz="2800" dirty="0" smtClean="0"/>
              <a:t> </a:t>
            </a:r>
            <a:r>
              <a:rPr lang="en-US" sz="2800" dirty="0" err="1" smtClean="0"/>
              <a:t>prodiderunt</a:t>
            </a:r>
            <a:r>
              <a:rPr lang="en-US" sz="2800" dirty="0" smtClean="0"/>
              <a:t>, </a:t>
            </a:r>
            <a:r>
              <a:rPr lang="en-US" sz="2800" dirty="0" err="1" smtClean="0"/>
              <a:t>alium</a:t>
            </a:r>
            <a:r>
              <a:rPr lang="en-US" sz="2800" dirty="0" smtClean="0"/>
              <a:t> </a:t>
            </a:r>
            <a:r>
              <a:rPr lang="en-US" sz="2800" dirty="0" err="1" smtClean="0"/>
              <a:t>mulcaverunt</a:t>
            </a:r>
            <a:r>
              <a:rPr lang="en-US" sz="2800" dirty="0" smtClean="0"/>
              <a:t>, </a:t>
            </a:r>
            <a:r>
              <a:rPr lang="en-US" sz="2800" dirty="0" err="1" smtClean="0"/>
              <a:t>alium</a:t>
            </a:r>
            <a:r>
              <a:rPr lang="en-US" sz="2800" dirty="0" smtClean="0"/>
              <a:t> </a:t>
            </a:r>
            <a:r>
              <a:rPr lang="en-US" sz="2800" dirty="0" err="1" smtClean="0"/>
              <a:t>veneno</a:t>
            </a:r>
            <a:r>
              <a:rPr lang="en-US" sz="2800" dirty="0" smtClean="0"/>
              <a:t>, </a:t>
            </a:r>
            <a:r>
              <a:rPr lang="en-US" sz="2800" dirty="0" err="1" smtClean="0"/>
              <a:t>alium</a:t>
            </a:r>
            <a:r>
              <a:rPr lang="en-US" sz="2800" dirty="0" smtClean="0"/>
              <a:t> </a:t>
            </a:r>
            <a:r>
              <a:rPr lang="en-US" sz="2800" dirty="0" err="1" smtClean="0"/>
              <a:t>criminatione</a:t>
            </a:r>
            <a:r>
              <a:rPr lang="en-US" sz="2800" dirty="0" smtClean="0"/>
              <a:t> </a:t>
            </a:r>
            <a:r>
              <a:rPr lang="en-US" sz="2800" dirty="0" err="1" smtClean="0"/>
              <a:t>petierunt</a:t>
            </a:r>
            <a:r>
              <a:rPr lang="en-US" sz="2800" dirty="0" smtClean="0"/>
              <a:t>: </a:t>
            </a:r>
            <a:r>
              <a:rPr lang="en-US" sz="2800" dirty="0" err="1" smtClean="0"/>
              <a:t>quidquid</a:t>
            </a:r>
            <a:r>
              <a:rPr lang="en-US" sz="2800" dirty="0" smtClean="0"/>
              <a:t> </a:t>
            </a:r>
            <a:r>
              <a:rPr lang="en-US" sz="2800" dirty="0" err="1" smtClean="0"/>
              <a:t>dixeris</a:t>
            </a:r>
            <a:r>
              <a:rPr lang="en-US" sz="2800" dirty="0" smtClean="0"/>
              <a:t> </a:t>
            </a:r>
            <a:r>
              <a:rPr lang="en-US" sz="2800" dirty="0" err="1" smtClean="0"/>
              <a:t>multis</a:t>
            </a:r>
            <a:r>
              <a:rPr lang="en-US" sz="2800" dirty="0" smtClean="0"/>
              <a:t> </a:t>
            </a:r>
            <a:r>
              <a:rPr lang="en-US" sz="2800" dirty="0" err="1" smtClean="0"/>
              <a:t>accidit</a:t>
            </a:r>
            <a:r>
              <a:rPr lang="en-US" sz="2800" dirty="0" smtClean="0"/>
              <a:t> * * * </a:t>
            </a:r>
            <a:r>
              <a:rPr lang="en-US" sz="2800" dirty="0" err="1" smtClean="0"/>
              <a:t>deinceps</a:t>
            </a:r>
            <a:r>
              <a:rPr lang="en-US" sz="2800" dirty="0" smtClean="0"/>
              <a:t> quae </a:t>
            </a:r>
            <a:r>
              <a:rPr lang="en-US" sz="2800" dirty="0" err="1" smtClean="0"/>
              <a:t>multa</a:t>
            </a:r>
            <a:r>
              <a:rPr lang="en-US" sz="2800" dirty="0" smtClean="0"/>
              <a:t> et </a:t>
            </a:r>
            <a:r>
              <a:rPr lang="en-US" sz="2800" dirty="0" err="1" smtClean="0"/>
              <a:t>varia</a:t>
            </a:r>
            <a:r>
              <a:rPr lang="en-US" sz="2800" dirty="0" smtClean="0"/>
              <a:t> </a:t>
            </a:r>
            <a:r>
              <a:rPr lang="en-US" sz="2800" dirty="0" err="1" smtClean="0"/>
              <a:t>sunt</a:t>
            </a:r>
            <a:r>
              <a:rPr lang="en-US" sz="2800" dirty="0" smtClean="0"/>
              <a:t> in </a:t>
            </a:r>
            <a:r>
              <a:rPr lang="en-US" sz="2800" dirty="0" err="1" smtClean="0"/>
              <a:t>nos</a:t>
            </a:r>
            <a:r>
              <a:rPr lang="en-US" sz="2800" dirty="0" smtClean="0"/>
              <a:t> </a:t>
            </a:r>
            <a:r>
              <a:rPr lang="en-US" sz="2800" dirty="0" err="1" smtClean="0"/>
              <a:t>deriguntur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“Slaven hebben mij verlaten.” Ze hebben een ander beroofd, weer een ander aangeklaagd, nog een ander hebben ze gedood, een ander verraden, een ander in mekaar gemept, een ander met vergif, een ander met laster belaagd: </a:t>
            </a:r>
            <a:r>
              <a:rPr lang="nl-NL" sz="2400" dirty="0" err="1" smtClean="0">
                <a:solidFill>
                  <a:schemeClr val="accent6">
                    <a:lumMod val="60000"/>
                    <a:lumOff val="40000"/>
                  </a:schemeClr>
                </a:solidFill>
              </a:rPr>
              <a:t>alwat</a:t>
            </a:r>
            <a:r>
              <a:rPr lang="nl-NL" sz="2400" dirty="0" smtClean="0">
                <a:solidFill>
                  <a:schemeClr val="accent6">
                    <a:lumMod val="60000"/>
                    <a:lumOff val="40000"/>
                  </a:schemeClr>
                </a:solidFill>
              </a:rPr>
              <a:t> je zou kunnen noemen, is velen overkomen*** onafgebroken worden dingen die talrijk en afwisselend zijn, op ons afgeschoten.</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72</a:t>
            </a:r>
            <a:r>
              <a:rPr lang="nl-NL" sz="4000" dirty="0" smtClean="0"/>
              <a:t>	</a:t>
            </a:r>
            <a:r>
              <a:rPr lang="nl-NL" sz="2800" dirty="0" smtClean="0"/>
              <a:t>Wat is </a:t>
            </a:r>
            <a:r>
              <a:rPr lang="nl-NL" sz="2800" dirty="0" err="1" smtClean="0"/>
              <a:t>Seneca’s</a:t>
            </a:r>
            <a:r>
              <a:rPr lang="nl-NL" sz="2800" dirty="0" smtClean="0"/>
              <a:t> punt bij de opmerkingen over wat 	andere slaven allemaal op hun geweten hebben?</a:t>
            </a:r>
          </a:p>
          <a:p>
            <a:r>
              <a:rPr lang="nl-NL" dirty="0" smtClean="0"/>
              <a:t>	</a:t>
            </a:r>
            <a:r>
              <a:rPr lang="nl-NL" sz="2800" dirty="0" smtClean="0">
                <a:solidFill>
                  <a:srgbClr val="00B050"/>
                </a:solidFill>
              </a:rPr>
              <a:t>A. Seneca wil aangeven dat hij als meester wel weet 		wat voor soorten slaven er allemaal zijn</a:t>
            </a:r>
          </a:p>
          <a:p>
            <a:r>
              <a:rPr lang="nl-NL" sz="2800" dirty="0">
                <a:solidFill>
                  <a:srgbClr val="00B050"/>
                </a:solidFill>
              </a:rPr>
              <a:t>	</a:t>
            </a:r>
            <a:r>
              <a:rPr lang="nl-NL" sz="2800" dirty="0" smtClean="0">
                <a:solidFill>
                  <a:srgbClr val="00B050"/>
                </a:solidFill>
              </a:rPr>
              <a:t>B. slaven zijn gewoon tuig, </a:t>
            </a:r>
            <a:r>
              <a:rPr lang="nl-NL" sz="2800" dirty="0" err="1" smtClean="0">
                <a:solidFill>
                  <a:srgbClr val="00B050"/>
                </a:solidFill>
              </a:rPr>
              <a:t>m’n</a:t>
            </a:r>
            <a:r>
              <a:rPr lang="nl-NL" sz="2800" dirty="0" smtClean="0">
                <a:solidFill>
                  <a:srgbClr val="00B050"/>
                </a:solidFill>
              </a:rPr>
              <a:t> beste. Wees blij dat je 		ervan af bent</a:t>
            </a:r>
          </a:p>
          <a:p>
            <a:r>
              <a:rPr lang="nl-NL" sz="2800" dirty="0">
                <a:solidFill>
                  <a:srgbClr val="00B050"/>
                </a:solidFill>
              </a:rPr>
              <a:t>	</a:t>
            </a:r>
            <a:r>
              <a:rPr lang="nl-NL" sz="2800" dirty="0" smtClean="0">
                <a:solidFill>
                  <a:srgbClr val="00B050"/>
                </a:solidFill>
              </a:rPr>
              <a:t>C. jouw slaven zijn heus niet weggelopen omdat ze 		jou daarmee bewust wilden treffen</a:t>
            </a:r>
          </a:p>
          <a:p>
            <a:r>
              <a:rPr lang="nl-NL" sz="2800" dirty="0">
                <a:solidFill>
                  <a:srgbClr val="00B050"/>
                </a:solidFill>
              </a:rPr>
              <a:t>	</a:t>
            </a:r>
            <a:r>
              <a:rPr lang="nl-NL" sz="2800" dirty="0" smtClean="0">
                <a:solidFill>
                  <a:srgbClr val="00B050"/>
                </a:solidFill>
              </a:rPr>
              <a:t>D. je had ook vermoord kunnen worden!</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err="1" smtClean="0"/>
              <a:t>Quaedam</a:t>
            </a:r>
            <a:r>
              <a:rPr lang="en-US" sz="2800" dirty="0" smtClean="0"/>
              <a:t> in </a:t>
            </a:r>
            <a:r>
              <a:rPr lang="en-US" sz="2800" dirty="0" err="1" smtClean="0"/>
              <a:t>nos</a:t>
            </a:r>
            <a:r>
              <a:rPr lang="en-US" sz="2800" dirty="0" smtClean="0"/>
              <a:t> </a:t>
            </a:r>
            <a:r>
              <a:rPr lang="en-US" sz="2800" dirty="0" err="1" smtClean="0"/>
              <a:t>fixa</a:t>
            </a:r>
            <a:r>
              <a:rPr lang="en-US" sz="2800" dirty="0" smtClean="0"/>
              <a:t> </a:t>
            </a:r>
            <a:r>
              <a:rPr lang="en-US" sz="2800" dirty="0" err="1" smtClean="0"/>
              <a:t>sunt</a:t>
            </a:r>
            <a:r>
              <a:rPr lang="en-US" sz="2800" dirty="0" smtClean="0"/>
              <a:t>, </a:t>
            </a:r>
            <a:r>
              <a:rPr lang="en-US" sz="2800" dirty="0" err="1" smtClean="0"/>
              <a:t>quaedam</a:t>
            </a:r>
            <a:r>
              <a:rPr lang="en-US" sz="2800" dirty="0" smtClean="0"/>
              <a:t> vibrant et cum </a:t>
            </a:r>
            <a:r>
              <a:rPr lang="en-US" sz="2800" dirty="0" err="1" smtClean="0"/>
              <a:t>maxime</a:t>
            </a:r>
            <a:r>
              <a:rPr lang="en-US" sz="2800" dirty="0" smtClean="0"/>
              <a:t> </a:t>
            </a:r>
            <a:r>
              <a:rPr lang="en-US" sz="2800" dirty="0" err="1" smtClean="0"/>
              <a:t>veniunt</a:t>
            </a:r>
            <a:r>
              <a:rPr lang="en-US" sz="2800" dirty="0" smtClean="0"/>
              <a:t>, </a:t>
            </a:r>
            <a:r>
              <a:rPr lang="en-US" sz="2800" dirty="0" err="1" smtClean="0"/>
              <a:t>quaedam</a:t>
            </a:r>
            <a:r>
              <a:rPr lang="en-US" sz="2800" dirty="0" smtClean="0"/>
              <a:t> in </a:t>
            </a:r>
            <a:r>
              <a:rPr lang="en-US" sz="2800" dirty="0" err="1" smtClean="0"/>
              <a:t>alios</a:t>
            </a:r>
            <a:r>
              <a:rPr lang="en-US" sz="2800" dirty="0" smtClean="0"/>
              <a:t> </a:t>
            </a:r>
            <a:r>
              <a:rPr lang="en-US" sz="2800" dirty="0" err="1" smtClean="0"/>
              <a:t>perventura</a:t>
            </a:r>
            <a:r>
              <a:rPr lang="en-US" sz="2800" dirty="0" smtClean="0"/>
              <a:t> </a:t>
            </a:r>
            <a:r>
              <a:rPr lang="en-US" sz="2800" dirty="0" err="1" smtClean="0"/>
              <a:t>nos</a:t>
            </a:r>
            <a:r>
              <a:rPr lang="en-US" sz="2800" dirty="0" smtClean="0"/>
              <a:t> </a:t>
            </a:r>
            <a:r>
              <a:rPr lang="en-US" sz="2800" dirty="0" err="1" smtClean="0"/>
              <a:t>stringunt</a:t>
            </a:r>
            <a:r>
              <a:rPr lang="en-US" sz="2800" dirty="0" smtClean="0"/>
              <a:t>. </a:t>
            </a:r>
            <a:r>
              <a:rPr lang="en-US" sz="2800" dirty="0" err="1" smtClean="0"/>
              <a:t>Nihil</a:t>
            </a:r>
            <a:r>
              <a:rPr lang="en-US" sz="2800" dirty="0" smtClean="0"/>
              <a:t> </a:t>
            </a:r>
            <a:r>
              <a:rPr lang="en-US" sz="2800" dirty="0" err="1" smtClean="0"/>
              <a:t>miremur</a:t>
            </a:r>
            <a:r>
              <a:rPr lang="en-US" sz="2800" dirty="0" smtClean="0"/>
              <a:t> </a:t>
            </a:r>
            <a:r>
              <a:rPr lang="en-US" sz="2800" dirty="0" err="1" smtClean="0"/>
              <a:t>eorum</a:t>
            </a:r>
            <a:r>
              <a:rPr lang="en-US" sz="2800" dirty="0" smtClean="0"/>
              <a:t>, ad quae </a:t>
            </a:r>
            <a:r>
              <a:rPr lang="en-US" sz="2800" dirty="0" err="1" smtClean="0"/>
              <a:t>nati</a:t>
            </a:r>
            <a:r>
              <a:rPr lang="en-US" sz="2800" dirty="0" smtClean="0"/>
              <a:t> </a:t>
            </a:r>
            <a:r>
              <a:rPr lang="en-US" sz="2800" dirty="0" err="1" smtClean="0"/>
              <a:t>sumus</a:t>
            </a:r>
            <a:r>
              <a:rPr lang="en-US" sz="2800" dirty="0" smtClean="0"/>
              <a:t>, quae </a:t>
            </a:r>
            <a:r>
              <a:rPr lang="en-US" sz="2800" dirty="0" err="1" smtClean="0"/>
              <a:t>ideo</a:t>
            </a:r>
            <a:r>
              <a:rPr lang="en-US" sz="2800" dirty="0" smtClean="0"/>
              <a:t> </a:t>
            </a:r>
            <a:r>
              <a:rPr lang="en-US" sz="2800" dirty="0" err="1" smtClean="0"/>
              <a:t>nulli</a:t>
            </a:r>
            <a:r>
              <a:rPr lang="en-US" sz="2800" dirty="0" smtClean="0"/>
              <a:t> </a:t>
            </a:r>
            <a:r>
              <a:rPr lang="en-US" sz="2800" dirty="0" err="1" smtClean="0"/>
              <a:t>querenda</a:t>
            </a:r>
            <a:r>
              <a:rPr lang="en-US" sz="2800" dirty="0" smtClean="0"/>
              <a:t> </a:t>
            </a:r>
            <a:r>
              <a:rPr lang="en-US" sz="2800" dirty="0" err="1" smtClean="0"/>
              <a:t>quia</a:t>
            </a:r>
            <a:r>
              <a:rPr lang="en-US" sz="2800" dirty="0" smtClean="0"/>
              <a:t> </a:t>
            </a:r>
            <a:r>
              <a:rPr lang="en-US" sz="2800" dirty="0" err="1" smtClean="0"/>
              <a:t>paria</a:t>
            </a:r>
            <a:r>
              <a:rPr lang="en-US" sz="2800" dirty="0" smtClean="0"/>
              <a:t> </a:t>
            </a:r>
            <a:r>
              <a:rPr lang="en-US" sz="2800" dirty="0" err="1" smtClean="0"/>
              <a:t>sunt</a:t>
            </a:r>
            <a:r>
              <a:rPr lang="en-US" sz="2800" dirty="0" smtClean="0"/>
              <a:t> omnibus. </a:t>
            </a:r>
            <a:r>
              <a:rPr lang="en-US" sz="2800" dirty="0" err="1" smtClean="0"/>
              <a:t>Ita</a:t>
            </a:r>
            <a:r>
              <a:rPr lang="en-US" sz="2800" dirty="0" smtClean="0"/>
              <a:t> </a:t>
            </a:r>
            <a:r>
              <a:rPr lang="en-US" sz="2800" dirty="0" err="1" smtClean="0"/>
              <a:t>dico</a:t>
            </a:r>
            <a:r>
              <a:rPr lang="en-US" sz="2800" dirty="0" smtClean="0"/>
              <a:t>, </a:t>
            </a:r>
            <a:r>
              <a:rPr lang="en-US" sz="2800" dirty="0" err="1" smtClean="0"/>
              <a:t>paria</a:t>
            </a:r>
            <a:r>
              <a:rPr lang="en-US" sz="2800" dirty="0" smtClean="0"/>
              <a:t> </a:t>
            </a:r>
            <a:r>
              <a:rPr lang="en-US" sz="2800" dirty="0" err="1" smtClean="0"/>
              <a:t>sunt</a:t>
            </a:r>
            <a:r>
              <a:rPr lang="en-US" sz="2800" dirty="0" smtClean="0"/>
              <a:t>; </a:t>
            </a:r>
            <a:r>
              <a:rPr lang="en-US" sz="2800" dirty="0" err="1" smtClean="0"/>
              <a:t>nam</a:t>
            </a:r>
            <a:r>
              <a:rPr lang="en-US" sz="2800" dirty="0" smtClean="0"/>
              <a:t> </a:t>
            </a:r>
            <a:r>
              <a:rPr lang="en-US" sz="2800" dirty="0" err="1" smtClean="0"/>
              <a:t>etiam</a:t>
            </a:r>
            <a:r>
              <a:rPr lang="en-US" sz="2800" dirty="0" smtClean="0"/>
              <a:t> quod </a:t>
            </a:r>
            <a:r>
              <a:rPr lang="en-US" sz="2800" dirty="0" err="1" smtClean="0"/>
              <a:t>effugit</a:t>
            </a:r>
            <a:r>
              <a:rPr lang="en-US" sz="2800" dirty="0" smtClean="0"/>
              <a:t> </a:t>
            </a:r>
            <a:r>
              <a:rPr lang="en-US" sz="2800" dirty="0" err="1" smtClean="0"/>
              <a:t>aliquis</a:t>
            </a:r>
            <a:r>
              <a:rPr lang="en-US" sz="2800" dirty="0" smtClean="0"/>
              <a:t> </a:t>
            </a:r>
            <a:r>
              <a:rPr lang="en-US" sz="2800" dirty="0" err="1" smtClean="0"/>
              <a:t>pati</a:t>
            </a:r>
            <a:r>
              <a:rPr lang="en-US" sz="2800" dirty="0" smtClean="0"/>
              <a:t> </a:t>
            </a:r>
            <a:r>
              <a:rPr lang="en-US" sz="2800" dirty="0" err="1" smtClean="0"/>
              <a:t>potuit</a:t>
            </a:r>
            <a:r>
              <a:rPr lang="en-US" sz="2800" dirty="0" smtClean="0"/>
              <a:t>.</a:t>
            </a:r>
          </a:p>
          <a:p>
            <a:endParaRPr lang="en-US" sz="2800" dirty="0" smtClean="0">
              <a:solidFill>
                <a:srgbClr val="FF0000"/>
              </a:solidFill>
            </a:endParaRP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Sommige (dingen) zijn aan ons vastgehecht, andere maken een trillende beweging en komen juist nu, weer andere die bedoeld zijn voor anderen raken ons licht aan. Laten we ons over niets verbazen van die dingen, waarvoor wij geboren zijn, waarover zich daarom niemand moet beklagen omdat ze voor iedereen gelijk zijn. Ik zeg dus/jazeker, ze zijn gelijk; want ook datgene waaraan iemand ontsnapt is, had hij kunnen ondervinden.</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err="1" smtClean="0"/>
              <a:t>Aequum</a:t>
            </a:r>
            <a:r>
              <a:rPr lang="en-US" sz="2800" dirty="0" smtClean="0"/>
              <a:t> </a:t>
            </a:r>
            <a:r>
              <a:rPr lang="en-US" sz="2800" dirty="0" err="1" smtClean="0"/>
              <a:t>autem</a:t>
            </a:r>
            <a:r>
              <a:rPr lang="en-US" sz="2800" dirty="0" smtClean="0"/>
              <a:t> </a:t>
            </a:r>
            <a:r>
              <a:rPr lang="en-US" sz="2800" dirty="0" err="1" smtClean="0"/>
              <a:t>ius</a:t>
            </a:r>
            <a:r>
              <a:rPr lang="en-US" sz="2800" dirty="0" smtClean="0"/>
              <a:t> </a:t>
            </a:r>
            <a:r>
              <a:rPr lang="en-US" sz="2800" dirty="0" err="1" smtClean="0"/>
              <a:t>est</a:t>
            </a:r>
            <a:r>
              <a:rPr lang="en-US" sz="2800" dirty="0" smtClean="0"/>
              <a:t> non quo </a:t>
            </a:r>
            <a:r>
              <a:rPr lang="en-US" sz="2800" dirty="0" err="1" smtClean="0"/>
              <a:t>omnes</a:t>
            </a:r>
            <a:r>
              <a:rPr lang="en-US" sz="2800" dirty="0" smtClean="0"/>
              <a:t> </a:t>
            </a:r>
            <a:r>
              <a:rPr lang="en-US" sz="2800" dirty="0" err="1" smtClean="0"/>
              <a:t>usi</a:t>
            </a:r>
            <a:r>
              <a:rPr lang="en-US" sz="2800" dirty="0" smtClean="0"/>
              <a:t> </a:t>
            </a:r>
            <a:r>
              <a:rPr lang="en-US" sz="2800" dirty="0" err="1" smtClean="0"/>
              <a:t>sunt</a:t>
            </a:r>
            <a:r>
              <a:rPr lang="en-US" sz="2800" dirty="0" smtClean="0"/>
              <a:t> </a:t>
            </a:r>
            <a:r>
              <a:rPr lang="en-US" sz="2800" dirty="0" err="1" smtClean="0"/>
              <a:t>sed</a:t>
            </a:r>
            <a:r>
              <a:rPr lang="en-US" sz="2800" dirty="0" smtClean="0"/>
              <a:t> quod omnibus </a:t>
            </a:r>
            <a:r>
              <a:rPr lang="en-US" sz="2800" dirty="0" err="1" smtClean="0"/>
              <a:t>latum</a:t>
            </a:r>
            <a:r>
              <a:rPr lang="en-US" sz="2800" dirty="0" smtClean="0"/>
              <a:t> est. </a:t>
            </a:r>
            <a:r>
              <a:rPr lang="en-US" sz="2800" dirty="0" err="1" smtClean="0"/>
              <a:t>Imperetur</a:t>
            </a:r>
            <a:r>
              <a:rPr lang="en-US" sz="2800" dirty="0" smtClean="0"/>
              <a:t> </a:t>
            </a:r>
            <a:r>
              <a:rPr lang="en-US" sz="2800" dirty="0" err="1" smtClean="0"/>
              <a:t>aequitas</a:t>
            </a:r>
            <a:r>
              <a:rPr lang="en-US" sz="2800" dirty="0" smtClean="0"/>
              <a:t> </a:t>
            </a:r>
            <a:r>
              <a:rPr lang="en-US" sz="2800" dirty="0" err="1" smtClean="0"/>
              <a:t>animo</a:t>
            </a:r>
            <a:r>
              <a:rPr lang="en-US" sz="2800" dirty="0" smtClean="0"/>
              <a:t> et sine </a:t>
            </a:r>
            <a:r>
              <a:rPr lang="en-US" sz="2800" dirty="0" err="1" smtClean="0"/>
              <a:t>querella</a:t>
            </a:r>
            <a:r>
              <a:rPr lang="en-US" sz="2800" dirty="0" smtClean="0"/>
              <a:t> </a:t>
            </a:r>
            <a:r>
              <a:rPr lang="en-US" sz="2800" dirty="0" err="1" smtClean="0"/>
              <a:t>mortalitatis</a:t>
            </a:r>
            <a:r>
              <a:rPr lang="en-US" sz="2800" dirty="0" smtClean="0"/>
              <a:t> </a:t>
            </a:r>
            <a:r>
              <a:rPr lang="en-US" sz="2800" dirty="0" err="1" smtClean="0"/>
              <a:t>tributa</a:t>
            </a:r>
            <a:r>
              <a:rPr lang="en-US" sz="2800" dirty="0" smtClean="0"/>
              <a:t> </a:t>
            </a:r>
            <a:r>
              <a:rPr lang="en-US" sz="2800" dirty="0" err="1" smtClean="0"/>
              <a:t>pendamus</a:t>
            </a:r>
            <a:r>
              <a:rPr lang="en-US" sz="2800" dirty="0" smtClean="0"/>
              <a:t>. </a:t>
            </a:r>
            <a:r>
              <a:rPr lang="en-US" sz="2800" dirty="0" err="1" smtClean="0"/>
              <a:t>Hiems</a:t>
            </a:r>
            <a:r>
              <a:rPr lang="en-US" sz="2800" dirty="0" smtClean="0"/>
              <a:t> </a:t>
            </a:r>
            <a:r>
              <a:rPr lang="en-US" sz="2800" dirty="0" err="1" smtClean="0"/>
              <a:t>frigora</a:t>
            </a:r>
            <a:r>
              <a:rPr lang="en-US" sz="2800" dirty="0" smtClean="0"/>
              <a:t> </a:t>
            </a:r>
            <a:r>
              <a:rPr lang="en-US" sz="2800" dirty="0" err="1" smtClean="0"/>
              <a:t>adducit</a:t>
            </a:r>
            <a:r>
              <a:rPr lang="en-US" sz="2800" dirty="0" smtClean="0"/>
              <a:t>: </a:t>
            </a:r>
            <a:r>
              <a:rPr lang="en-US" sz="2800" dirty="0" err="1" smtClean="0"/>
              <a:t>algendum</a:t>
            </a:r>
            <a:r>
              <a:rPr lang="en-US" sz="2800" dirty="0" smtClean="0"/>
              <a:t> est. </a:t>
            </a:r>
            <a:r>
              <a:rPr lang="en-US" sz="2800" dirty="0" err="1" smtClean="0"/>
              <a:t>Aestas</a:t>
            </a:r>
            <a:r>
              <a:rPr lang="en-US" sz="2800" dirty="0" smtClean="0"/>
              <a:t> </a:t>
            </a:r>
            <a:r>
              <a:rPr lang="en-US" sz="2800" dirty="0" err="1" smtClean="0"/>
              <a:t>calores</a:t>
            </a:r>
            <a:r>
              <a:rPr lang="en-US" sz="2800" dirty="0" smtClean="0"/>
              <a:t> </a:t>
            </a:r>
            <a:r>
              <a:rPr lang="en-US" sz="2800" dirty="0" err="1" smtClean="0"/>
              <a:t>refert</a:t>
            </a:r>
            <a:r>
              <a:rPr lang="en-US" sz="2800" dirty="0" smtClean="0"/>
              <a:t>: </a:t>
            </a:r>
            <a:r>
              <a:rPr lang="en-US" sz="2800" dirty="0" err="1" smtClean="0"/>
              <a:t>aestuandum</a:t>
            </a:r>
            <a:r>
              <a:rPr lang="en-US" sz="2800" dirty="0" smtClean="0"/>
              <a:t> est. </a:t>
            </a:r>
            <a:r>
              <a:rPr lang="en-US" sz="2800" dirty="0" err="1" smtClean="0"/>
              <a:t>Intemperies</a:t>
            </a:r>
            <a:r>
              <a:rPr lang="en-US" sz="2800" dirty="0" smtClean="0"/>
              <a:t> </a:t>
            </a:r>
            <a:r>
              <a:rPr lang="en-US" sz="2800" dirty="0" err="1" smtClean="0"/>
              <a:t>caeli</a:t>
            </a:r>
            <a:r>
              <a:rPr lang="en-US" sz="2800" dirty="0" smtClean="0"/>
              <a:t> </a:t>
            </a:r>
            <a:r>
              <a:rPr lang="en-US" sz="2800" dirty="0" err="1" smtClean="0"/>
              <a:t>valetudinem</a:t>
            </a:r>
            <a:r>
              <a:rPr lang="en-US" sz="2800" dirty="0" smtClean="0"/>
              <a:t> </a:t>
            </a:r>
            <a:r>
              <a:rPr lang="en-US" sz="2800" dirty="0" err="1" smtClean="0"/>
              <a:t>temptat</a:t>
            </a:r>
            <a:r>
              <a:rPr lang="en-US" sz="2800" dirty="0" smtClean="0"/>
              <a:t>: </a:t>
            </a:r>
            <a:r>
              <a:rPr lang="en-US" sz="2800" dirty="0" err="1" smtClean="0"/>
              <a:t>aegrotandum</a:t>
            </a:r>
            <a:r>
              <a:rPr lang="en-US" sz="2800" dirty="0" smtClean="0"/>
              <a:t> est.</a:t>
            </a:r>
          </a:p>
          <a:p>
            <a:endParaRPr lang="en-US" sz="2800" dirty="0" smtClean="0"/>
          </a:p>
          <a:p>
            <a:r>
              <a:rPr lang="en-US" sz="2800" dirty="0" smtClean="0">
                <a:solidFill>
                  <a:srgbClr val="00B0F0"/>
                </a:solidFill>
              </a:rPr>
              <a:t>===========</a:t>
            </a:r>
          </a:p>
          <a:p>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iedereen</a:t>
            </a:r>
            <a:r>
              <a:rPr lang="en-US" sz="2400" dirty="0" smtClean="0">
                <a:solidFill>
                  <a:srgbClr val="00B0F0"/>
                </a:solidFill>
              </a:rPr>
              <a:t> </a:t>
            </a:r>
            <a:r>
              <a:rPr lang="en-US" sz="2400" dirty="0" err="1" smtClean="0">
                <a:solidFill>
                  <a:srgbClr val="00B0F0"/>
                </a:solidFill>
              </a:rPr>
              <a:t>lijkt</a:t>
            </a:r>
            <a:r>
              <a:rPr lang="en-US" sz="2400" dirty="0" smtClean="0">
                <a:solidFill>
                  <a:srgbClr val="00B0F0"/>
                </a:solidFill>
              </a:rPr>
              <a:t> </a:t>
            </a:r>
            <a:r>
              <a:rPr lang="en-US" sz="2400" dirty="0" err="1" smtClean="0">
                <a:solidFill>
                  <a:srgbClr val="00B0F0"/>
                </a:solidFill>
              </a:rPr>
              <a:t>dezelfde</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ondervinden</a:t>
            </a:r>
            <a:r>
              <a:rPr lang="en-US" sz="2400" dirty="0" smtClean="0">
                <a:solidFill>
                  <a:srgbClr val="00B0F0"/>
                </a:solidFill>
              </a:rPr>
              <a:t>. </a:t>
            </a:r>
            <a:r>
              <a:rPr lang="en-US" sz="2400" dirty="0" err="1" smtClean="0">
                <a:solidFill>
                  <a:srgbClr val="00B0F0"/>
                </a:solidFill>
              </a:rPr>
              <a:t>Toch</a:t>
            </a:r>
            <a:r>
              <a:rPr lang="en-US" sz="2400" dirty="0" smtClean="0">
                <a:solidFill>
                  <a:srgbClr val="00B0F0"/>
                </a:solidFill>
              </a:rPr>
              <a:t> is </a:t>
            </a:r>
            <a:r>
              <a:rPr lang="en-US" sz="2400" dirty="0" err="1" smtClean="0">
                <a:solidFill>
                  <a:srgbClr val="00B0F0"/>
                </a:solidFill>
              </a:rPr>
              <a:t>klagen</a:t>
            </a:r>
            <a:r>
              <a:rPr lang="en-US" sz="2400" dirty="0" smtClean="0">
                <a:solidFill>
                  <a:srgbClr val="00B0F0"/>
                </a:solidFill>
              </a:rPr>
              <a:t> over </a:t>
            </a:r>
            <a:r>
              <a:rPr lang="en-US" sz="2400" dirty="0" err="1" smtClean="0">
                <a:solidFill>
                  <a:srgbClr val="00B0F0"/>
                </a:solidFill>
              </a:rPr>
              <a:t>ondervonden</a:t>
            </a:r>
            <a:r>
              <a:rPr lang="en-US" sz="2400" dirty="0" smtClean="0">
                <a:solidFill>
                  <a:srgbClr val="00B0F0"/>
                </a:solidFill>
              </a:rPr>
              <a:t> </a:t>
            </a:r>
            <a:r>
              <a:rPr lang="en-US" sz="2400" dirty="0" err="1" smtClean="0">
                <a:solidFill>
                  <a:srgbClr val="00B0F0"/>
                </a:solidFill>
              </a:rPr>
              <a:t>ellende</a:t>
            </a:r>
            <a:r>
              <a:rPr lang="en-US" sz="2400" dirty="0" smtClean="0">
                <a:solidFill>
                  <a:srgbClr val="00B0F0"/>
                </a:solidFill>
              </a:rPr>
              <a:t> </a:t>
            </a:r>
            <a:r>
              <a:rPr lang="en-US" sz="2400" dirty="0" err="1" smtClean="0">
                <a:solidFill>
                  <a:srgbClr val="00B0F0"/>
                </a:solidFill>
              </a:rPr>
              <a:t>vreemd</a:t>
            </a:r>
            <a:r>
              <a:rPr lang="en-US" sz="2400" dirty="0" smtClean="0">
                <a:solidFill>
                  <a:srgbClr val="00B0F0"/>
                </a:solidFill>
              </a:rPr>
              <a:t> en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terecht</a:t>
            </a:r>
            <a:r>
              <a:rPr lang="en-US" sz="2400" dirty="0" smtClean="0">
                <a:solidFill>
                  <a:srgbClr val="00B0F0"/>
                </a:solidFill>
              </a:rPr>
              <a:t>: de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in </a:t>
            </a:r>
            <a:r>
              <a:rPr lang="en-US" sz="2400" dirty="0" err="1" smtClean="0">
                <a:solidFill>
                  <a:srgbClr val="00B0F0"/>
                </a:solidFill>
              </a:rPr>
              <a:t>zoverre</a:t>
            </a:r>
            <a:r>
              <a:rPr lang="en-US" sz="2400" dirty="0" smtClean="0">
                <a:solidFill>
                  <a:srgbClr val="00B0F0"/>
                </a:solidFill>
              </a:rPr>
              <a:t> voor </a:t>
            </a:r>
            <a:r>
              <a:rPr lang="en-US" sz="2400" dirty="0" err="1" smtClean="0">
                <a:solidFill>
                  <a:srgbClr val="00B0F0"/>
                </a:solidFill>
              </a:rPr>
              <a:t>iedereen</a:t>
            </a:r>
            <a:r>
              <a:rPr lang="en-US" sz="2400" dirty="0" smtClean="0">
                <a:solidFill>
                  <a:srgbClr val="00B0F0"/>
                </a:solidFill>
              </a:rPr>
              <a:t> </a:t>
            </a:r>
            <a:r>
              <a:rPr lang="en-US" sz="2400" dirty="0" err="1" smtClean="0">
                <a:solidFill>
                  <a:srgbClr val="00B0F0"/>
                </a:solidFill>
              </a:rPr>
              <a:t>gelijk</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men had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ervaren</a:t>
            </a:r>
            <a:r>
              <a:rPr lang="en-US" sz="2400" dirty="0" smtClean="0">
                <a:solidFill>
                  <a:srgbClr val="00B0F0"/>
                </a:solidFill>
              </a:rPr>
              <a:t> </a:t>
            </a:r>
            <a:r>
              <a:rPr lang="en-US" sz="2400" dirty="0" err="1" smtClean="0">
                <a:solidFill>
                  <a:srgbClr val="00B0F0"/>
                </a:solidFill>
              </a:rPr>
              <a:t>hetzelfde</a:t>
            </a:r>
            <a:r>
              <a:rPr lang="en-US" sz="2400" dirty="0" smtClean="0">
                <a:solidFill>
                  <a:srgbClr val="00B0F0"/>
                </a:solidFill>
              </a:rPr>
              <a:t> is voor </a:t>
            </a:r>
            <a:r>
              <a:rPr lang="en-US" sz="2400" dirty="0" err="1" smtClean="0">
                <a:solidFill>
                  <a:srgbClr val="00B0F0"/>
                </a:solidFill>
              </a:rPr>
              <a:t>iedereen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men </a:t>
            </a:r>
            <a:r>
              <a:rPr lang="en-US" sz="2400" dirty="0" err="1" smtClean="0">
                <a:solidFill>
                  <a:srgbClr val="00B0F0"/>
                </a:solidFill>
              </a:rPr>
              <a:t>daadwerkelijk</a:t>
            </a:r>
            <a:r>
              <a:rPr lang="en-US" sz="2400" dirty="0" smtClean="0">
                <a:solidFill>
                  <a:srgbClr val="00B0F0"/>
                </a:solidFill>
              </a:rPr>
              <a:t> </a:t>
            </a:r>
            <a:r>
              <a:rPr lang="en-US" sz="2400" dirty="0" err="1" smtClean="0">
                <a:solidFill>
                  <a:srgbClr val="00B0F0"/>
                </a:solidFill>
              </a:rPr>
              <a:t>ervaart</a:t>
            </a:r>
            <a:r>
              <a:rPr lang="en-US" sz="2400" dirty="0" smtClean="0">
                <a:solidFill>
                  <a:srgbClr val="00B0F0"/>
                </a:solidFill>
              </a:rPr>
              <a:t>. De </a:t>
            </a:r>
            <a:r>
              <a:rPr lang="en-US" sz="2400" dirty="0" err="1" smtClean="0">
                <a:solidFill>
                  <a:srgbClr val="00B0F0"/>
                </a:solidFill>
              </a:rPr>
              <a:t>regelmaat</a:t>
            </a:r>
            <a:r>
              <a:rPr lang="en-US" sz="2400" dirty="0" smtClean="0">
                <a:solidFill>
                  <a:srgbClr val="00B0F0"/>
                </a:solidFill>
              </a:rPr>
              <a:t> in de </a:t>
            </a:r>
            <a:r>
              <a:rPr lang="en-US" sz="2400" dirty="0" err="1" smtClean="0">
                <a:solidFill>
                  <a:srgbClr val="00B0F0"/>
                </a:solidFill>
              </a:rPr>
              <a:t>natuur</a:t>
            </a:r>
            <a:r>
              <a:rPr lang="en-US" sz="2400" dirty="0" smtClean="0">
                <a:solidFill>
                  <a:srgbClr val="00B0F0"/>
                </a:solidFill>
              </a:rPr>
              <a:t> is </a:t>
            </a:r>
            <a:r>
              <a:rPr lang="en-US" sz="2400" dirty="0" err="1" smtClean="0">
                <a:solidFill>
                  <a:srgbClr val="00B0F0"/>
                </a:solidFill>
              </a:rPr>
              <a:t>vastgelegd</a:t>
            </a:r>
            <a:r>
              <a:rPr lang="en-US" sz="2400" dirty="0" smtClean="0">
                <a:solidFill>
                  <a:srgbClr val="00B0F0"/>
                </a:solidFill>
              </a:rPr>
              <a:t> door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hoger</a:t>
            </a:r>
            <a:r>
              <a:rPr lang="en-US" sz="2400" dirty="0" smtClean="0">
                <a:solidFill>
                  <a:srgbClr val="00B0F0"/>
                </a:solidFill>
              </a:rPr>
              <a:t> </a:t>
            </a:r>
            <a:r>
              <a:rPr lang="en-US" sz="2400" dirty="0" err="1" smtClean="0">
                <a:solidFill>
                  <a:srgbClr val="00B0F0"/>
                </a:solidFill>
              </a:rPr>
              <a:t>inzicht</a:t>
            </a:r>
            <a:r>
              <a:rPr lang="en-US" sz="2400" dirty="0" smtClean="0">
                <a:solidFill>
                  <a:srgbClr val="00B0F0"/>
                </a:solidFill>
              </a:rPr>
              <a:t> (</a:t>
            </a:r>
            <a:r>
              <a:rPr lang="en-US" sz="2400" dirty="0" err="1" smtClean="0">
                <a:solidFill>
                  <a:srgbClr val="00B0F0"/>
                </a:solidFill>
              </a:rPr>
              <a:t>Rede</a:t>
            </a:r>
            <a:r>
              <a:rPr lang="en-US" sz="2400" dirty="0" smtClean="0">
                <a:solidFill>
                  <a:srgbClr val="00B0F0"/>
                </a:solidFill>
              </a:rPr>
              <a:t>) en </a:t>
            </a:r>
            <a:r>
              <a:rPr lang="en-US" sz="2400" dirty="0" err="1" smtClean="0">
                <a:solidFill>
                  <a:srgbClr val="00B0F0"/>
                </a:solidFill>
              </a:rPr>
              <a:t>daarom</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klagen</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zin</a:t>
            </a:r>
            <a:r>
              <a:rPr lang="en-US" sz="2400" dirty="0" smtClean="0">
                <a:solidFill>
                  <a:srgbClr val="00B0F0"/>
                </a:solidFill>
              </a:rPr>
              <a:t>: het is </a:t>
            </a:r>
            <a:r>
              <a:rPr lang="en-US" sz="2400" dirty="0" err="1" smtClean="0">
                <a:solidFill>
                  <a:srgbClr val="00B0F0"/>
                </a:solidFill>
              </a:rPr>
              <a:t>zo</a:t>
            </a:r>
            <a:r>
              <a:rPr lang="en-US" sz="2400" dirty="0" smtClean="0">
                <a:solidFill>
                  <a:srgbClr val="00B0F0"/>
                </a:solidFill>
              </a:rPr>
              <a:t> en </a:t>
            </a:r>
            <a:r>
              <a:rPr lang="en-US" sz="2400" dirty="0" err="1" smtClean="0">
                <a:solidFill>
                  <a:srgbClr val="00B0F0"/>
                </a:solidFill>
              </a:rPr>
              <a:t>verandert</a:t>
            </a:r>
            <a:r>
              <a:rPr lang="en-US" sz="2400" dirty="0" smtClean="0">
                <a:solidFill>
                  <a:srgbClr val="00B0F0"/>
                </a:solidFill>
              </a:rPr>
              <a:t> </a:t>
            </a:r>
            <a:r>
              <a:rPr lang="en-US" sz="2400" dirty="0" err="1" smtClean="0">
                <a:solidFill>
                  <a:srgbClr val="00B0F0"/>
                </a:solidFill>
              </a:rPr>
              <a:t>nooit</a:t>
            </a:r>
            <a:r>
              <a:rPr lang="en-US" sz="2400" dirty="0" smtClean="0">
                <a:solidFill>
                  <a:srgbClr val="00B0F0"/>
                </a:solidFill>
              </a:rPr>
              <a:t>. </a:t>
            </a:r>
            <a:r>
              <a:rPr lang="en-US" sz="2400" dirty="0" err="1" smtClean="0">
                <a:solidFill>
                  <a:srgbClr val="00B0F0"/>
                </a:solidFill>
              </a:rPr>
              <a:t>Denk</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de </a:t>
            </a:r>
            <a:r>
              <a:rPr lang="en-US" sz="2400" dirty="0" err="1" smtClean="0">
                <a:solidFill>
                  <a:srgbClr val="00B0F0"/>
                </a:solidFill>
              </a:rPr>
              <a:t>regelmaat</a:t>
            </a:r>
            <a:r>
              <a:rPr lang="en-US" sz="2400" dirty="0" smtClean="0">
                <a:solidFill>
                  <a:srgbClr val="00B0F0"/>
                </a:solidFill>
              </a:rPr>
              <a:t> van dag en </a:t>
            </a:r>
            <a:r>
              <a:rPr lang="en-US" sz="2400" dirty="0" err="1" smtClean="0">
                <a:solidFill>
                  <a:srgbClr val="00B0F0"/>
                </a:solidFill>
              </a:rPr>
              <a:t>nacht</a:t>
            </a:r>
            <a:r>
              <a:rPr lang="en-US" sz="2400" dirty="0" smtClean="0">
                <a:solidFill>
                  <a:srgbClr val="00B0F0"/>
                </a:solidFill>
              </a:rPr>
              <a:t>, de </a:t>
            </a:r>
            <a:r>
              <a:rPr lang="en-US" sz="2400" dirty="0" err="1" smtClean="0">
                <a:solidFill>
                  <a:srgbClr val="00B0F0"/>
                </a:solidFill>
              </a:rPr>
              <a:t>seizoenen</a:t>
            </a:r>
            <a:r>
              <a:rPr lang="en-US" sz="2400" dirty="0" smtClean="0">
                <a:solidFill>
                  <a:srgbClr val="00B0F0"/>
                </a:solidFill>
              </a:rPr>
              <a:t>, </a:t>
            </a:r>
            <a:r>
              <a:rPr lang="en-US" sz="2400" dirty="0" err="1" smtClean="0">
                <a:solidFill>
                  <a:srgbClr val="00B0F0"/>
                </a:solidFill>
              </a:rPr>
              <a:t>eb</a:t>
            </a:r>
            <a:r>
              <a:rPr lang="en-US" sz="2400" dirty="0" smtClean="0">
                <a:solidFill>
                  <a:srgbClr val="00B0F0"/>
                </a:solidFill>
              </a:rPr>
              <a:t> en </a:t>
            </a:r>
            <a:r>
              <a:rPr lang="en-US" sz="2400" dirty="0" err="1" smtClean="0">
                <a:solidFill>
                  <a:srgbClr val="00B0F0"/>
                </a:solidFill>
              </a:rPr>
              <a:t>vloed</a:t>
            </a:r>
            <a:r>
              <a:rPr lang="en-US" sz="2400" dirty="0" smtClean="0">
                <a:solidFill>
                  <a:srgbClr val="00B0F0"/>
                </a:solidFill>
              </a:rPr>
              <a:t> et cetera.</a:t>
            </a:r>
            <a:endParaRPr lang="nl-NL" sz="2800" dirty="0"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209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73</a:t>
            </a:r>
            <a:r>
              <a:rPr lang="nl-NL" sz="4000" dirty="0" smtClean="0"/>
              <a:t>	</a:t>
            </a:r>
            <a:r>
              <a:rPr lang="nl-NL" sz="2800" dirty="0" smtClean="0"/>
              <a:t>Waarvan is de situatie dat de een in de winter niet 	ziek wordt en de ander wel een voorbeeld?</a:t>
            </a:r>
          </a:p>
          <a:p>
            <a:r>
              <a:rPr lang="nl-NL" dirty="0" smtClean="0"/>
              <a:t>	</a:t>
            </a:r>
            <a:r>
              <a:rPr lang="nl-NL" sz="2800" dirty="0" smtClean="0">
                <a:solidFill>
                  <a:srgbClr val="00B050"/>
                </a:solidFill>
              </a:rPr>
              <a:t>A. een zaak waarover we lekker moeten klagen</a:t>
            </a:r>
          </a:p>
          <a:p>
            <a:r>
              <a:rPr lang="nl-NL" sz="2800" dirty="0">
                <a:solidFill>
                  <a:srgbClr val="00B050"/>
                </a:solidFill>
              </a:rPr>
              <a:t>	</a:t>
            </a:r>
            <a:r>
              <a:rPr lang="nl-NL" sz="2800" dirty="0" smtClean="0">
                <a:solidFill>
                  <a:srgbClr val="00B050"/>
                </a:solidFill>
              </a:rPr>
              <a:t>B. een zaak waarover we niet moeten klagen</a:t>
            </a:r>
          </a:p>
          <a:p>
            <a:r>
              <a:rPr lang="nl-NL" sz="2800" dirty="0">
                <a:solidFill>
                  <a:srgbClr val="00B050"/>
                </a:solidFill>
              </a:rPr>
              <a:t>	</a:t>
            </a:r>
            <a:r>
              <a:rPr lang="nl-NL" sz="2800" dirty="0" smtClean="0">
                <a:solidFill>
                  <a:srgbClr val="00B050"/>
                </a:solidFill>
              </a:rPr>
              <a:t>C. het voordeel dat gezond eten biedt boven elke dag 		pizza eten</a:t>
            </a:r>
          </a:p>
          <a:p>
            <a:r>
              <a:rPr lang="nl-NL" sz="2800" dirty="0">
                <a:solidFill>
                  <a:srgbClr val="00B050"/>
                </a:solidFill>
              </a:rPr>
              <a:t>	</a:t>
            </a:r>
            <a:r>
              <a:rPr lang="nl-NL" sz="2800" dirty="0" smtClean="0">
                <a:solidFill>
                  <a:srgbClr val="00B050"/>
                </a:solidFill>
              </a:rPr>
              <a:t>D. van mazzel</a:t>
            </a:r>
          </a:p>
        </p:txBody>
      </p:sp>
      <p:pic>
        <p:nvPicPr>
          <p:cNvPr id="258050" name="Picture 2" descr="http://1.bp.blogspot.com/-tHL9nKzl6hY/TWmNj2cCM5I/AAAAAAAADo8/uF-REocyKl0/s1600/Cold%2BWeather%2BParenting%2BSouthpark.jpg"/>
          <p:cNvPicPr>
            <a:picLocks noChangeAspect="1" noChangeArrowheads="1"/>
          </p:cNvPicPr>
          <p:nvPr/>
        </p:nvPicPr>
        <p:blipFill>
          <a:blip r:embed="rId2" cstate="print"/>
          <a:srcRect/>
          <a:stretch>
            <a:fillRect/>
          </a:stretch>
        </p:blipFill>
        <p:spPr bwMode="auto">
          <a:xfrm>
            <a:off x="5652120" y="4321898"/>
            <a:ext cx="3373388" cy="2024033"/>
          </a:xfrm>
          <a:prstGeom prst="rect">
            <a:avLst/>
          </a:prstGeom>
          <a:noFill/>
        </p:spPr>
      </p:pic>
      <p:pic>
        <p:nvPicPr>
          <p:cNvPr id="258052" name="Picture 4" descr="http://us.123rf.com/400wm/400/400/chudtsankov/chudtsankov1004/chudtsankov100400208/6792920-gelukkig-spaanse-chef-kok-presenteren-zijn-pizza-pie.jpg"/>
          <p:cNvPicPr>
            <a:picLocks noChangeAspect="1" noChangeArrowheads="1"/>
          </p:cNvPicPr>
          <p:nvPr/>
        </p:nvPicPr>
        <p:blipFill>
          <a:blip r:embed="rId3" cstate="print"/>
          <a:srcRect/>
          <a:stretch>
            <a:fillRect/>
          </a:stretch>
        </p:blipFill>
        <p:spPr bwMode="auto">
          <a:xfrm>
            <a:off x="179513" y="5517232"/>
            <a:ext cx="1289696" cy="1080120"/>
          </a:xfrm>
          <a:prstGeom prst="rect">
            <a:avLst/>
          </a:prstGeom>
          <a:noFill/>
        </p:spPr>
      </p:pic>
      <p:pic>
        <p:nvPicPr>
          <p:cNvPr id="258054" name="Picture 6" descr="http://us.123rf.com/400wm/400/400/sababa66/sababa660907/sababa66090700019/5271093-de-jongen-het-meisje-en-de-kat-klagen-tegen-elkaar.jpg"/>
          <p:cNvPicPr>
            <a:picLocks noChangeAspect="1" noChangeArrowheads="1"/>
          </p:cNvPicPr>
          <p:nvPr/>
        </p:nvPicPr>
        <p:blipFill>
          <a:blip r:embed="rId4" cstate="print"/>
          <a:srcRect/>
          <a:stretch>
            <a:fillRect/>
          </a:stretch>
        </p:blipFill>
        <p:spPr bwMode="auto">
          <a:xfrm>
            <a:off x="1547664" y="3789040"/>
            <a:ext cx="2405063" cy="1623418"/>
          </a:xfrm>
          <a:prstGeom prst="rect">
            <a:avLst/>
          </a:prstGeom>
          <a:noFill/>
        </p:spPr>
      </p:pic>
      <p:sp>
        <p:nvSpPr>
          <p:cNvPr id="8" name="Tekstvak 7"/>
          <p:cNvSpPr txBox="1"/>
          <p:nvPr/>
        </p:nvSpPr>
        <p:spPr>
          <a:xfrm>
            <a:off x="6660232" y="3861048"/>
            <a:ext cx="1008112" cy="461665"/>
          </a:xfrm>
          <a:prstGeom prst="rect">
            <a:avLst/>
          </a:prstGeom>
          <a:noFill/>
        </p:spPr>
        <p:txBody>
          <a:bodyPr wrap="square" rtlCol="0">
            <a:spAutoFit/>
          </a:bodyPr>
          <a:lstStyle/>
          <a:p>
            <a:r>
              <a:rPr lang="nl-NL" sz="2400" dirty="0" err="1" smtClean="0"/>
              <a:t>Brrrrr</a:t>
            </a:r>
            <a:endParaRPr lang="nl-NL"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Alium</a:t>
            </a:r>
            <a:r>
              <a:rPr lang="en-US" sz="2800" dirty="0" smtClean="0"/>
              <a:t> </a:t>
            </a:r>
            <a:r>
              <a:rPr lang="en-US" sz="2800" dirty="0" err="1" smtClean="0"/>
              <a:t>honores</a:t>
            </a:r>
            <a:r>
              <a:rPr lang="en-US" sz="2800" dirty="0" smtClean="0"/>
              <a:t>, </a:t>
            </a:r>
            <a:r>
              <a:rPr lang="en-US" sz="2800" dirty="0" err="1" smtClean="0"/>
              <a:t>alium</a:t>
            </a:r>
            <a:r>
              <a:rPr lang="en-US" sz="2800" dirty="0" smtClean="0"/>
              <a:t> </a:t>
            </a:r>
            <a:r>
              <a:rPr lang="en-US" sz="2800" dirty="0" err="1" smtClean="0"/>
              <a:t>opes</a:t>
            </a:r>
            <a:r>
              <a:rPr lang="en-US" sz="2800" dirty="0" smtClean="0"/>
              <a:t> </a:t>
            </a:r>
            <a:r>
              <a:rPr lang="en-US" sz="2800" dirty="0" err="1" smtClean="0"/>
              <a:t>vinciunt</a:t>
            </a:r>
            <a:r>
              <a:rPr lang="en-US" sz="2800" dirty="0" smtClean="0"/>
              <a:t>; </a:t>
            </a:r>
            <a:r>
              <a:rPr lang="en-US" sz="2800" dirty="0" err="1" smtClean="0"/>
              <a:t>quosdam</a:t>
            </a:r>
            <a:r>
              <a:rPr lang="en-US" sz="2800" dirty="0" smtClean="0"/>
              <a:t> </a:t>
            </a:r>
            <a:r>
              <a:rPr lang="en-US" sz="2800" dirty="0" err="1" smtClean="0"/>
              <a:t>nobilitas</a:t>
            </a:r>
            <a:r>
              <a:rPr lang="en-US" sz="2800" dirty="0" smtClean="0"/>
              <a:t>, </a:t>
            </a:r>
            <a:r>
              <a:rPr lang="en-US" sz="2800" dirty="0" err="1" smtClean="0"/>
              <a:t>quosdam</a:t>
            </a:r>
            <a:r>
              <a:rPr lang="en-US" sz="2800" dirty="0" smtClean="0"/>
              <a:t> </a:t>
            </a:r>
            <a:r>
              <a:rPr lang="en-US" sz="2800" dirty="0" err="1" smtClean="0"/>
              <a:t>humilitas</a:t>
            </a:r>
            <a:r>
              <a:rPr lang="en-US" sz="2800" dirty="0" smtClean="0"/>
              <a:t> </a:t>
            </a:r>
            <a:r>
              <a:rPr lang="en-US" sz="2800" dirty="0" err="1" smtClean="0"/>
              <a:t>premit</a:t>
            </a:r>
            <a:r>
              <a:rPr lang="en-US" sz="2800" dirty="0" smtClean="0"/>
              <a:t>; </a:t>
            </a:r>
            <a:r>
              <a:rPr lang="en-US" sz="2800" dirty="0" err="1" smtClean="0"/>
              <a:t>quibusdam</a:t>
            </a:r>
            <a:r>
              <a:rPr lang="en-US" sz="2800" dirty="0" smtClean="0"/>
              <a:t> </a:t>
            </a:r>
            <a:r>
              <a:rPr lang="en-US" sz="2800" dirty="0" err="1" smtClean="0"/>
              <a:t>aliena</a:t>
            </a:r>
            <a:r>
              <a:rPr lang="en-US" sz="2800" dirty="0" smtClean="0"/>
              <a:t> supra caput imperia </a:t>
            </a:r>
            <a:r>
              <a:rPr lang="en-US" sz="2800" dirty="0" err="1" smtClean="0"/>
              <a:t>sunt</a:t>
            </a:r>
            <a:r>
              <a:rPr lang="en-US" sz="2800" dirty="0" smtClean="0"/>
              <a:t>, </a:t>
            </a:r>
            <a:r>
              <a:rPr lang="en-US" sz="2800" dirty="0" err="1" smtClean="0"/>
              <a:t>quibusdam</a:t>
            </a:r>
            <a:r>
              <a:rPr lang="en-US" sz="2800" dirty="0" smtClean="0"/>
              <a:t> </a:t>
            </a:r>
            <a:r>
              <a:rPr lang="en-US" sz="2800" dirty="0" err="1" smtClean="0"/>
              <a:t>sua</a:t>
            </a:r>
            <a:r>
              <a:rPr lang="en-US" sz="2800" dirty="0" smtClean="0"/>
              <a:t>; </a:t>
            </a:r>
            <a:r>
              <a:rPr lang="en-US" sz="2800" dirty="0" err="1" smtClean="0"/>
              <a:t>quosdam</a:t>
            </a:r>
            <a:r>
              <a:rPr lang="en-US" sz="2800" dirty="0" smtClean="0"/>
              <a:t> </a:t>
            </a:r>
            <a:r>
              <a:rPr lang="en-US" sz="2800" dirty="0" err="1" smtClean="0"/>
              <a:t>exilia</a:t>
            </a:r>
            <a:r>
              <a:rPr lang="en-US" sz="2800" dirty="0" smtClean="0"/>
              <a:t> </a:t>
            </a:r>
            <a:r>
              <a:rPr lang="en-US" sz="2800" dirty="0" err="1" smtClean="0"/>
              <a:t>uno</a:t>
            </a:r>
            <a:r>
              <a:rPr lang="en-US" sz="2800" dirty="0" smtClean="0"/>
              <a:t> loco </a:t>
            </a:r>
            <a:r>
              <a:rPr lang="en-US" sz="2800" dirty="0" err="1" smtClean="0"/>
              <a:t>tenent</a:t>
            </a:r>
            <a:r>
              <a:rPr lang="en-US" sz="2800" dirty="0" smtClean="0"/>
              <a:t>, </a:t>
            </a:r>
            <a:r>
              <a:rPr lang="en-US" sz="2800" dirty="0" err="1" smtClean="0"/>
              <a:t>quosdam</a:t>
            </a:r>
            <a:r>
              <a:rPr lang="en-US" sz="2800" dirty="0" smtClean="0"/>
              <a:t> </a:t>
            </a:r>
            <a:r>
              <a:rPr lang="en-US" sz="2800" dirty="0" err="1" smtClean="0"/>
              <a:t>sacerdotia</a:t>
            </a:r>
            <a:r>
              <a:rPr lang="en-US" sz="2800" dirty="0" smtClean="0"/>
              <a:t>. Omnis vita </a:t>
            </a:r>
            <a:r>
              <a:rPr lang="en-US" sz="2800" dirty="0" err="1" smtClean="0"/>
              <a:t>servitium</a:t>
            </a:r>
            <a:r>
              <a:rPr lang="en-US" sz="2800" dirty="0" smtClean="0"/>
              <a:t> est.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Eerbewijzen binden de een, rijkdom/macht een ander; hun adeldom drukt sommigen neer, anderen hun nederigheid; sommigen hangen de orders van een ander boven het hoofd, anderen die van zichzelf; ballingschappen houden sommigen op één plaats, priesterschappen anderen. Het hele leven is slavernij/ afhankelijkheid.</a:t>
            </a:r>
            <a:endParaRPr lang="nl-NL" sz="2800" dirty="0" smtClean="0">
              <a:solidFill>
                <a:schemeClr val="accent6">
                  <a:lumMod val="60000"/>
                  <a:lumOff val="40000"/>
                </a:schemeClr>
              </a:solidFill>
            </a:endParaRPr>
          </a:p>
        </p:txBody>
      </p:sp>
      <p:pic>
        <p:nvPicPr>
          <p:cNvPr id="117762" name="Picture 2" descr="http://red.mgl.nl/tussenkerkengeloof/images/cartoon_ruben2.jpg"/>
          <p:cNvPicPr>
            <a:picLocks noChangeAspect="1" noChangeArrowheads="1"/>
          </p:cNvPicPr>
          <p:nvPr/>
        </p:nvPicPr>
        <p:blipFill>
          <a:blip r:embed="rId2" cstate="print"/>
          <a:srcRect/>
          <a:stretch>
            <a:fillRect/>
          </a:stretch>
        </p:blipFill>
        <p:spPr bwMode="auto">
          <a:xfrm>
            <a:off x="6648922" y="4337720"/>
            <a:ext cx="2495078" cy="2520280"/>
          </a:xfrm>
          <a:prstGeom prst="rect">
            <a:avLst/>
          </a:prstGeom>
          <a:noFill/>
        </p:spPr>
      </p:pic>
      <p:sp>
        <p:nvSpPr>
          <p:cNvPr id="6" name="Tekstvak 5"/>
          <p:cNvSpPr txBox="1"/>
          <p:nvPr/>
        </p:nvSpPr>
        <p:spPr>
          <a:xfrm>
            <a:off x="2987824" y="5445224"/>
            <a:ext cx="3816424" cy="523220"/>
          </a:xfrm>
          <a:prstGeom prst="rect">
            <a:avLst/>
          </a:prstGeom>
          <a:noFill/>
        </p:spPr>
        <p:txBody>
          <a:bodyPr wrap="square" rtlCol="0">
            <a:spAutoFit/>
          </a:bodyPr>
          <a:lstStyle/>
          <a:p>
            <a:r>
              <a:rPr lang="nl-NL" sz="2800" dirty="0" smtClean="0"/>
              <a:t>Priesterschap? Ja, graag!</a:t>
            </a:r>
            <a:endParaRPr lang="nl-NL" sz="2800"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smtClean="0"/>
              <a:t>Et </a:t>
            </a:r>
            <a:r>
              <a:rPr lang="en-US" sz="2800" dirty="0" err="1" smtClean="0"/>
              <a:t>fera</a:t>
            </a:r>
            <a:r>
              <a:rPr lang="en-US" sz="2800" dirty="0" smtClean="0"/>
              <a:t> </a:t>
            </a:r>
            <a:r>
              <a:rPr lang="en-US" sz="2800" dirty="0" err="1" smtClean="0"/>
              <a:t>nobis</a:t>
            </a:r>
            <a:r>
              <a:rPr lang="en-US" sz="2800" dirty="0" smtClean="0"/>
              <a:t> </a:t>
            </a:r>
            <a:r>
              <a:rPr lang="en-US" sz="2800" dirty="0" err="1" smtClean="0"/>
              <a:t>aliquo</a:t>
            </a:r>
            <a:r>
              <a:rPr lang="en-US" sz="2800" dirty="0" smtClean="0"/>
              <a:t> loco </a:t>
            </a:r>
            <a:r>
              <a:rPr lang="en-US" sz="2800" dirty="0" err="1" smtClean="0"/>
              <a:t>occurret</a:t>
            </a:r>
            <a:r>
              <a:rPr lang="en-US" sz="2800" dirty="0" smtClean="0"/>
              <a:t> et homo </a:t>
            </a:r>
            <a:r>
              <a:rPr lang="en-US" sz="2800" dirty="0" err="1" smtClean="0"/>
              <a:t>perniciosior</a:t>
            </a:r>
            <a:r>
              <a:rPr lang="en-US" sz="2800" dirty="0" smtClean="0"/>
              <a:t> </a:t>
            </a:r>
            <a:r>
              <a:rPr lang="en-US" sz="2800" dirty="0" err="1" smtClean="0"/>
              <a:t>feris</a:t>
            </a:r>
            <a:r>
              <a:rPr lang="en-US" sz="2800" dirty="0" smtClean="0"/>
              <a:t> omnibus. </a:t>
            </a:r>
            <a:r>
              <a:rPr lang="en-US" sz="2800" dirty="0" err="1" smtClean="0"/>
              <a:t>Aliud</a:t>
            </a:r>
            <a:r>
              <a:rPr lang="en-US" sz="2800" dirty="0" smtClean="0"/>
              <a:t> aqua, </a:t>
            </a:r>
            <a:r>
              <a:rPr lang="en-US" sz="2800" dirty="0" err="1" smtClean="0"/>
              <a:t>aliud</a:t>
            </a:r>
            <a:r>
              <a:rPr lang="en-US" sz="2800" dirty="0" smtClean="0"/>
              <a:t> </a:t>
            </a:r>
            <a:r>
              <a:rPr lang="en-US" sz="2800" dirty="0" err="1" smtClean="0"/>
              <a:t>ignis</a:t>
            </a:r>
            <a:r>
              <a:rPr lang="en-US" sz="2800" dirty="0" smtClean="0"/>
              <a:t> </a:t>
            </a:r>
            <a:r>
              <a:rPr lang="en-US" sz="2800" dirty="0" err="1" smtClean="0"/>
              <a:t>eripiet</a:t>
            </a:r>
            <a:r>
              <a:rPr lang="en-US" sz="2800" dirty="0" smtClean="0"/>
              <a:t>. </a:t>
            </a:r>
            <a:r>
              <a:rPr lang="en-US" sz="2800" dirty="0" err="1" smtClean="0"/>
              <a:t>Hanc</a:t>
            </a:r>
            <a:r>
              <a:rPr lang="en-US" sz="2800" dirty="0" smtClean="0"/>
              <a:t> </a:t>
            </a:r>
            <a:r>
              <a:rPr lang="en-US" sz="2800" dirty="0" err="1" smtClean="0"/>
              <a:t>rerum</a:t>
            </a:r>
            <a:r>
              <a:rPr lang="en-US" sz="2800" dirty="0" smtClean="0"/>
              <a:t> </a:t>
            </a:r>
            <a:r>
              <a:rPr lang="en-US" sz="2800" dirty="0" err="1" smtClean="0"/>
              <a:t>condicionem</a:t>
            </a:r>
            <a:r>
              <a:rPr lang="en-US" sz="2800" dirty="0" smtClean="0"/>
              <a:t> </a:t>
            </a:r>
            <a:r>
              <a:rPr lang="en-US" sz="2800" dirty="0" err="1" smtClean="0"/>
              <a:t>mutare</a:t>
            </a:r>
            <a:r>
              <a:rPr lang="en-US" sz="2800" dirty="0" smtClean="0"/>
              <a:t> non </a:t>
            </a:r>
            <a:r>
              <a:rPr lang="en-US" sz="2800" dirty="0" err="1" smtClean="0"/>
              <a:t>possumus</a:t>
            </a:r>
            <a:r>
              <a:rPr lang="en-US" sz="2800" dirty="0" smtClean="0"/>
              <a:t>: </a:t>
            </a:r>
            <a:r>
              <a:rPr lang="en-US" sz="2800" dirty="0" err="1" smtClean="0"/>
              <a:t>illud</a:t>
            </a:r>
            <a:r>
              <a:rPr lang="en-US" sz="2800" dirty="0" smtClean="0"/>
              <a:t> </a:t>
            </a:r>
            <a:r>
              <a:rPr lang="en-US" sz="2800" dirty="0" err="1" smtClean="0"/>
              <a:t>possumus</a:t>
            </a:r>
            <a:r>
              <a:rPr lang="en-US" sz="2800" dirty="0" smtClean="0"/>
              <a:t>, magnum </a:t>
            </a:r>
            <a:r>
              <a:rPr lang="en-US" sz="2800" dirty="0" err="1" smtClean="0"/>
              <a:t>sumere</a:t>
            </a:r>
            <a:r>
              <a:rPr lang="en-US" sz="2800" dirty="0" smtClean="0"/>
              <a:t> </a:t>
            </a:r>
            <a:r>
              <a:rPr lang="en-US" sz="2800" dirty="0" err="1" smtClean="0"/>
              <a:t>animum</a:t>
            </a:r>
            <a:r>
              <a:rPr lang="en-US" sz="2800" dirty="0" smtClean="0"/>
              <a:t> et </a:t>
            </a:r>
            <a:r>
              <a:rPr lang="en-US" sz="2800" dirty="0" err="1" smtClean="0"/>
              <a:t>viro</a:t>
            </a:r>
            <a:r>
              <a:rPr lang="en-US" sz="2800" dirty="0" smtClean="0"/>
              <a:t> bono </a:t>
            </a:r>
            <a:r>
              <a:rPr lang="en-US" sz="2800" dirty="0" err="1" smtClean="0"/>
              <a:t>dignum</a:t>
            </a:r>
            <a:r>
              <a:rPr lang="en-US" sz="2800" dirty="0" smtClean="0"/>
              <a:t>, quo </a:t>
            </a:r>
            <a:r>
              <a:rPr lang="en-US" sz="2800" dirty="0" err="1" smtClean="0"/>
              <a:t>fortiter</a:t>
            </a:r>
            <a:r>
              <a:rPr lang="en-US" sz="2800" dirty="0" smtClean="0"/>
              <a:t> </a:t>
            </a:r>
            <a:r>
              <a:rPr lang="en-US" sz="2800" dirty="0" err="1" smtClean="0"/>
              <a:t>fortuita</a:t>
            </a:r>
            <a:r>
              <a:rPr lang="en-US" sz="2800" dirty="0" smtClean="0"/>
              <a:t> </a:t>
            </a:r>
            <a:r>
              <a:rPr lang="en-US" sz="2800" dirty="0" err="1" smtClean="0"/>
              <a:t>patiamur</a:t>
            </a:r>
            <a:r>
              <a:rPr lang="en-US" sz="2800" dirty="0" smtClean="0"/>
              <a:t> et </a:t>
            </a:r>
            <a:r>
              <a:rPr lang="en-US" sz="2800" dirty="0" err="1" smtClean="0"/>
              <a:t>naturae</a:t>
            </a:r>
            <a:r>
              <a:rPr lang="en-US" sz="2800" dirty="0" smtClean="0"/>
              <a:t> </a:t>
            </a:r>
            <a:r>
              <a:rPr lang="en-US" sz="2800" dirty="0" err="1" smtClean="0"/>
              <a:t>consentiamus</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Seneca </a:t>
            </a:r>
            <a:r>
              <a:rPr lang="en-US" sz="2400" dirty="0" err="1" smtClean="0">
                <a:solidFill>
                  <a:srgbClr val="00B0F0"/>
                </a:solidFill>
              </a:rPr>
              <a:t>beweert</a:t>
            </a:r>
            <a:r>
              <a:rPr lang="en-US" sz="2400" dirty="0" smtClean="0">
                <a:solidFill>
                  <a:srgbClr val="00B0F0"/>
                </a:solidFill>
              </a:rPr>
              <a:t> </a:t>
            </a:r>
            <a:r>
              <a:rPr lang="en-US" sz="2400" dirty="0" err="1" smtClean="0">
                <a:solidFill>
                  <a:srgbClr val="00B0F0"/>
                </a:solidFill>
              </a:rPr>
              <a:t>nogmaals</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voor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ander</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grotere</a:t>
            </a:r>
            <a:r>
              <a:rPr lang="en-US" sz="2400" dirty="0" smtClean="0">
                <a:solidFill>
                  <a:srgbClr val="00B0F0"/>
                </a:solidFill>
              </a:rPr>
              <a:t> </a:t>
            </a:r>
            <a:r>
              <a:rPr lang="en-US" sz="2400" dirty="0" err="1" smtClean="0">
                <a:solidFill>
                  <a:srgbClr val="00B0F0"/>
                </a:solidFill>
              </a:rPr>
              <a:t>bedreiging</a:t>
            </a:r>
            <a:r>
              <a:rPr lang="en-US" sz="2400" dirty="0" smtClean="0">
                <a:solidFill>
                  <a:srgbClr val="00B0F0"/>
                </a:solidFill>
              </a:rPr>
              <a:t> </a:t>
            </a:r>
            <a:r>
              <a:rPr lang="en-US" sz="2400" dirty="0" err="1" smtClean="0">
                <a:solidFill>
                  <a:srgbClr val="00B0F0"/>
                </a:solidFill>
              </a:rPr>
              <a:t>vormt</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wild </a:t>
            </a:r>
            <a:r>
              <a:rPr lang="en-US" sz="2400" dirty="0" err="1" smtClean="0">
                <a:solidFill>
                  <a:srgbClr val="00B0F0"/>
                </a:solidFill>
              </a:rPr>
              <a:t>dier</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handelt</a:t>
            </a:r>
            <a:r>
              <a:rPr lang="en-US" sz="2400" dirty="0" smtClean="0">
                <a:solidFill>
                  <a:srgbClr val="00B0F0"/>
                </a:solidFill>
              </a:rPr>
              <a:t> </a:t>
            </a:r>
            <a:r>
              <a:rPr lang="en-US" sz="2400" dirty="0" err="1" smtClean="0">
                <a:solidFill>
                  <a:srgbClr val="00B0F0"/>
                </a:solidFill>
              </a:rPr>
              <a:t>bewust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wild </a:t>
            </a:r>
            <a:r>
              <a:rPr lang="en-US" sz="2400" dirty="0" err="1" smtClean="0">
                <a:solidFill>
                  <a:srgbClr val="00B0F0"/>
                </a:solidFill>
              </a:rPr>
              <a:t>dier</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instinct. </a:t>
            </a:r>
            <a:r>
              <a:rPr lang="en-US" sz="2400" dirty="0" err="1" smtClean="0">
                <a:solidFill>
                  <a:srgbClr val="00B0F0"/>
                </a:solidFill>
              </a:rPr>
              <a:t>Soms</a:t>
            </a:r>
            <a:r>
              <a:rPr lang="en-US" sz="2400" dirty="0" smtClean="0">
                <a:solidFill>
                  <a:srgbClr val="00B0F0"/>
                </a:solidFill>
              </a:rPr>
              <a:t> </a:t>
            </a:r>
            <a:r>
              <a:rPr lang="en-US" sz="2400" dirty="0" err="1" smtClean="0">
                <a:solidFill>
                  <a:srgbClr val="00B0F0"/>
                </a:solidFill>
              </a:rPr>
              <a:t>neemt</a:t>
            </a:r>
            <a:r>
              <a:rPr lang="en-US" sz="2400" dirty="0" smtClean="0">
                <a:solidFill>
                  <a:srgbClr val="00B0F0"/>
                </a:solidFill>
              </a:rPr>
              <a:t> water </a:t>
            </a:r>
            <a:r>
              <a:rPr lang="en-US" sz="2400" dirty="0" err="1" smtClean="0">
                <a:solidFill>
                  <a:srgbClr val="00B0F0"/>
                </a:solidFill>
              </a:rPr>
              <a:t>iets</a:t>
            </a:r>
            <a:r>
              <a:rPr lang="en-US" sz="2400" dirty="0" smtClean="0">
                <a:solidFill>
                  <a:srgbClr val="00B0F0"/>
                </a:solidFill>
              </a:rPr>
              <a:t> van je </a:t>
            </a:r>
            <a:r>
              <a:rPr lang="en-US" sz="2400" dirty="0" err="1" smtClean="0">
                <a:solidFill>
                  <a:srgbClr val="00B0F0"/>
                </a:solidFill>
              </a:rPr>
              <a:t>af</a:t>
            </a:r>
            <a:r>
              <a:rPr lang="en-US" sz="2400" dirty="0" smtClean="0">
                <a:solidFill>
                  <a:srgbClr val="00B0F0"/>
                </a:solidFill>
              </a:rPr>
              <a:t> (tsunami), </a:t>
            </a:r>
            <a:r>
              <a:rPr lang="en-US" sz="2400" dirty="0" err="1" smtClean="0">
                <a:solidFill>
                  <a:srgbClr val="00B0F0"/>
                </a:solidFill>
              </a:rPr>
              <a:t>soms</a:t>
            </a:r>
            <a:r>
              <a:rPr lang="en-US" sz="2400" dirty="0" smtClean="0">
                <a:solidFill>
                  <a:srgbClr val="00B0F0"/>
                </a:solidFill>
              </a:rPr>
              <a:t> </a:t>
            </a:r>
            <a:r>
              <a:rPr lang="en-US" sz="2400" dirty="0" err="1" smtClean="0">
                <a:solidFill>
                  <a:srgbClr val="00B0F0"/>
                </a:solidFill>
              </a:rPr>
              <a:t>vuur</a:t>
            </a:r>
            <a:r>
              <a:rPr lang="en-US" sz="2400" dirty="0" smtClean="0">
                <a:solidFill>
                  <a:srgbClr val="00B0F0"/>
                </a:solidFill>
              </a:rPr>
              <a:t>. Het is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beïnvloeden</a:t>
            </a:r>
            <a:r>
              <a:rPr lang="en-US" sz="2400" dirty="0" smtClean="0">
                <a:solidFill>
                  <a:srgbClr val="00B0F0"/>
                </a:solidFill>
              </a:rPr>
              <a:t>. Het </a:t>
            </a:r>
            <a:r>
              <a:rPr lang="en-US" sz="2400" dirty="0" err="1" smtClean="0">
                <a:solidFill>
                  <a:srgbClr val="00B0F0"/>
                </a:solidFill>
              </a:rPr>
              <a:t>enige</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is </a:t>
            </a:r>
            <a:r>
              <a:rPr lang="en-US" sz="2400" dirty="0" err="1" smtClean="0">
                <a:solidFill>
                  <a:srgbClr val="00B0F0"/>
                </a:solidFill>
              </a:rPr>
              <a:t>grootmoedig</a:t>
            </a:r>
            <a:r>
              <a:rPr lang="en-US" sz="2400" dirty="0" smtClean="0">
                <a:solidFill>
                  <a:srgbClr val="00B0F0"/>
                </a:solidFill>
              </a:rPr>
              <a:t> </a:t>
            </a:r>
            <a:r>
              <a:rPr lang="en-US" sz="2400" dirty="0" err="1" smtClean="0">
                <a:solidFill>
                  <a:srgbClr val="00B0F0"/>
                </a:solidFill>
              </a:rPr>
              <a:t>accepteren</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de </a:t>
            </a:r>
            <a:r>
              <a:rPr lang="en-US" sz="2400" dirty="0" err="1" smtClean="0">
                <a:solidFill>
                  <a:srgbClr val="00B0F0"/>
                </a:solidFill>
              </a:rPr>
              <a:t>natura</a:t>
            </a:r>
            <a:r>
              <a:rPr lang="en-US" sz="2400" dirty="0" smtClean="0">
                <a:solidFill>
                  <a:srgbClr val="00B0F0"/>
                </a:solidFill>
              </a:rPr>
              <a:t> voor </a:t>
            </a:r>
            <a:r>
              <a:rPr lang="en-US" sz="2400" dirty="0" err="1" smtClean="0">
                <a:solidFill>
                  <a:srgbClr val="00B0F0"/>
                </a:solidFill>
              </a:rPr>
              <a:t>ons</a:t>
            </a:r>
            <a:r>
              <a:rPr lang="en-US" sz="2400" dirty="0" smtClean="0">
                <a:solidFill>
                  <a:srgbClr val="00B0F0"/>
                </a:solidFill>
              </a:rPr>
              <a:t> in </a:t>
            </a:r>
            <a:r>
              <a:rPr lang="en-US" sz="2400" dirty="0" err="1" smtClean="0">
                <a:solidFill>
                  <a:srgbClr val="00B0F0"/>
                </a:solidFill>
              </a:rPr>
              <a:t>petto</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Dan </a:t>
            </a:r>
            <a:r>
              <a:rPr lang="en-US" sz="2400" dirty="0" err="1" smtClean="0">
                <a:solidFill>
                  <a:srgbClr val="00B0F0"/>
                </a:solidFill>
              </a:rPr>
              <a:t>zijn</a:t>
            </a:r>
            <a:r>
              <a:rPr lang="en-US" sz="2400" dirty="0" smtClean="0">
                <a:solidFill>
                  <a:srgbClr val="00B0F0"/>
                </a:solidFill>
              </a:rPr>
              <a:t> we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bezig</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we </a:t>
            </a:r>
            <a:r>
              <a:rPr lang="en-US" sz="2400" dirty="0" err="1" smtClean="0">
                <a:solidFill>
                  <a:srgbClr val="00B0F0"/>
                </a:solidFill>
              </a:rPr>
              <a:t>ons</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naar</a:t>
            </a:r>
            <a:r>
              <a:rPr lang="en-US" sz="2400" dirty="0" smtClean="0">
                <a:solidFill>
                  <a:srgbClr val="00B0F0"/>
                </a:solidFill>
              </a:rPr>
              <a:t> de </a:t>
            </a:r>
            <a:r>
              <a:rPr lang="en-US" sz="2400" dirty="0" err="1" smtClean="0">
                <a:solidFill>
                  <a:srgbClr val="00B0F0"/>
                </a:solidFill>
              </a:rPr>
              <a:t>natura</a:t>
            </a:r>
            <a:r>
              <a:rPr lang="en-US" sz="2400" dirty="0" smtClean="0">
                <a:solidFill>
                  <a:srgbClr val="00B0F0"/>
                </a:solidFill>
              </a:rPr>
              <a:t> </a:t>
            </a:r>
            <a:r>
              <a:rPr lang="en-US" sz="2400" dirty="0" err="1" smtClean="0">
                <a:solidFill>
                  <a:srgbClr val="00B0F0"/>
                </a:solidFill>
              </a:rPr>
              <a:t>schikken</a:t>
            </a:r>
            <a:r>
              <a:rPr lang="en-US" sz="2400" dirty="0" smtClean="0">
                <a:solidFill>
                  <a:srgbClr val="00B0F0"/>
                </a:solidFill>
              </a:rPr>
              <a:t>: we </a:t>
            </a:r>
            <a:r>
              <a:rPr lang="en-US" sz="2400" dirty="0" err="1" smtClean="0">
                <a:solidFill>
                  <a:srgbClr val="00B0F0"/>
                </a:solidFill>
              </a:rPr>
              <a:t>zien</a:t>
            </a:r>
            <a:r>
              <a:rPr lang="en-US" sz="2400" dirty="0" smtClean="0">
                <a:solidFill>
                  <a:srgbClr val="00B0F0"/>
                </a:solidFill>
              </a:rPr>
              <a:t> en </a:t>
            </a:r>
            <a:r>
              <a:rPr lang="en-US" sz="2400" dirty="0" err="1" smtClean="0">
                <a:solidFill>
                  <a:srgbClr val="00B0F0"/>
                </a:solidFill>
              </a:rPr>
              <a:t>zien</a:t>
            </a:r>
            <a:r>
              <a:rPr lang="en-US" sz="2400" dirty="0" smtClean="0">
                <a:solidFill>
                  <a:srgbClr val="00B0F0"/>
                </a:solidFill>
              </a:rPr>
              <a:t> in </a:t>
            </a:r>
            <a:r>
              <a:rPr lang="en-US" sz="2400" dirty="0" err="1" smtClean="0">
                <a:solidFill>
                  <a:srgbClr val="00B0F0"/>
                </a:solidFill>
              </a:rPr>
              <a:t>dat</a:t>
            </a:r>
            <a:r>
              <a:rPr lang="en-US" sz="2400" dirty="0" smtClean="0">
                <a:solidFill>
                  <a:srgbClr val="00B0F0"/>
                </a:solidFill>
              </a:rPr>
              <a:t> die </a:t>
            </a:r>
            <a:r>
              <a:rPr lang="en-US" sz="2400" dirty="0" err="1" smtClean="0">
                <a:solidFill>
                  <a:srgbClr val="00B0F0"/>
                </a:solidFill>
              </a:rPr>
              <a:t>alles</a:t>
            </a:r>
            <a:r>
              <a:rPr lang="en-US" sz="2400" dirty="0" smtClean="0">
                <a:solidFill>
                  <a:srgbClr val="00B0F0"/>
                </a:solidFill>
              </a:rPr>
              <a:t> </a:t>
            </a:r>
            <a:r>
              <a:rPr lang="en-US" sz="2400" dirty="0" err="1" smtClean="0">
                <a:solidFill>
                  <a:srgbClr val="00B0F0"/>
                </a:solidFill>
              </a:rPr>
              <a:t>juist</a:t>
            </a:r>
            <a:r>
              <a:rPr lang="en-US" sz="2400" dirty="0" smtClean="0">
                <a:solidFill>
                  <a:srgbClr val="00B0F0"/>
                </a:solidFill>
              </a:rPr>
              <a:t> </a:t>
            </a:r>
            <a:r>
              <a:rPr lang="en-US" sz="2400" dirty="0" err="1" smtClean="0">
                <a:solidFill>
                  <a:srgbClr val="00B0F0"/>
                </a:solidFill>
              </a:rPr>
              <a:t>ingericht</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a:t>
            </a:r>
            <a:endParaRPr lang="nl-NL" sz="2400"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74</a:t>
            </a:r>
            <a:r>
              <a:rPr lang="nl-NL" sz="4000" dirty="0" smtClean="0"/>
              <a:t>	</a:t>
            </a:r>
            <a:r>
              <a:rPr lang="nl-NL" sz="2800" dirty="0" smtClean="0"/>
              <a:t>Strijden tegen de dingen die vast liggen voor ons 	helpt niet. Wat helpt wel?</a:t>
            </a:r>
          </a:p>
          <a:p>
            <a:r>
              <a:rPr lang="nl-NL" dirty="0" smtClean="0"/>
              <a:t>	</a:t>
            </a:r>
            <a:r>
              <a:rPr lang="nl-NL" sz="2800" dirty="0" smtClean="0">
                <a:solidFill>
                  <a:srgbClr val="00B050"/>
                </a:solidFill>
              </a:rPr>
              <a:t>A. strijden niet nee, maar beetje knokken wel</a:t>
            </a:r>
          </a:p>
          <a:p>
            <a:r>
              <a:rPr lang="nl-NL" sz="2800" dirty="0">
                <a:solidFill>
                  <a:srgbClr val="00B050"/>
                </a:solidFill>
              </a:rPr>
              <a:t>	</a:t>
            </a:r>
            <a:r>
              <a:rPr lang="nl-NL" sz="2800" dirty="0" smtClean="0">
                <a:solidFill>
                  <a:srgbClr val="00B050"/>
                </a:solidFill>
              </a:rPr>
              <a:t>B. ons schikken naar de inrichting van de </a:t>
            </a:r>
            <a:r>
              <a:rPr lang="nl-NL" sz="2800" dirty="0" err="1" smtClean="0">
                <a:solidFill>
                  <a:srgbClr val="00B050"/>
                </a:solidFill>
              </a:rPr>
              <a:t>natura</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C. ervan balen, dat wat ons overkomt een ander niet 		overkomt</a:t>
            </a:r>
          </a:p>
          <a:p>
            <a:r>
              <a:rPr lang="nl-NL" sz="2800" dirty="0">
                <a:solidFill>
                  <a:srgbClr val="00B050"/>
                </a:solidFill>
              </a:rPr>
              <a:t>	</a:t>
            </a:r>
            <a:r>
              <a:rPr lang="nl-NL" sz="2800" dirty="0" smtClean="0">
                <a:solidFill>
                  <a:srgbClr val="00B050"/>
                </a:solidFill>
              </a:rPr>
              <a:t>D. zorgen dat die dingen gewoon niet vast liggen</a:t>
            </a:r>
          </a:p>
        </p:txBody>
      </p:sp>
      <p:pic>
        <p:nvPicPr>
          <p:cNvPr id="257026" name="Picture 2" descr="http://www.ybdc.nl/wp-content/uploads/2011/05/YBDCIT-2011-05-30-11.55-540x380.jpg"/>
          <p:cNvPicPr>
            <a:picLocks noChangeAspect="1" noChangeArrowheads="1"/>
          </p:cNvPicPr>
          <p:nvPr/>
        </p:nvPicPr>
        <p:blipFill>
          <a:blip r:embed="rId2" cstate="print"/>
          <a:srcRect/>
          <a:stretch>
            <a:fillRect/>
          </a:stretch>
        </p:blipFill>
        <p:spPr bwMode="auto">
          <a:xfrm>
            <a:off x="683568" y="3933057"/>
            <a:ext cx="2119164" cy="1491264"/>
          </a:xfrm>
          <a:prstGeom prst="rect">
            <a:avLst/>
          </a:prstGeom>
          <a:noFill/>
        </p:spPr>
      </p:pic>
      <p:pic>
        <p:nvPicPr>
          <p:cNvPr id="257028" name="Picture 4" descr="http://www.eidfjord.nl/blog/wp-content/uploads/balen.jpg"/>
          <p:cNvPicPr>
            <a:picLocks noChangeAspect="1" noChangeArrowheads="1"/>
          </p:cNvPicPr>
          <p:nvPr/>
        </p:nvPicPr>
        <p:blipFill>
          <a:blip r:embed="rId3" cstate="print"/>
          <a:srcRect/>
          <a:stretch>
            <a:fillRect/>
          </a:stretch>
        </p:blipFill>
        <p:spPr bwMode="auto">
          <a:xfrm>
            <a:off x="5652120" y="4077072"/>
            <a:ext cx="2520280" cy="2495077"/>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86309"/>
          </a:xfrm>
          <a:prstGeom prst="rect">
            <a:avLst/>
          </a:prstGeom>
          <a:noFill/>
        </p:spPr>
        <p:txBody>
          <a:bodyPr wrap="square" rtlCol="0">
            <a:spAutoFit/>
          </a:bodyPr>
          <a:lstStyle/>
          <a:p>
            <a:r>
              <a:rPr lang="en-US" sz="2800" dirty="0" err="1" smtClean="0"/>
              <a:t>Natura</a:t>
            </a:r>
            <a:r>
              <a:rPr lang="en-US" sz="2800" dirty="0" smtClean="0"/>
              <a:t> </a:t>
            </a:r>
            <a:r>
              <a:rPr lang="en-US" sz="2800" dirty="0" err="1" smtClean="0"/>
              <a:t>autem</a:t>
            </a:r>
            <a:r>
              <a:rPr lang="en-US" sz="2800" dirty="0" smtClean="0"/>
              <a:t> hoc quod vides regnum </a:t>
            </a:r>
            <a:r>
              <a:rPr lang="en-US" sz="2800" dirty="0" err="1" smtClean="0"/>
              <a:t>mutationibus</a:t>
            </a:r>
            <a:r>
              <a:rPr lang="en-US" sz="2800" dirty="0" smtClean="0"/>
              <a:t> </a:t>
            </a:r>
            <a:r>
              <a:rPr lang="en-US" sz="2800" dirty="0" err="1" smtClean="0"/>
              <a:t>temperat</a:t>
            </a:r>
            <a:r>
              <a:rPr lang="en-US" sz="2800" dirty="0" smtClean="0"/>
              <a:t>: </a:t>
            </a:r>
            <a:r>
              <a:rPr lang="en-US" sz="2800" dirty="0" err="1" smtClean="0"/>
              <a:t>nubilo</a:t>
            </a:r>
            <a:r>
              <a:rPr lang="en-US" sz="2800" dirty="0" smtClean="0"/>
              <a:t> </a:t>
            </a:r>
            <a:r>
              <a:rPr lang="en-US" sz="2800" dirty="0" err="1" smtClean="0"/>
              <a:t>serena</a:t>
            </a:r>
            <a:r>
              <a:rPr lang="en-US" sz="2800" dirty="0" smtClean="0"/>
              <a:t> </a:t>
            </a:r>
            <a:r>
              <a:rPr lang="en-US" sz="2800" dirty="0" err="1" smtClean="0"/>
              <a:t>succedunt</a:t>
            </a:r>
            <a:r>
              <a:rPr lang="en-US" sz="2800" dirty="0" smtClean="0"/>
              <a:t>; </a:t>
            </a:r>
            <a:r>
              <a:rPr lang="en-US" sz="2800" dirty="0" err="1" smtClean="0"/>
              <a:t>turbantur</a:t>
            </a:r>
            <a:r>
              <a:rPr lang="en-US" sz="2800" dirty="0" smtClean="0"/>
              <a:t> maria cum </a:t>
            </a:r>
            <a:r>
              <a:rPr lang="en-US" sz="2800" dirty="0" err="1" smtClean="0"/>
              <a:t>quieverunt</a:t>
            </a:r>
            <a:r>
              <a:rPr lang="en-US" sz="2800" dirty="0" smtClean="0"/>
              <a:t>; </a:t>
            </a:r>
            <a:r>
              <a:rPr lang="en-US" sz="2800" dirty="0" err="1" smtClean="0"/>
              <a:t>flant</a:t>
            </a:r>
            <a:r>
              <a:rPr lang="en-US" sz="2800" dirty="0" smtClean="0"/>
              <a:t> in </a:t>
            </a:r>
            <a:r>
              <a:rPr lang="en-US" sz="2800" dirty="0" err="1" smtClean="0"/>
              <a:t>vicem</a:t>
            </a:r>
            <a:r>
              <a:rPr lang="en-US" sz="2800" dirty="0" smtClean="0"/>
              <a:t> </a:t>
            </a:r>
            <a:r>
              <a:rPr lang="en-US" sz="2800" dirty="0" err="1" smtClean="0"/>
              <a:t>venti</a:t>
            </a:r>
            <a:r>
              <a:rPr lang="en-US" sz="2800" dirty="0" smtClean="0"/>
              <a:t>; </a:t>
            </a:r>
            <a:r>
              <a:rPr lang="en-US" sz="2800" dirty="0" err="1" smtClean="0"/>
              <a:t>noctem</a:t>
            </a:r>
            <a:r>
              <a:rPr lang="en-US" sz="2800" dirty="0" smtClean="0"/>
              <a:t> dies sequitur; pars </a:t>
            </a:r>
            <a:r>
              <a:rPr lang="en-US" sz="2800" dirty="0" err="1" smtClean="0"/>
              <a:t>caeli</a:t>
            </a:r>
            <a:r>
              <a:rPr lang="en-US" sz="2800" dirty="0" smtClean="0"/>
              <a:t> </a:t>
            </a:r>
            <a:r>
              <a:rPr lang="en-US" sz="2800" dirty="0" err="1" smtClean="0"/>
              <a:t>consurgit</a:t>
            </a:r>
            <a:r>
              <a:rPr lang="en-US" sz="2800" dirty="0" smtClean="0"/>
              <a:t>, pars </a:t>
            </a:r>
            <a:r>
              <a:rPr lang="en-US" sz="2800" dirty="0" err="1" smtClean="0"/>
              <a:t>mergitur</a:t>
            </a:r>
            <a:r>
              <a:rPr lang="en-US" sz="2800" dirty="0" smtClean="0"/>
              <a:t>: </a:t>
            </a:r>
            <a:r>
              <a:rPr lang="en-US" sz="2800" dirty="0" err="1" smtClean="0"/>
              <a:t>contrariis</a:t>
            </a:r>
            <a:r>
              <a:rPr lang="en-US" sz="2800" dirty="0" smtClean="0"/>
              <a:t> </a:t>
            </a:r>
            <a:r>
              <a:rPr lang="en-US" sz="2800" dirty="0" err="1" smtClean="0"/>
              <a:t>rerum</a:t>
            </a:r>
            <a:r>
              <a:rPr lang="en-US" sz="2800" dirty="0" smtClean="0"/>
              <a:t> </a:t>
            </a:r>
            <a:r>
              <a:rPr lang="en-US" sz="2800" dirty="0" err="1" smtClean="0"/>
              <a:t>aeternitas</a:t>
            </a:r>
            <a:r>
              <a:rPr lang="en-US" sz="2800" dirty="0" smtClean="0"/>
              <a:t> </a:t>
            </a:r>
            <a:r>
              <a:rPr lang="en-US" sz="2800" dirty="0" err="1" smtClean="0"/>
              <a:t>constat</a:t>
            </a:r>
            <a:r>
              <a:rPr lang="en-US" sz="2800" dirty="0" smtClean="0"/>
              <a:t>. Ad </a:t>
            </a:r>
            <a:r>
              <a:rPr lang="en-US" sz="2800" dirty="0" err="1" smtClean="0"/>
              <a:t>hanc</a:t>
            </a:r>
            <a:r>
              <a:rPr lang="en-US" sz="2800" dirty="0" smtClean="0"/>
              <a:t> </a:t>
            </a:r>
            <a:r>
              <a:rPr lang="en-US" sz="2800" dirty="0" err="1" smtClean="0"/>
              <a:t>legem</a:t>
            </a:r>
            <a:r>
              <a:rPr lang="en-US" sz="2800" dirty="0" smtClean="0"/>
              <a:t> animus </a:t>
            </a:r>
            <a:r>
              <a:rPr lang="en-US" sz="2800" dirty="0" err="1" smtClean="0"/>
              <a:t>noster</a:t>
            </a:r>
            <a:r>
              <a:rPr lang="en-US" sz="2800" dirty="0" smtClean="0"/>
              <a:t> </a:t>
            </a:r>
            <a:r>
              <a:rPr lang="en-US" sz="2800" dirty="0" err="1" smtClean="0"/>
              <a:t>aptandus</a:t>
            </a:r>
            <a:r>
              <a:rPr lang="en-US" sz="2800" dirty="0" smtClean="0"/>
              <a:t> </a:t>
            </a:r>
            <a:r>
              <a:rPr lang="en-US" sz="2800" dirty="0" err="1" smtClean="0"/>
              <a:t>est</a:t>
            </a:r>
            <a:r>
              <a:rPr lang="en-US" sz="2800" dirty="0" smtClean="0"/>
              <a:t>; </a:t>
            </a:r>
            <a:r>
              <a:rPr lang="en-US" sz="2800" dirty="0" err="1" smtClean="0"/>
              <a:t>hanc</a:t>
            </a:r>
            <a:r>
              <a:rPr lang="en-US" sz="2800" dirty="0" smtClean="0"/>
              <a:t> </a:t>
            </a:r>
            <a:r>
              <a:rPr lang="en-US" sz="2800" dirty="0" err="1" smtClean="0"/>
              <a:t>sequatur</a:t>
            </a:r>
            <a:r>
              <a:rPr lang="en-US" sz="2800" dirty="0" smtClean="0"/>
              <a:t>, </a:t>
            </a:r>
            <a:r>
              <a:rPr lang="en-US" sz="2800" dirty="0" err="1" smtClean="0"/>
              <a:t>huic</a:t>
            </a:r>
            <a:r>
              <a:rPr lang="en-US" sz="2800" dirty="0" smtClean="0"/>
              <a:t> </a:t>
            </a:r>
            <a:r>
              <a:rPr lang="en-US" sz="2800" dirty="0" err="1" smtClean="0"/>
              <a:t>pareat</a:t>
            </a:r>
            <a:r>
              <a:rPr lang="en-US" sz="2800" dirty="0" smtClean="0"/>
              <a:t>; et </a:t>
            </a:r>
            <a:r>
              <a:rPr lang="en-US" sz="2800" dirty="0" err="1" smtClean="0"/>
              <a:t>quaecumque</a:t>
            </a:r>
            <a:r>
              <a:rPr lang="en-US" sz="2800" dirty="0" smtClean="0"/>
              <a:t> </a:t>
            </a:r>
            <a:r>
              <a:rPr lang="en-US" sz="2800" dirty="0" err="1" smtClean="0"/>
              <a:t>fiunt</a:t>
            </a:r>
            <a:r>
              <a:rPr lang="en-US" sz="2800" dirty="0" smtClean="0"/>
              <a:t> </a:t>
            </a:r>
            <a:r>
              <a:rPr lang="en-US" sz="2800" dirty="0" err="1" smtClean="0"/>
              <a:t>debuisse</a:t>
            </a:r>
            <a:r>
              <a:rPr lang="en-US" sz="2800" dirty="0" smtClean="0"/>
              <a:t> </a:t>
            </a:r>
            <a:r>
              <a:rPr lang="en-US" sz="2800" dirty="0" err="1" smtClean="0"/>
              <a:t>fieri</a:t>
            </a:r>
            <a:r>
              <a:rPr lang="en-US" sz="2800" dirty="0" smtClean="0"/>
              <a:t> </a:t>
            </a:r>
            <a:r>
              <a:rPr lang="en-US" sz="2800" dirty="0" err="1" smtClean="0"/>
              <a:t>putet</a:t>
            </a:r>
            <a:r>
              <a:rPr lang="en-US" sz="2800" dirty="0" smtClean="0"/>
              <a:t> </a:t>
            </a:r>
            <a:r>
              <a:rPr lang="en-US" sz="2800" dirty="0" err="1" smtClean="0"/>
              <a:t>nec</a:t>
            </a:r>
            <a:r>
              <a:rPr lang="en-US" sz="2800" dirty="0" smtClean="0"/>
              <a:t> </a:t>
            </a:r>
            <a:r>
              <a:rPr lang="en-US" sz="2800" dirty="0" err="1" smtClean="0"/>
              <a:t>velit</a:t>
            </a:r>
            <a:r>
              <a:rPr lang="en-US" sz="2800" dirty="0" smtClean="0"/>
              <a:t> </a:t>
            </a:r>
            <a:r>
              <a:rPr lang="en-US" sz="2800" dirty="0" err="1" smtClean="0"/>
              <a:t>obiurgare</a:t>
            </a:r>
            <a:r>
              <a:rPr lang="en-US" sz="2800" dirty="0" smtClean="0"/>
              <a:t> </a:t>
            </a:r>
            <a:r>
              <a:rPr lang="en-US" sz="2800" dirty="0" err="1" smtClean="0"/>
              <a:t>naturam</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De </a:t>
            </a:r>
            <a:r>
              <a:rPr lang="en-US" sz="2400" dirty="0" err="1" smtClean="0">
                <a:solidFill>
                  <a:srgbClr val="00B0F0"/>
                </a:solidFill>
              </a:rPr>
              <a:t>natuur</a:t>
            </a:r>
            <a:r>
              <a:rPr lang="en-US" sz="2400" dirty="0" smtClean="0">
                <a:solidFill>
                  <a:srgbClr val="00B0F0"/>
                </a:solidFill>
              </a:rPr>
              <a:t> </a:t>
            </a:r>
            <a:r>
              <a:rPr lang="en-US" sz="2400" dirty="0" err="1" smtClean="0">
                <a:solidFill>
                  <a:srgbClr val="00B0F0"/>
                </a:solidFill>
              </a:rPr>
              <a:t>berust</a:t>
            </a:r>
            <a:r>
              <a:rPr lang="en-US" sz="2400" dirty="0" smtClean="0">
                <a:solidFill>
                  <a:srgbClr val="00B0F0"/>
                </a:solidFill>
              </a:rPr>
              <a:t> op </a:t>
            </a:r>
            <a:r>
              <a:rPr lang="en-US" sz="2400" dirty="0" err="1" smtClean="0">
                <a:solidFill>
                  <a:srgbClr val="00B0F0"/>
                </a:solidFill>
              </a:rPr>
              <a:t>eeuwigdurende</a:t>
            </a:r>
            <a:r>
              <a:rPr lang="en-US" sz="2400" dirty="0" smtClean="0">
                <a:solidFill>
                  <a:srgbClr val="00B0F0"/>
                </a:solidFill>
              </a:rPr>
              <a:t> </a:t>
            </a:r>
            <a:r>
              <a:rPr lang="en-US" sz="2400" dirty="0" err="1" smtClean="0">
                <a:solidFill>
                  <a:srgbClr val="00B0F0"/>
                </a:solidFill>
              </a:rPr>
              <a:t>tegenstellingen</a:t>
            </a:r>
            <a:r>
              <a:rPr lang="en-US" sz="2400" dirty="0" smtClean="0">
                <a:solidFill>
                  <a:srgbClr val="00B0F0"/>
                </a:solidFill>
              </a:rPr>
              <a:t>: </a:t>
            </a:r>
            <a:r>
              <a:rPr lang="en-US" sz="2400" dirty="0" err="1" smtClean="0">
                <a:solidFill>
                  <a:srgbClr val="00B0F0"/>
                </a:solidFill>
              </a:rPr>
              <a:t>helder-bewolkt</a:t>
            </a:r>
            <a:r>
              <a:rPr lang="en-US" sz="2400" dirty="0" smtClean="0">
                <a:solidFill>
                  <a:srgbClr val="00B0F0"/>
                </a:solidFill>
              </a:rPr>
              <a:t>, storm-</a:t>
            </a:r>
            <a:r>
              <a:rPr lang="en-US" sz="2400" dirty="0" err="1" smtClean="0">
                <a:solidFill>
                  <a:srgbClr val="00B0F0"/>
                </a:solidFill>
              </a:rPr>
              <a:t>luwte</a:t>
            </a:r>
            <a:r>
              <a:rPr lang="en-US" sz="2400" dirty="0" smtClean="0">
                <a:solidFill>
                  <a:srgbClr val="00B0F0"/>
                </a:solidFill>
              </a:rPr>
              <a:t>, dag-</a:t>
            </a:r>
            <a:r>
              <a:rPr lang="en-US" sz="2400" dirty="0" err="1" smtClean="0">
                <a:solidFill>
                  <a:srgbClr val="00B0F0"/>
                </a:solidFill>
              </a:rPr>
              <a:t>nacht</a:t>
            </a:r>
            <a:r>
              <a:rPr lang="en-US" sz="2400" dirty="0" smtClean="0">
                <a:solidFill>
                  <a:srgbClr val="00B0F0"/>
                </a:solidFill>
              </a:rPr>
              <a:t>, </a:t>
            </a:r>
            <a:r>
              <a:rPr lang="en-US" sz="2400" dirty="0" err="1" smtClean="0">
                <a:solidFill>
                  <a:srgbClr val="00B0F0"/>
                </a:solidFill>
              </a:rPr>
              <a:t>zonsopkomst-zonsondergang</a:t>
            </a:r>
            <a:r>
              <a:rPr lang="en-US" sz="2400" dirty="0" smtClean="0">
                <a:solidFill>
                  <a:srgbClr val="00B0F0"/>
                </a:solidFill>
              </a:rPr>
              <a:t>, et cetera. </a:t>
            </a:r>
            <a:r>
              <a:rPr lang="en-US" sz="2400" dirty="0" err="1" smtClean="0">
                <a:solidFill>
                  <a:srgbClr val="00B0F0"/>
                </a:solidFill>
              </a:rPr>
              <a:t>Onze</a:t>
            </a:r>
            <a:r>
              <a:rPr lang="en-US" sz="2400" dirty="0" smtClean="0">
                <a:solidFill>
                  <a:srgbClr val="00B0F0"/>
                </a:solidFill>
              </a:rPr>
              <a:t> </a:t>
            </a:r>
            <a:r>
              <a:rPr lang="en-US" sz="2400" dirty="0" err="1" smtClean="0">
                <a:solidFill>
                  <a:srgbClr val="00B0F0"/>
                </a:solidFill>
              </a:rPr>
              <a:t>geest</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die </a:t>
            </a:r>
            <a:r>
              <a:rPr lang="en-US" sz="2400" dirty="0" err="1" smtClean="0">
                <a:solidFill>
                  <a:srgbClr val="00B0F0"/>
                </a:solidFill>
              </a:rPr>
              <a:t>regelmaat</a:t>
            </a:r>
            <a:r>
              <a:rPr lang="en-US" sz="2400" dirty="0" smtClean="0">
                <a:solidFill>
                  <a:srgbClr val="00B0F0"/>
                </a:solidFill>
              </a:rPr>
              <a:t> </a:t>
            </a:r>
            <a:r>
              <a:rPr lang="en-US" sz="2400" dirty="0" err="1" smtClean="0">
                <a:solidFill>
                  <a:srgbClr val="00B0F0"/>
                </a:solidFill>
              </a:rPr>
              <a:t>begrijpen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die </a:t>
            </a:r>
            <a:r>
              <a:rPr lang="en-US" sz="2400" dirty="0" err="1" smtClean="0">
                <a:solidFill>
                  <a:srgbClr val="00B0F0"/>
                </a:solidFill>
              </a:rPr>
              <a:t>eerst</a:t>
            </a:r>
            <a:r>
              <a:rPr lang="en-US" sz="2400" dirty="0" smtClean="0">
                <a:solidFill>
                  <a:srgbClr val="00B0F0"/>
                </a:solidFill>
              </a:rPr>
              <a:t> </a:t>
            </a:r>
            <a:r>
              <a:rPr lang="en-US" sz="2400" dirty="0" err="1" smtClean="0">
                <a:solidFill>
                  <a:srgbClr val="00B0F0"/>
                </a:solidFill>
              </a:rPr>
              <a:t>geaccepteerd</a:t>
            </a:r>
            <a:r>
              <a:rPr lang="en-US" sz="2400" dirty="0" smtClean="0">
                <a:solidFill>
                  <a:srgbClr val="00B0F0"/>
                </a:solidFill>
              </a:rPr>
              <a:t> </a:t>
            </a:r>
            <a:r>
              <a:rPr lang="en-US" sz="2400" dirty="0" err="1" smtClean="0">
                <a:solidFill>
                  <a:srgbClr val="00B0F0"/>
                </a:solidFill>
              </a:rPr>
              <a:t>hebben</a:t>
            </a:r>
            <a:r>
              <a:rPr lang="en-US" sz="2400" dirty="0" smtClean="0">
                <a:solidFill>
                  <a:srgbClr val="00B0F0"/>
                </a:solidFill>
              </a:rPr>
              <a:t>. </a:t>
            </a:r>
            <a:r>
              <a:rPr lang="en-US" sz="2400" dirty="0" err="1" smtClean="0">
                <a:solidFill>
                  <a:srgbClr val="00B0F0"/>
                </a:solidFill>
              </a:rPr>
              <a:t>Daarvoor</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de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zorgen</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gedaan</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zal</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de </a:t>
            </a:r>
            <a:r>
              <a:rPr lang="en-US" sz="2400" dirty="0" err="1" smtClean="0">
                <a:solidFill>
                  <a:srgbClr val="00B0F0"/>
                </a:solidFill>
              </a:rPr>
              <a:t>natuur</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verwijten</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a:t>
            </a:r>
            <a:r>
              <a:rPr lang="en-US" sz="2400" dirty="0" err="1" smtClean="0">
                <a:solidFill>
                  <a:srgbClr val="00B0F0"/>
                </a:solidFill>
              </a:rPr>
              <a:t>Alwat</a:t>
            </a:r>
            <a:r>
              <a:rPr lang="en-US" sz="2400" dirty="0" smtClean="0">
                <a:solidFill>
                  <a:srgbClr val="00B0F0"/>
                </a:solidFill>
              </a:rPr>
              <a:t> </a:t>
            </a:r>
            <a:r>
              <a:rPr lang="en-US" sz="2400" dirty="0" err="1" smtClean="0">
                <a:solidFill>
                  <a:srgbClr val="00B0F0"/>
                </a:solidFill>
              </a:rPr>
              <a:t>gebeurde</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moeten</a:t>
            </a:r>
            <a:r>
              <a:rPr lang="en-US" sz="2400" dirty="0" smtClean="0">
                <a:solidFill>
                  <a:srgbClr val="00B0F0"/>
                </a:solidFill>
              </a:rPr>
              <a:t> </a:t>
            </a:r>
            <a:r>
              <a:rPr lang="en-US" sz="2400" dirty="0" err="1" smtClean="0">
                <a:solidFill>
                  <a:srgbClr val="00B0F0"/>
                </a:solidFill>
              </a:rPr>
              <a:t>gebeuren</a:t>
            </a:r>
            <a:r>
              <a:rPr lang="en-US" sz="2400" dirty="0" smtClean="0">
                <a:solidFill>
                  <a:srgbClr val="00B0F0"/>
                </a:solidFill>
              </a:rPr>
              <a:t>.</a:t>
            </a:r>
            <a:endParaRPr lang="nl-NL" sz="2800" dirty="0"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75</a:t>
            </a:r>
            <a:r>
              <a:rPr lang="nl-NL" sz="4000" dirty="0" smtClean="0"/>
              <a:t>	</a:t>
            </a:r>
            <a:r>
              <a:rPr lang="nl-NL" sz="2800" dirty="0" smtClean="0"/>
              <a:t>Welke stap zet de menselijke geest eerst voordat hij 	zich neerlegt bij de wetmatigheid in de natuur?</a:t>
            </a:r>
          </a:p>
          <a:p>
            <a:r>
              <a:rPr lang="nl-NL" dirty="0" smtClean="0"/>
              <a:t>	</a:t>
            </a:r>
            <a:r>
              <a:rPr lang="nl-NL" sz="2800" dirty="0" smtClean="0">
                <a:solidFill>
                  <a:srgbClr val="00B050"/>
                </a:solidFill>
              </a:rPr>
              <a:t>A. hij wil zelf ook wetmatig worden</a:t>
            </a:r>
          </a:p>
          <a:p>
            <a:r>
              <a:rPr lang="nl-NL" sz="2800" dirty="0">
                <a:solidFill>
                  <a:srgbClr val="00B050"/>
                </a:solidFill>
              </a:rPr>
              <a:t>	</a:t>
            </a:r>
            <a:r>
              <a:rPr lang="nl-NL" sz="2800" dirty="0" smtClean="0">
                <a:solidFill>
                  <a:srgbClr val="00B050"/>
                </a:solidFill>
              </a:rPr>
              <a:t>B. hij vindt die wetmatigheid maar saai</a:t>
            </a:r>
          </a:p>
          <a:p>
            <a:r>
              <a:rPr lang="nl-NL" sz="2800" dirty="0">
                <a:solidFill>
                  <a:srgbClr val="00B050"/>
                </a:solidFill>
              </a:rPr>
              <a:t>	</a:t>
            </a:r>
            <a:r>
              <a:rPr lang="nl-NL" sz="2800" dirty="0" smtClean="0">
                <a:solidFill>
                  <a:srgbClr val="00B050"/>
                </a:solidFill>
              </a:rPr>
              <a:t>C. hij verzet zich eerst helemaal niet</a:t>
            </a:r>
          </a:p>
          <a:p>
            <a:r>
              <a:rPr lang="nl-NL" sz="2800" dirty="0">
                <a:solidFill>
                  <a:srgbClr val="00B050"/>
                </a:solidFill>
              </a:rPr>
              <a:t>	</a:t>
            </a:r>
            <a:r>
              <a:rPr lang="nl-NL" sz="2800" dirty="0" smtClean="0">
                <a:solidFill>
                  <a:srgbClr val="00B050"/>
                </a:solidFill>
              </a:rPr>
              <a:t>D. hij begrijpt die wetmatigheid</a:t>
            </a:r>
          </a:p>
        </p:txBody>
      </p:sp>
      <p:pic>
        <p:nvPicPr>
          <p:cNvPr id="256002" name="Picture 2" descr="http://us.cdn2.123rf.com/168nwm/vberla/vberla1110/vberla111000050/10932096-cirkel-frame-als-vier-seizoenen-lente-zomer-herfst-en-winter.jpg"/>
          <p:cNvPicPr>
            <a:picLocks noChangeAspect="1" noChangeArrowheads="1"/>
          </p:cNvPicPr>
          <p:nvPr/>
        </p:nvPicPr>
        <p:blipFill>
          <a:blip r:embed="rId2" cstate="print"/>
          <a:srcRect/>
          <a:stretch>
            <a:fillRect/>
          </a:stretch>
        </p:blipFill>
        <p:spPr bwMode="auto">
          <a:xfrm>
            <a:off x="251520" y="4941168"/>
            <a:ext cx="1600200" cy="1600200"/>
          </a:xfrm>
          <a:prstGeom prst="rect">
            <a:avLst/>
          </a:prstGeom>
          <a:noFill/>
        </p:spPr>
      </p:pic>
      <p:pic>
        <p:nvPicPr>
          <p:cNvPr id="256004" name="Picture 4" descr="http://www.meesterbrein.com/images/eb-vloed.jpg"/>
          <p:cNvPicPr>
            <a:picLocks noChangeAspect="1" noChangeArrowheads="1"/>
          </p:cNvPicPr>
          <p:nvPr/>
        </p:nvPicPr>
        <p:blipFill>
          <a:blip r:embed="rId3" cstate="print"/>
          <a:srcRect/>
          <a:stretch>
            <a:fillRect/>
          </a:stretch>
        </p:blipFill>
        <p:spPr bwMode="auto">
          <a:xfrm>
            <a:off x="4788024" y="3284984"/>
            <a:ext cx="4032448" cy="3024336"/>
          </a:xfrm>
          <a:prstGeom prst="rect">
            <a:avLst/>
          </a:prstGeom>
          <a:noFill/>
        </p:spPr>
      </p:pic>
      <p:sp>
        <p:nvSpPr>
          <p:cNvPr id="10" name="Tekstvak 9"/>
          <p:cNvSpPr txBox="1"/>
          <p:nvPr/>
        </p:nvSpPr>
        <p:spPr>
          <a:xfrm>
            <a:off x="2771800" y="3645024"/>
            <a:ext cx="2232248" cy="954107"/>
          </a:xfrm>
          <a:prstGeom prst="rect">
            <a:avLst/>
          </a:prstGeom>
          <a:noFill/>
        </p:spPr>
        <p:txBody>
          <a:bodyPr wrap="square" rtlCol="0">
            <a:spAutoFit/>
          </a:bodyPr>
          <a:lstStyle/>
          <a:p>
            <a:r>
              <a:rPr lang="nl-NL" sz="2800" dirty="0" smtClean="0"/>
              <a:t>Wat was eb ook al weer?</a:t>
            </a:r>
            <a:endParaRPr lang="nl-NL" sz="2800"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86309"/>
          </a:xfrm>
          <a:prstGeom prst="rect">
            <a:avLst/>
          </a:prstGeom>
          <a:noFill/>
        </p:spPr>
        <p:txBody>
          <a:bodyPr wrap="square" rtlCol="0">
            <a:spAutoFit/>
          </a:bodyPr>
          <a:lstStyle/>
          <a:p>
            <a:r>
              <a:rPr lang="en-US" sz="2800" dirty="0" smtClean="0"/>
              <a:t>Optimum </a:t>
            </a:r>
            <a:r>
              <a:rPr lang="en-US" sz="2800" dirty="0" err="1" smtClean="0"/>
              <a:t>est</a:t>
            </a:r>
            <a:r>
              <a:rPr lang="en-US" sz="2800" dirty="0" smtClean="0"/>
              <a:t> </a:t>
            </a:r>
            <a:r>
              <a:rPr lang="en-US" sz="2800" dirty="0" err="1" smtClean="0"/>
              <a:t>pati</a:t>
            </a:r>
            <a:r>
              <a:rPr lang="en-US" sz="2800" dirty="0" smtClean="0"/>
              <a:t> quod </a:t>
            </a:r>
            <a:r>
              <a:rPr lang="en-US" sz="2800" dirty="0" err="1" smtClean="0"/>
              <a:t>emendare</a:t>
            </a:r>
            <a:r>
              <a:rPr lang="en-US" sz="2800" dirty="0" smtClean="0"/>
              <a:t> non </a:t>
            </a:r>
            <a:r>
              <a:rPr lang="en-US" sz="2800" dirty="0" err="1" smtClean="0"/>
              <a:t>possis</a:t>
            </a:r>
            <a:r>
              <a:rPr lang="en-US" sz="2800" dirty="0" smtClean="0"/>
              <a:t>, et </a:t>
            </a:r>
            <a:r>
              <a:rPr lang="en-US" sz="2800" dirty="0" err="1" smtClean="0"/>
              <a:t>deum</a:t>
            </a:r>
            <a:r>
              <a:rPr lang="en-US" sz="2800" dirty="0" smtClean="0"/>
              <a:t> quo </a:t>
            </a:r>
            <a:r>
              <a:rPr lang="en-US" sz="2800" dirty="0" err="1" smtClean="0"/>
              <a:t>auctore</a:t>
            </a:r>
            <a:r>
              <a:rPr lang="en-US" sz="2800" dirty="0" smtClean="0"/>
              <a:t> </a:t>
            </a:r>
            <a:r>
              <a:rPr lang="en-US" sz="2800" dirty="0" err="1" smtClean="0"/>
              <a:t>cuncta</a:t>
            </a:r>
            <a:r>
              <a:rPr lang="en-US" sz="2800" dirty="0" smtClean="0"/>
              <a:t> </a:t>
            </a:r>
            <a:r>
              <a:rPr lang="en-US" sz="2800" dirty="0" err="1" smtClean="0"/>
              <a:t>proveniunt</a:t>
            </a:r>
            <a:r>
              <a:rPr lang="en-US" sz="2800" dirty="0" smtClean="0"/>
              <a:t> sine </a:t>
            </a:r>
            <a:r>
              <a:rPr lang="en-US" sz="2800" dirty="0" err="1" smtClean="0"/>
              <a:t>murmuratione</a:t>
            </a:r>
            <a:r>
              <a:rPr lang="en-US" sz="2800" dirty="0" smtClean="0"/>
              <a:t> </a:t>
            </a:r>
            <a:r>
              <a:rPr lang="en-US" sz="2800" dirty="0" err="1" smtClean="0"/>
              <a:t>comitari</a:t>
            </a:r>
            <a:r>
              <a:rPr lang="en-US" sz="2800" dirty="0" smtClean="0"/>
              <a:t>: </a:t>
            </a:r>
            <a:r>
              <a:rPr lang="en-US" sz="2800" dirty="0" err="1" smtClean="0"/>
              <a:t>malus</a:t>
            </a:r>
            <a:r>
              <a:rPr lang="en-US" sz="2800" dirty="0" smtClean="0"/>
              <a:t> miles </a:t>
            </a:r>
            <a:r>
              <a:rPr lang="en-US" sz="2800" dirty="0" err="1" smtClean="0"/>
              <a:t>est</a:t>
            </a:r>
            <a:r>
              <a:rPr lang="en-US" sz="2800" dirty="0" smtClean="0"/>
              <a:t> qui </a:t>
            </a:r>
            <a:r>
              <a:rPr lang="en-US" sz="2800" dirty="0" err="1" smtClean="0"/>
              <a:t>imperatorem</a:t>
            </a:r>
            <a:r>
              <a:rPr lang="en-US" sz="2800" dirty="0" smtClean="0"/>
              <a:t> </a:t>
            </a:r>
            <a:r>
              <a:rPr lang="en-US" sz="2800" dirty="0" err="1" smtClean="0"/>
              <a:t>gemens</a:t>
            </a:r>
            <a:r>
              <a:rPr lang="en-US" sz="2800" dirty="0" smtClean="0"/>
              <a:t> sequitur. </a:t>
            </a:r>
            <a:r>
              <a:rPr lang="en-US" sz="2800" dirty="0" err="1" smtClean="0"/>
              <a:t>Quare</a:t>
            </a:r>
            <a:r>
              <a:rPr lang="en-US" sz="2800" dirty="0" smtClean="0"/>
              <a:t> </a:t>
            </a:r>
            <a:r>
              <a:rPr lang="en-US" sz="2800" dirty="0" err="1" smtClean="0"/>
              <a:t>inpigri</a:t>
            </a:r>
            <a:r>
              <a:rPr lang="en-US" sz="2800" dirty="0" smtClean="0"/>
              <a:t> </a:t>
            </a:r>
            <a:r>
              <a:rPr lang="en-US" sz="2800" dirty="0" err="1" smtClean="0"/>
              <a:t>atque</a:t>
            </a:r>
            <a:r>
              <a:rPr lang="en-US" sz="2800" dirty="0" smtClean="0"/>
              <a:t> </a:t>
            </a:r>
            <a:r>
              <a:rPr lang="en-US" sz="2800" dirty="0" err="1" smtClean="0"/>
              <a:t>alacres</a:t>
            </a:r>
            <a:r>
              <a:rPr lang="en-US" sz="2800" dirty="0" smtClean="0"/>
              <a:t> </a:t>
            </a:r>
            <a:r>
              <a:rPr lang="en-US" sz="2800" dirty="0" err="1" smtClean="0"/>
              <a:t>excipiamus</a:t>
            </a:r>
            <a:r>
              <a:rPr lang="en-US" sz="2800" dirty="0" smtClean="0"/>
              <a:t> imperia </a:t>
            </a:r>
            <a:r>
              <a:rPr lang="en-US" sz="2800" dirty="0" err="1" smtClean="0"/>
              <a:t>nec</a:t>
            </a:r>
            <a:r>
              <a:rPr lang="en-US" sz="2800" dirty="0" smtClean="0"/>
              <a:t> </a:t>
            </a:r>
            <a:r>
              <a:rPr lang="en-US" sz="2800" dirty="0" err="1" smtClean="0"/>
              <a:t>deseramus</a:t>
            </a:r>
            <a:r>
              <a:rPr lang="en-US" sz="2800" dirty="0" smtClean="0"/>
              <a:t> </a:t>
            </a:r>
            <a:r>
              <a:rPr lang="en-US" sz="2800" dirty="0" err="1" smtClean="0"/>
              <a:t>hunc</a:t>
            </a:r>
            <a:r>
              <a:rPr lang="en-US" sz="2800" dirty="0" smtClean="0"/>
              <a:t> </a:t>
            </a:r>
            <a:r>
              <a:rPr lang="en-US" sz="2800" dirty="0" err="1" smtClean="0"/>
              <a:t>operis</a:t>
            </a:r>
            <a:r>
              <a:rPr lang="en-US" sz="2800" dirty="0" smtClean="0"/>
              <a:t> </a:t>
            </a:r>
            <a:r>
              <a:rPr lang="en-US" sz="2800" dirty="0" err="1" smtClean="0"/>
              <a:t>pulcherrimi</a:t>
            </a:r>
            <a:r>
              <a:rPr lang="en-US" sz="2800" dirty="0" smtClean="0"/>
              <a:t> </a:t>
            </a:r>
            <a:r>
              <a:rPr lang="en-US" sz="2800" dirty="0" err="1" smtClean="0"/>
              <a:t>cursum</a:t>
            </a:r>
            <a:r>
              <a:rPr lang="en-US" sz="2800" dirty="0" smtClean="0"/>
              <a:t>, cui </a:t>
            </a:r>
            <a:r>
              <a:rPr lang="en-US" sz="2800" dirty="0" err="1" smtClean="0"/>
              <a:t>quidquid</a:t>
            </a:r>
            <a:r>
              <a:rPr lang="en-US" sz="2800" dirty="0" smtClean="0"/>
              <a:t> </a:t>
            </a:r>
            <a:r>
              <a:rPr lang="en-US" sz="2800" dirty="0" err="1" smtClean="0"/>
              <a:t>patiemur</a:t>
            </a:r>
            <a:r>
              <a:rPr lang="en-US" sz="2800" dirty="0" smtClean="0"/>
              <a:t> </a:t>
            </a:r>
            <a:r>
              <a:rPr lang="en-US" sz="2800" dirty="0" err="1" smtClean="0"/>
              <a:t>intextum</a:t>
            </a:r>
            <a:r>
              <a:rPr lang="en-US" sz="2800" dirty="0" smtClean="0"/>
              <a:t> </a:t>
            </a:r>
            <a:r>
              <a:rPr lang="en-US" sz="2800" dirty="0" err="1" smtClean="0"/>
              <a:t>est</a:t>
            </a:r>
            <a:r>
              <a:rPr lang="en-US" sz="2800" dirty="0" smtClean="0"/>
              <a:t>; et sic </a:t>
            </a:r>
            <a:r>
              <a:rPr lang="en-US" sz="2800" dirty="0" err="1" smtClean="0"/>
              <a:t>adloquamur</a:t>
            </a:r>
            <a:r>
              <a:rPr lang="en-US" sz="2800" dirty="0" smtClean="0"/>
              <a:t> </a:t>
            </a:r>
            <a:r>
              <a:rPr lang="en-US" sz="2800" dirty="0" err="1" smtClean="0"/>
              <a:t>Iovem</a:t>
            </a:r>
            <a:r>
              <a:rPr lang="en-US" sz="2800" dirty="0" smtClean="0"/>
              <a:t>, </a:t>
            </a:r>
            <a:r>
              <a:rPr lang="en-US" sz="2800" dirty="0" err="1" smtClean="0"/>
              <a:t>cuius</a:t>
            </a:r>
            <a:r>
              <a:rPr lang="en-US" sz="2800" dirty="0" smtClean="0"/>
              <a:t> </a:t>
            </a:r>
            <a:r>
              <a:rPr lang="en-US" sz="2800" dirty="0" err="1" smtClean="0"/>
              <a:t>gubernaculo</a:t>
            </a:r>
            <a:r>
              <a:rPr lang="en-US" sz="2800" dirty="0" smtClean="0"/>
              <a:t> moles </a:t>
            </a:r>
            <a:r>
              <a:rPr lang="en-US" sz="2800" dirty="0" err="1" smtClean="0"/>
              <a:t>ista</a:t>
            </a:r>
            <a:r>
              <a:rPr lang="en-US" sz="2800" dirty="0" smtClean="0"/>
              <a:t> </a:t>
            </a:r>
            <a:r>
              <a:rPr lang="en-US" sz="2800" dirty="0" err="1" smtClean="0"/>
              <a:t>derigitur</a:t>
            </a:r>
            <a:r>
              <a:rPr lang="en-US" sz="2800" dirty="0" smtClean="0"/>
              <a:t>, …</a:t>
            </a:r>
          </a:p>
          <a:p>
            <a:endParaRPr lang="en-US" sz="2800" dirty="0" smtClean="0"/>
          </a:p>
          <a:p>
            <a:r>
              <a:rPr lang="en-US" sz="2800" dirty="0" smtClean="0">
                <a:solidFill>
                  <a:srgbClr val="00B0F0"/>
                </a:solidFill>
              </a:rPr>
              <a:t>===========</a:t>
            </a:r>
          </a:p>
          <a:p>
            <a:r>
              <a:rPr lang="en-US" sz="2400" dirty="0" err="1" smtClean="0">
                <a:solidFill>
                  <a:srgbClr val="00B0F0"/>
                </a:solidFill>
              </a:rPr>
              <a:t>Accepteren</a:t>
            </a:r>
            <a:r>
              <a:rPr lang="en-US" sz="2400" dirty="0" smtClean="0">
                <a:solidFill>
                  <a:srgbClr val="00B0F0"/>
                </a:solidFill>
              </a:rPr>
              <a:t> hoe het is,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blijft</a:t>
            </a:r>
            <a:r>
              <a:rPr lang="en-US" sz="2400" dirty="0" smtClean="0">
                <a:solidFill>
                  <a:srgbClr val="00B0F0"/>
                </a:solidFill>
              </a:rPr>
              <a:t> het </a:t>
            </a:r>
            <a:r>
              <a:rPr lang="en-US" sz="2400" dirty="0" err="1" smtClean="0">
                <a:solidFill>
                  <a:srgbClr val="00B0F0"/>
                </a:solidFill>
              </a:rPr>
              <a:t>devies</a:t>
            </a:r>
            <a:r>
              <a:rPr lang="en-US" sz="2400" dirty="0" smtClean="0">
                <a:solidFill>
                  <a:srgbClr val="00B0F0"/>
                </a:solidFill>
              </a:rPr>
              <a:t>. </a:t>
            </a:r>
            <a:r>
              <a:rPr lang="en-US" sz="2400" dirty="0" err="1" smtClean="0">
                <a:solidFill>
                  <a:srgbClr val="00B0F0"/>
                </a:solidFill>
              </a:rPr>
              <a:t>Volg</a:t>
            </a:r>
            <a:r>
              <a:rPr lang="en-US" sz="2400" dirty="0" smtClean="0">
                <a:solidFill>
                  <a:srgbClr val="00B0F0"/>
                </a:solidFill>
              </a:rPr>
              <a:t> </a:t>
            </a:r>
            <a:r>
              <a:rPr lang="en-US" sz="2400" dirty="0" err="1" smtClean="0">
                <a:solidFill>
                  <a:srgbClr val="00B0F0"/>
                </a:solidFill>
              </a:rPr>
              <a:t>zonder</a:t>
            </a:r>
            <a:r>
              <a:rPr lang="en-US" sz="2400" dirty="0" smtClean="0">
                <a:solidFill>
                  <a:srgbClr val="00B0F0"/>
                </a:solidFill>
              </a:rPr>
              <a:t> </a:t>
            </a:r>
            <a:r>
              <a:rPr lang="en-US" sz="2400" dirty="0" err="1" smtClean="0">
                <a:solidFill>
                  <a:srgbClr val="00B0F0"/>
                </a:solidFill>
              </a:rPr>
              <a:t>mopperen</a:t>
            </a:r>
            <a:r>
              <a:rPr lang="en-US" sz="2400" dirty="0" smtClean="0">
                <a:solidFill>
                  <a:srgbClr val="00B0F0"/>
                </a:solidFill>
              </a:rPr>
              <a:t> de </a:t>
            </a:r>
            <a:r>
              <a:rPr lang="en-US" sz="2400" dirty="0" err="1" smtClean="0">
                <a:solidFill>
                  <a:srgbClr val="00B0F0"/>
                </a:solidFill>
              </a:rPr>
              <a:t>godheid</a:t>
            </a:r>
            <a:r>
              <a:rPr lang="en-US" sz="2400" dirty="0" smtClean="0">
                <a:solidFill>
                  <a:srgbClr val="00B0F0"/>
                </a:solidFill>
              </a:rPr>
              <a:t>, de </a:t>
            </a:r>
            <a:r>
              <a:rPr lang="en-US" sz="2400" dirty="0" err="1" smtClean="0">
                <a:solidFill>
                  <a:srgbClr val="00B0F0"/>
                </a:solidFill>
              </a:rPr>
              <a:t>instantie</a:t>
            </a:r>
            <a:r>
              <a:rPr lang="en-US" sz="2400" dirty="0" smtClean="0">
                <a:solidFill>
                  <a:srgbClr val="00B0F0"/>
                </a:solidFill>
              </a:rPr>
              <a:t> die </a:t>
            </a:r>
            <a:r>
              <a:rPr lang="en-US" sz="2400" dirty="0" err="1" smtClean="0">
                <a:solidFill>
                  <a:srgbClr val="00B0F0"/>
                </a:solidFill>
              </a:rPr>
              <a:t>deze</a:t>
            </a:r>
            <a:r>
              <a:rPr lang="en-US" sz="2400" dirty="0" smtClean="0">
                <a:solidFill>
                  <a:srgbClr val="00B0F0"/>
                </a:solidFill>
              </a:rPr>
              <a:t> </a:t>
            </a:r>
            <a:r>
              <a:rPr lang="en-US" sz="2400" dirty="0" err="1" smtClean="0">
                <a:solidFill>
                  <a:srgbClr val="00B0F0"/>
                </a:solidFill>
              </a:rPr>
              <a:t>wereld</a:t>
            </a:r>
            <a:r>
              <a:rPr lang="en-US" sz="2400" dirty="0" smtClean="0">
                <a:solidFill>
                  <a:srgbClr val="00B0F0"/>
                </a:solidFill>
              </a:rPr>
              <a:t> </a:t>
            </a:r>
            <a:r>
              <a:rPr lang="en-US" sz="2400" dirty="0" err="1" smtClean="0">
                <a:solidFill>
                  <a:srgbClr val="00B0F0"/>
                </a:solidFill>
              </a:rPr>
              <a:t>zo</a:t>
            </a:r>
            <a:r>
              <a:rPr lang="en-US" sz="2400" dirty="0" smtClean="0">
                <a:solidFill>
                  <a:srgbClr val="00B0F0"/>
                </a:solidFill>
              </a:rPr>
              <a:t> in </a:t>
            </a:r>
            <a:r>
              <a:rPr lang="en-US" sz="2400" dirty="0" err="1" smtClean="0">
                <a:solidFill>
                  <a:srgbClr val="00B0F0"/>
                </a:solidFill>
              </a:rPr>
              <a:t>elkaar</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gezet</a:t>
            </a:r>
            <a:r>
              <a:rPr lang="en-US" sz="2400" dirty="0" smtClean="0">
                <a:solidFill>
                  <a:srgbClr val="00B0F0"/>
                </a:solidFill>
              </a:rPr>
              <a:t>. </a:t>
            </a:r>
            <a:r>
              <a:rPr lang="en-US" sz="2400" dirty="0" err="1" smtClean="0">
                <a:solidFill>
                  <a:srgbClr val="00B0F0"/>
                </a:solidFill>
              </a:rPr>
              <a:t>Wees</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soldaat</a:t>
            </a:r>
            <a:r>
              <a:rPr lang="en-US" sz="2400" dirty="0" smtClean="0">
                <a:solidFill>
                  <a:srgbClr val="00B0F0"/>
                </a:solidFill>
              </a:rPr>
              <a:t>: </a:t>
            </a:r>
            <a:r>
              <a:rPr lang="en-US" sz="2400" dirty="0" err="1" smtClean="0">
                <a:solidFill>
                  <a:srgbClr val="00B0F0"/>
                </a:solidFill>
              </a:rPr>
              <a:t>voer</a:t>
            </a:r>
            <a:r>
              <a:rPr lang="en-US" sz="2400" dirty="0" smtClean="0">
                <a:solidFill>
                  <a:srgbClr val="00B0F0"/>
                </a:solidFill>
              </a:rPr>
              <a:t> de orders van de commandant </a:t>
            </a:r>
            <a:r>
              <a:rPr lang="en-US" sz="2400" dirty="0" err="1" smtClean="0">
                <a:solidFill>
                  <a:srgbClr val="00B0F0"/>
                </a:solidFill>
              </a:rPr>
              <a:t>goedgemutst</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want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wij</a:t>
            </a:r>
            <a:r>
              <a:rPr lang="en-US" sz="2400" dirty="0" smtClean="0">
                <a:solidFill>
                  <a:srgbClr val="00B0F0"/>
                </a:solidFill>
              </a:rPr>
              <a:t> </a:t>
            </a:r>
            <a:r>
              <a:rPr lang="en-US" sz="2400" dirty="0" err="1" smtClean="0">
                <a:solidFill>
                  <a:srgbClr val="00B0F0"/>
                </a:solidFill>
              </a:rPr>
              <a:t>meemaken</a:t>
            </a:r>
            <a:r>
              <a:rPr lang="en-US" sz="2400" dirty="0" smtClean="0">
                <a:solidFill>
                  <a:srgbClr val="00B0F0"/>
                </a:solidFill>
              </a:rPr>
              <a:t> is </a:t>
            </a:r>
            <a:r>
              <a:rPr lang="en-US" sz="2400" dirty="0" err="1" smtClean="0">
                <a:solidFill>
                  <a:srgbClr val="00B0F0"/>
                </a:solidFill>
              </a:rPr>
              <a:t>onontkoombaar</a:t>
            </a:r>
            <a:r>
              <a:rPr lang="en-US" sz="2400" dirty="0" smtClean="0">
                <a:solidFill>
                  <a:srgbClr val="00B0F0"/>
                </a:solidFill>
              </a:rPr>
              <a:t> en </a:t>
            </a:r>
            <a:r>
              <a:rPr lang="en-US" sz="2400" dirty="0" err="1" smtClean="0">
                <a:solidFill>
                  <a:srgbClr val="00B0F0"/>
                </a:solidFill>
              </a:rPr>
              <a:t>laten</a:t>
            </a:r>
            <a:r>
              <a:rPr lang="en-US" sz="2400" dirty="0" smtClean="0">
                <a:solidFill>
                  <a:srgbClr val="00B0F0"/>
                </a:solidFill>
              </a:rPr>
              <a:t> we </a:t>
            </a:r>
            <a:r>
              <a:rPr lang="en-US" sz="2400" dirty="0" err="1" smtClean="0">
                <a:solidFill>
                  <a:srgbClr val="00B0F0"/>
                </a:solidFill>
              </a:rPr>
              <a:t>daarom</a:t>
            </a:r>
            <a:r>
              <a:rPr lang="en-US" sz="2400" dirty="0" smtClean="0">
                <a:solidFill>
                  <a:srgbClr val="00B0F0"/>
                </a:solidFill>
              </a:rPr>
              <a:t> Jupiter </a:t>
            </a:r>
            <a:r>
              <a:rPr lang="en-US" sz="2400" dirty="0" err="1" smtClean="0">
                <a:solidFill>
                  <a:srgbClr val="00B0F0"/>
                </a:solidFill>
              </a:rPr>
              <a:t>blijmoedig</a:t>
            </a:r>
            <a:r>
              <a:rPr lang="en-US" sz="2400" dirty="0" smtClean="0">
                <a:solidFill>
                  <a:srgbClr val="00B0F0"/>
                </a:solidFill>
              </a:rPr>
              <a:t> </a:t>
            </a:r>
            <a:r>
              <a:rPr lang="en-US" sz="2400" dirty="0" err="1" smtClean="0">
                <a:solidFill>
                  <a:srgbClr val="00B0F0"/>
                </a:solidFill>
              </a:rPr>
              <a:t>volgen</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staat</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stuurman</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het </a:t>
            </a:r>
            <a:r>
              <a:rPr lang="en-US" sz="2400" dirty="0" err="1" smtClean="0">
                <a:solidFill>
                  <a:srgbClr val="00B0F0"/>
                </a:solidFill>
              </a:rPr>
              <a:t>roer</a:t>
            </a:r>
            <a:r>
              <a:rPr lang="en-US" sz="2400" dirty="0" smtClean="0">
                <a:solidFill>
                  <a:srgbClr val="00B0F0"/>
                </a:solidFill>
              </a:rPr>
              <a:t> van de </a:t>
            </a:r>
            <a:r>
              <a:rPr lang="en-US" sz="2400" dirty="0" err="1" smtClean="0">
                <a:solidFill>
                  <a:srgbClr val="00B0F0"/>
                </a:solidFill>
              </a:rPr>
              <a:t>natura</a:t>
            </a:r>
            <a:r>
              <a:rPr lang="en-US" sz="2400" dirty="0" smtClean="0">
                <a:solidFill>
                  <a:srgbClr val="00B0F0"/>
                </a:solidFill>
              </a:rPr>
              <a:t>.</a:t>
            </a:r>
            <a:endParaRPr lang="nl-NL" sz="3200" dirty="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76</a:t>
            </a:r>
            <a:r>
              <a:rPr lang="nl-NL" sz="4000" dirty="0" smtClean="0"/>
              <a:t>	</a:t>
            </a:r>
            <a:r>
              <a:rPr lang="nl-NL" sz="2800" dirty="0" smtClean="0"/>
              <a:t>Waarom is </a:t>
            </a:r>
            <a:r>
              <a:rPr lang="nl-NL" sz="2800" dirty="0" err="1" smtClean="0"/>
              <a:t>Jupiter</a:t>
            </a:r>
            <a:r>
              <a:rPr lang="nl-NL" sz="2800" dirty="0" smtClean="0"/>
              <a:t> hier voorgesteld als stuurman?</a:t>
            </a:r>
          </a:p>
          <a:p>
            <a:r>
              <a:rPr lang="nl-NL" dirty="0" smtClean="0"/>
              <a:t>	</a:t>
            </a:r>
            <a:r>
              <a:rPr lang="nl-NL" sz="2800" dirty="0" smtClean="0">
                <a:solidFill>
                  <a:srgbClr val="00B050"/>
                </a:solidFill>
              </a:rPr>
              <a:t>A. hij heeft als manifestatie van de rede de controle 		over de </a:t>
            </a:r>
            <a:r>
              <a:rPr lang="nl-NL" sz="2800" dirty="0" err="1" smtClean="0">
                <a:solidFill>
                  <a:srgbClr val="00B050"/>
                </a:solidFill>
              </a:rPr>
              <a:t>natura</a:t>
            </a:r>
            <a:r>
              <a:rPr lang="nl-NL" sz="2800" dirty="0" smtClean="0">
                <a:solidFill>
                  <a:srgbClr val="00B050"/>
                </a:solidFill>
              </a:rPr>
              <a:t> en hij weet dus welke kant hij 		op gaat</a:t>
            </a:r>
          </a:p>
          <a:p>
            <a:r>
              <a:rPr lang="nl-NL" sz="2800" dirty="0">
                <a:solidFill>
                  <a:srgbClr val="00B050"/>
                </a:solidFill>
              </a:rPr>
              <a:t>	</a:t>
            </a:r>
            <a:r>
              <a:rPr lang="nl-NL" sz="2800" dirty="0" smtClean="0">
                <a:solidFill>
                  <a:srgbClr val="00B050"/>
                </a:solidFill>
              </a:rPr>
              <a:t>B. hij vindt het leuk om in een bootje te varen</a:t>
            </a:r>
          </a:p>
          <a:p>
            <a:r>
              <a:rPr lang="nl-NL" sz="2800" dirty="0">
                <a:solidFill>
                  <a:srgbClr val="00B050"/>
                </a:solidFill>
              </a:rPr>
              <a:t>	</a:t>
            </a:r>
            <a:r>
              <a:rPr lang="nl-NL" sz="2800" dirty="0" smtClean="0">
                <a:solidFill>
                  <a:srgbClr val="00B050"/>
                </a:solidFill>
              </a:rPr>
              <a:t>C. hij is god en die sturen altijd alles naar hun eigen 		inzicht</a:t>
            </a:r>
          </a:p>
          <a:p>
            <a:r>
              <a:rPr lang="nl-NL" sz="2800" dirty="0">
                <a:solidFill>
                  <a:srgbClr val="00B050"/>
                </a:solidFill>
              </a:rPr>
              <a:t>	</a:t>
            </a:r>
            <a:r>
              <a:rPr lang="nl-NL" sz="2800" dirty="0" smtClean="0">
                <a:solidFill>
                  <a:srgbClr val="00B050"/>
                </a:solidFill>
              </a:rPr>
              <a:t>D. het ging in de tekst over een roer, en ja, bij een 			roer hoort een stuurman</a:t>
            </a:r>
          </a:p>
        </p:txBody>
      </p:sp>
      <p:pic>
        <p:nvPicPr>
          <p:cNvPr id="254978" name="Picture 2" descr="http://us.123rf.com/400wm/400/400/patrimonio/patrimonio1109/patrimonio110900028/10561282-illustratie-van-een-schip-kapitein-stuurman-zeeman-op-het-roer-stuurwiel-naar-voorkant-met-sunburst-.jpg"/>
          <p:cNvPicPr>
            <a:picLocks noChangeAspect="1" noChangeArrowheads="1"/>
          </p:cNvPicPr>
          <p:nvPr/>
        </p:nvPicPr>
        <p:blipFill>
          <a:blip r:embed="rId2" cstate="print"/>
          <a:srcRect/>
          <a:stretch>
            <a:fillRect/>
          </a:stretch>
        </p:blipFill>
        <p:spPr bwMode="auto">
          <a:xfrm>
            <a:off x="467544" y="4725144"/>
            <a:ext cx="1795601" cy="1521772"/>
          </a:xfrm>
          <a:prstGeom prst="rect">
            <a:avLst/>
          </a:prstGeom>
          <a:noFill/>
        </p:spPr>
      </p:pic>
      <p:pic>
        <p:nvPicPr>
          <p:cNvPr id="254980" name="Picture 4" descr="http://www.kleurplatenenzo.nl/kleuren/piraat/piraat_18.jpg"/>
          <p:cNvPicPr>
            <a:picLocks noChangeAspect="1" noChangeArrowheads="1"/>
          </p:cNvPicPr>
          <p:nvPr/>
        </p:nvPicPr>
        <p:blipFill>
          <a:blip r:embed="rId3" cstate="print"/>
          <a:srcRect/>
          <a:stretch>
            <a:fillRect/>
          </a:stretch>
        </p:blipFill>
        <p:spPr bwMode="auto">
          <a:xfrm>
            <a:off x="6156176" y="4012642"/>
            <a:ext cx="2088232" cy="2728726"/>
          </a:xfrm>
          <a:prstGeom prst="rect">
            <a:avLst/>
          </a:prstGeom>
          <a:noFill/>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447645"/>
          </a:xfrm>
          <a:prstGeom prst="rect">
            <a:avLst/>
          </a:prstGeom>
          <a:noFill/>
        </p:spPr>
        <p:txBody>
          <a:bodyPr wrap="square" rtlCol="0">
            <a:spAutoFit/>
          </a:bodyPr>
          <a:lstStyle/>
          <a:p>
            <a:r>
              <a:rPr lang="en-US" sz="2800" dirty="0" smtClean="0"/>
              <a:t>… </a:t>
            </a:r>
            <a:r>
              <a:rPr lang="en-US" sz="2800" dirty="0" err="1" smtClean="0"/>
              <a:t>quemadmodum</a:t>
            </a:r>
            <a:r>
              <a:rPr lang="en-US" sz="2800" dirty="0" smtClean="0"/>
              <a:t> Cleanthes </a:t>
            </a:r>
            <a:r>
              <a:rPr lang="en-US" sz="2800" dirty="0" err="1" smtClean="0"/>
              <a:t>noster</a:t>
            </a:r>
            <a:r>
              <a:rPr lang="en-US" sz="2800" dirty="0" smtClean="0"/>
              <a:t> </a:t>
            </a:r>
            <a:r>
              <a:rPr lang="en-US" sz="2800" dirty="0" err="1" smtClean="0"/>
              <a:t>versibus</a:t>
            </a:r>
            <a:r>
              <a:rPr lang="en-US" sz="2800" dirty="0" smtClean="0"/>
              <a:t> </a:t>
            </a:r>
            <a:r>
              <a:rPr lang="en-US" sz="2800" dirty="0" err="1" smtClean="0"/>
              <a:t>disertissimis</a:t>
            </a:r>
            <a:r>
              <a:rPr lang="en-US" sz="2800" dirty="0" smtClean="0"/>
              <a:t> </a:t>
            </a:r>
            <a:r>
              <a:rPr lang="en-US" sz="2800" dirty="0" err="1" smtClean="0"/>
              <a:t>adloquitur</a:t>
            </a:r>
            <a:r>
              <a:rPr lang="en-US" sz="2800" dirty="0" smtClean="0"/>
              <a:t>, quos </a:t>
            </a:r>
            <a:r>
              <a:rPr lang="en-US" sz="2800" dirty="0" err="1" smtClean="0"/>
              <a:t>mihi</a:t>
            </a:r>
            <a:r>
              <a:rPr lang="en-US" sz="2800" dirty="0" smtClean="0"/>
              <a:t> in nostrum </a:t>
            </a:r>
            <a:r>
              <a:rPr lang="en-US" sz="2800" dirty="0" err="1" smtClean="0"/>
              <a:t>sermonem</a:t>
            </a:r>
            <a:r>
              <a:rPr lang="en-US" sz="2800" dirty="0" smtClean="0"/>
              <a:t> </a:t>
            </a:r>
            <a:r>
              <a:rPr lang="en-US" sz="2800" dirty="0" err="1" smtClean="0"/>
              <a:t>mutare</a:t>
            </a:r>
            <a:r>
              <a:rPr lang="en-US" sz="2800" dirty="0" smtClean="0"/>
              <a:t> </a:t>
            </a:r>
            <a:r>
              <a:rPr lang="en-US" sz="2800" dirty="0" err="1" smtClean="0"/>
              <a:t>permittitur</a:t>
            </a:r>
            <a:r>
              <a:rPr lang="en-US" sz="2800" dirty="0" smtClean="0"/>
              <a:t> </a:t>
            </a:r>
            <a:r>
              <a:rPr lang="en-US" sz="2800" dirty="0" err="1" smtClean="0"/>
              <a:t>Ciceronis</a:t>
            </a:r>
            <a:r>
              <a:rPr lang="en-US" sz="2800" dirty="0" smtClean="0"/>
              <a:t>, </a:t>
            </a:r>
            <a:r>
              <a:rPr lang="en-US" sz="2800" dirty="0" err="1" smtClean="0"/>
              <a:t>disertissimi</a:t>
            </a:r>
            <a:r>
              <a:rPr lang="en-US" sz="2800" dirty="0" smtClean="0"/>
              <a:t> </a:t>
            </a:r>
            <a:r>
              <a:rPr lang="en-US" sz="2800" dirty="0" err="1" smtClean="0"/>
              <a:t>viri</a:t>
            </a:r>
            <a:r>
              <a:rPr lang="en-US" sz="2800" dirty="0" smtClean="0"/>
              <a:t>, </a:t>
            </a:r>
            <a:r>
              <a:rPr lang="en-US" sz="2800" dirty="0" err="1" smtClean="0"/>
              <a:t>exemplo</a:t>
            </a:r>
            <a:r>
              <a:rPr lang="en-US" sz="2800" dirty="0" smtClean="0"/>
              <a:t>. Si </a:t>
            </a:r>
            <a:r>
              <a:rPr lang="en-US" sz="2800" dirty="0" err="1" smtClean="0"/>
              <a:t>placuerint</a:t>
            </a:r>
            <a:r>
              <a:rPr lang="en-US" sz="2800" dirty="0" smtClean="0"/>
              <a:t>, </a:t>
            </a:r>
            <a:r>
              <a:rPr lang="en-US" sz="2800" dirty="0" err="1" smtClean="0"/>
              <a:t>boni</a:t>
            </a:r>
            <a:r>
              <a:rPr lang="en-US" sz="2800" dirty="0" smtClean="0"/>
              <a:t> </a:t>
            </a:r>
            <a:r>
              <a:rPr lang="en-US" sz="2800" dirty="0" err="1" smtClean="0"/>
              <a:t>consules</a:t>
            </a:r>
            <a:r>
              <a:rPr lang="en-US" sz="2800" dirty="0" smtClean="0"/>
              <a:t>; </a:t>
            </a:r>
            <a:r>
              <a:rPr lang="en-US" sz="2800" dirty="0" err="1" smtClean="0"/>
              <a:t>si</a:t>
            </a:r>
            <a:r>
              <a:rPr lang="en-US" sz="2800" dirty="0" smtClean="0"/>
              <a:t> </a:t>
            </a:r>
            <a:r>
              <a:rPr lang="en-US" sz="2800" dirty="0" err="1" smtClean="0"/>
              <a:t>displicuerint</a:t>
            </a:r>
            <a:r>
              <a:rPr lang="en-US" sz="2800" dirty="0" smtClean="0"/>
              <a:t>, </a:t>
            </a:r>
            <a:r>
              <a:rPr lang="en-US" sz="2800" dirty="0" err="1" smtClean="0"/>
              <a:t>scies</a:t>
            </a:r>
            <a:r>
              <a:rPr lang="en-US" sz="2800" dirty="0" smtClean="0"/>
              <a:t> me in hoc </a:t>
            </a:r>
            <a:r>
              <a:rPr lang="en-US" sz="2800" dirty="0" err="1" smtClean="0"/>
              <a:t>secutum</a:t>
            </a:r>
            <a:r>
              <a:rPr lang="en-US" sz="2800" dirty="0" smtClean="0"/>
              <a:t> </a:t>
            </a:r>
            <a:r>
              <a:rPr lang="en-US" sz="2800" dirty="0" err="1" smtClean="0"/>
              <a:t>Ciceronis</a:t>
            </a:r>
            <a:r>
              <a:rPr lang="en-US" sz="2800" dirty="0" smtClean="0"/>
              <a:t> exemplum. </a:t>
            </a:r>
          </a:p>
          <a:p>
            <a:r>
              <a:rPr lang="en-US" sz="2800" dirty="0" smtClean="0"/>
              <a:t>   </a:t>
            </a:r>
            <a:r>
              <a:rPr lang="en-US" sz="2800" dirty="0" err="1" smtClean="0">
                <a:solidFill>
                  <a:srgbClr val="FFFF00"/>
                </a:solidFill>
              </a:rPr>
              <a:t>Duc</a:t>
            </a:r>
            <a:r>
              <a:rPr lang="en-US" sz="2800" dirty="0" smtClean="0">
                <a:solidFill>
                  <a:srgbClr val="FFFF00"/>
                </a:solidFill>
              </a:rPr>
              <a:t>, o </a:t>
            </a:r>
            <a:r>
              <a:rPr lang="en-US" sz="2800" dirty="0" err="1" smtClean="0">
                <a:solidFill>
                  <a:srgbClr val="FFFF00"/>
                </a:solidFill>
              </a:rPr>
              <a:t>parens</a:t>
            </a:r>
            <a:r>
              <a:rPr lang="en-US" sz="2800" dirty="0" smtClean="0">
                <a:solidFill>
                  <a:srgbClr val="FFFF00"/>
                </a:solidFill>
              </a:rPr>
              <a:t> </a:t>
            </a:r>
            <a:r>
              <a:rPr lang="en-US" sz="2800" dirty="0" err="1" smtClean="0">
                <a:solidFill>
                  <a:srgbClr val="FFFF00"/>
                </a:solidFill>
              </a:rPr>
              <a:t>celsique</a:t>
            </a:r>
            <a:r>
              <a:rPr lang="en-US" sz="2800" dirty="0" smtClean="0">
                <a:solidFill>
                  <a:srgbClr val="FFFF00"/>
                </a:solidFill>
              </a:rPr>
              <a:t> dominator </a:t>
            </a:r>
            <a:r>
              <a:rPr lang="en-US" sz="2800" dirty="0" err="1" smtClean="0">
                <a:solidFill>
                  <a:srgbClr val="FFFF00"/>
                </a:solidFill>
              </a:rPr>
              <a:t>poli</a:t>
            </a:r>
            <a:r>
              <a:rPr lang="en-US" sz="2800" dirty="0" smtClean="0">
                <a:solidFill>
                  <a:srgbClr val="FFFF00"/>
                </a:solidFill>
              </a:rPr>
              <a:t>,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quocumque</a:t>
            </a:r>
            <a:r>
              <a:rPr lang="en-US" sz="2800" dirty="0" smtClean="0">
                <a:solidFill>
                  <a:srgbClr val="FFFF00"/>
                </a:solidFill>
              </a:rPr>
              <a:t> </a:t>
            </a:r>
            <a:r>
              <a:rPr lang="en-US" sz="2800" dirty="0" err="1" smtClean="0">
                <a:solidFill>
                  <a:srgbClr val="FFFF00"/>
                </a:solidFill>
              </a:rPr>
              <a:t>placuit</a:t>
            </a:r>
            <a:r>
              <a:rPr lang="en-US" sz="2800" dirty="0" smtClean="0">
                <a:solidFill>
                  <a:srgbClr val="FFFF00"/>
                </a:solidFill>
              </a:rPr>
              <a:t>: </a:t>
            </a:r>
            <a:r>
              <a:rPr lang="en-US" sz="2800" dirty="0" err="1" smtClean="0">
                <a:solidFill>
                  <a:srgbClr val="FFFF00"/>
                </a:solidFill>
              </a:rPr>
              <a:t>nulla</a:t>
            </a:r>
            <a:r>
              <a:rPr lang="en-US" sz="2800" dirty="0" smtClean="0">
                <a:solidFill>
                  <a:srgbClr val="FFFF00"/>
                </a:solidFill>
              </a:rPr>
              <a:t> </a:t>
            </a:r>
            <a:r>
              <a:rPr lang="en-US" sz="2800" dirty="0" err="1" smtClean="0">
                <a:solidFill>
                  <a:srgbClr val="FFFF00"/>
                </a:solidFill>
              </a:rPr>
              <a:t>parendi</a:t>
            </a:r>
            <a:r>
              <a:rPr lang="en-US" sz="2800" dirty="0" smtClean="0">
                <a:solidFill>
                  <a:srgbClr val="FFFF00"/>
                </a:solidFill>
              </a:rPr>
              <a:t> </a:t>
            </a:r>
            <a:r>
              <a:rPr lang="en-US" sz="2800" dirty="0" err="1" smtClean="0">
                <a:solidFill>
                  <a:srgbClr val="FFFF00"/>
                </a:solidFill>
              </a:rPr>
              <a:t>mora</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a:t>
            </a:r>
          </a:p>
          <a:p>
            <a:endParaRPr lang="en-US" sz="2800" dirty="0" smtClean="0">
              <a:solidFill>
                <a:srgbClr val="FFFF00"/>
              </a:solidFill>
            </a:endParaRPr>
          </a:p>
          <a:p>
            <a:r>
              <a:rPr lang="en-US" sz="2800" dirty="0" smtClean="0">
                <a:solidFill>
                  <a:srgbClr val="00B0F0"/>
                </a:solidFill>
              </a:rPr>
              <a:t>===========</a:t>
            </a:r>
          </a:p>
          <a:p>
            <a:r>
              <a:rPr lang="en-US" sz="2400" dirty="0" smtClean="0">
                <a:solidFill>
                  <a:srgbClr val="00B0F0"/>
                </a:solidFill>
              </a:rPr>
              <a:t>De </a:t>
            </a:r>
            <a:r>
              <a:rPr lang="en-US" sz="2400" dirty="0" err="1" smtClean="0">
                <a:solidFill>
                  <a:srgbClr val="00B0F0"/>
                </a:solidFill>
              </a:rPr>
              <a:t>Griek</a:t>
            </a:r>
            <a:r>
              <a:rPr lang="en-US" sz="2400" dirty="0" smtClean="0">
                <a:solidFill>
                  <a:srgbClr val="00B0F0"/>
                </a:solidFill>
              </a:rPr>
              <a:t> Cleanthes (al </a:t>
            </a:r>
            <a:r>
              <a:rPr lang="en-US" sz="2400" dirty="0" err="1" smtClean="0">
                <a:solidFill>
                  <a:srgbClr val="00B0F0"/>
                </a:solidFill>
              </a:rPr>
              <a:t>eerder</a:t>
            </a:r>
            <a:r>
              <a:rPr lang="en-US" sz="2400" dirty="0" smtClean="0">
                <a:solidFill>
                  <a:srgbClr val="00B0F0"/>
                </a:solidFill>
              </a:rPr>
              <a:t> </a:t>
            </a:r>
            <a:r>
              <a:rPr lang="en-US" sz="2400" dirty="0" err="1" smtClean="0">
                <a:solidFill>
                  <a:srgbClr val="00B0F0"/>
                </a:solidFill>
              </a:rPr>
              <a:t>voorgekomen</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de </a:t>
            </a:r>
            <a:r>
              <a:rPr lang="en-US" sz="2400" dirty="0" err="1" smtClean="0">
                <a:solidFill>
                  <a:srgbClr val="00B0F0"/>
                </a:solidFill>
              </a:rPr>
              <a:t>volgzaamheid</a:t>
            </a:r>
            <a:r>
              <a:rPr lang="en-US" sz="2400" dirty="0" smtClean="0">
                <a:solidFill>
                  <a:srgbClr val="00B0F0"/>
                </a:solidFill>
              </a:rPr>
              <a:t> in het </a:t>
            </a:r>
            <a:r>
              <a:rPr lang="en-US" sz="2400" dirty="0" err="1" smtClean="0">
                <a:solidFill>
                  <a:srgbClr val="00B0F0"/>
                </a:solidFill>
              </a:rPr>
              <a:t>Grieks</a:t>
            </a:r>
            <a:r>
              <a:rPr lang="en-US" sz="2400" dirty="0" smtClean="0">
                <a:solidFill>
                  <a:srgbClr val="00B0F0"/>
                </a:solidFill>
              </a:rPr>
              <a:t> </a:t>
            </a:r>
            <a:r>
              <a:rPr lang="en-US" sz="2400" dirty="0" err="1" smtClean="0">
                <a:solidFill>
                  <a:srgbClr val="00B0F0"/>
                </a:solidFill>
              </a:rPr>
              <a:t>verwoord</a:t>
            </a:r>
            <a:r>
              <a:rPr lang="en-US" sz="2400" dirty="0" smtClean="0">
                <a:solidFill>
                  <a:srgbClr val="00B0F0"/>
                </a:solidFill>
              </a:rPr>
              <a:t>, nu </a:t>
            </a:r>
            <a:r>
              <a:rPr lang="en-US" sz="2400" dirty="0" err="1" smtClean="0">
                <a:solidFill>
                  <a:srgbClr val="00B0F0"/>
                </a:solidFill>
              </a:rPr>
              <a:t>gaat</a:t>
            </a:r>
            <a:r>
              <a:rPr lang="en-US" sz="2400" dirty="0" smtClean="0">
                <a:solidFill>
                  <a:srgbClr val="00B0F0"/>
                </a:solidFill>
              </a:rPr>
              <a:t> Seneca </a:t>
            </a:r>
            <a:r>
              <a:rPr lang="en-US" sz="2400" dirty="0" err="1" smtClean="0">
                <a:solidFill>
                  <a:srgbClr val="00B0F0"/>
                </a:solidFill>
              </a:rPr>
              <a:t>dat</a:t>
            </a:r>
            <a:r>
              <a:rPr lang="en-US" sz="2400" dirty="0" smtClean="0">
                <a:solidFill>
                  <a:srgbClr val="00B0F0"/>
                </a:solidFill>
              </a:rPr>
              <a:t> in het </a:t>
            </a:r>
            <a:r>
              <a:rPr lang="en-US" sz="2400" dirty="0" err="1" smtClean="0">
                <a:solidFill>
                  <a:srgbClr val="00B0F0"/>
                </a:solidFill>
              </a:rPr>
              <a:t>Latijn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De </a:t>
            </a:r>
            <a:r>
              <a:rPr lang="en-US" sz="2400" dirty="0" err="1" smtClean="0">
                <a:solidFill>
                  <a:srgbClr val="00B0F0"/>
                </a:solidFill>
              </a:rPr>
              <a:t>naam</a:t>
            </a:r>
            <a:r>
              <a:rPr lang="en-US" sz="2400" dirty="0" smtClean="0">
                <a:solidFill>
                  <a:srgbClr val="00B0F0"/>
                </a:solidFill>
              </a:rPr>
              <a:t> Cicero </a:t>
            </a:r>
            <a:r>
              <a:rPr lang="en-US" sz="2400" dirty="0" err="1" smtClean="0">
                <a:solidFill>
                  <a:srgbClr val="00B0F0"/>
                </a:solidFill>
              </a:rPr>
              <a:t>valt</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die </a:t>
            </a:r>
            <a:r>
              <a:rPr lang="en-US" sz="2400" dirty="0" err="1" smtClean="0">
                <a:solidFill>
                  <a:srgbClr val="00B0F0"/>
                </a:solidFill>
              </a:rPr>
              <a:t>termen</a:t>
            </a:r>
            <a:r>
              <a:rPr lang="en-US" sz="2400" dirty="0" smtClean="0">
                <a:solidFill>
                  <a:srgbClr val="00B0F0"/>
                </a:solidFill>
              </a:rPr>
              <a:t> </a:t>
            </a:r>
            <a:r>
              <a:rPr lang="en-US" sz="2400" dirty="0" err="1" smtClean="0">
                <a:solidFill>
                  <a:srgbClr val="00B0F0"/>
                </a:solidFill>
              </a:rPr>
              <a:t>uit</a:t>
            </a:r>
            <a:r>
              <a:rPr lang="en-US" sz="2400" dirty="0" smtClean="0">
                <a:solidFill>
                  <a:srgbClr val="00B0F0"/>
                </a:solidFill>
              </a:rPr>
              <a:t> de </a:t>
            </a:r>
            <a:r>
              <a:rPr lang="en-US" sz="2400" dirty="0" err="1" smtClean="0">
                <a:solidFill>
                  <a:srgbClr val="00B0F0"/>
                </a:solidFill>
              </a:rPr>
              <a:t>Griekse</a:t>
            </a:r>
            <a:r>
              <a:rPr lang="en-US" sz="2400" dirty="0" smtClean="0">
                <a:solidFill>
                  <a:srgbClr val="00B0F0"/>
                </a:solidFill>
              </a:rPr>
              <a:t> </a:t>
            </a:r>
            <a:r>
              <a:rPr lang="en-US" sz="2400" dirty="0" err="1" smtClean="0">
                <a:solidFill>
                  <a:srgbClr val="00B0F0"/>
                </a:solidFill>
              </a:rPr>
              <a:t>filosofie</a:t>
            </a:r>
            <a:r>
              <a:rPr lang="en-US" sz="2400" dirty="0" smtClean="0">
                <a:solidFill>
                  <a:srgbClr val="00B0F0"/>
                </a:solidFill>
              </a:rPr>
              <a:t> </a:t>
            </a:r>
            <a:r>
              <a:rPr lang="en-US" sz="2400" dirty="0" err="1" smtClean="0">
                <a:solidFill>
                  <a:srgbClr val="00B0F0"/>
                </a:solidFill>
              </a:rPr>
              <a:t>omgezet</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naar</a:t>
            </a:r>
            <a:r>
              <a:rPr lang="en-US" sz="2400" dirty="0" smtClean="0">
                <a:solidFill>
                  <a:srgbClr val="00B0F0"/>
                </a:solidFill>
              </a:rPr>
              <a:t> </a:t>
            </a:r>
            <a:r>
              <a:rPr lang="en-US" sz="2400" dirty="0" err="1" smtClean="0">
                <a:solidFill>
                  <a:srgbClr val="00B0F0"/>
                </a:solidFill>
              </a:rPr>
              <a:t>Latijnse</a:t>
            </a:r>
            <a:r>
              <a:rPr lang="en-US" sz="2400" dirty="0" smtClean="0">
                <a:solidFill>
                  <a:srgbClr val="00B0F0"/>
                </a:solidFill>
              </a:rPr>
              <a:t> </a:t>
            </a:r>
            <a:r>
              <a:rPr lang="en-US" sz="2400" dirty="0" err="1" smtClean="0">
                <a:solidFill>
                  <a:srgbClr val="00B0F0"/>
                </a:solidFill>
              </a:rPr>
              <a:t>termen</a:t>
            </a:r>
            <a:r>
              <a:rPr lang="en-US" sz="2400" dirty="0" smtClean="0">
                <a:solidFill>
                  <a:srgbClr val="00B0F0"/>
                </a:solidFill>
              </a:rPr>
              <a:t>. Het </a:t>
            </a:r>
            <a:r>
              <a:rPr lang="en-US" sz="2400" dirty="0" err="1" smtClean="0">
                <a:solidFill>
                  <a:srgbClr val="00B0F0"/>
                </a:solidFill>
              </a:rPr>
              <a:t>gedicht</a:t>
            </a:r>
            <a:r>
              <a:rPr lang="en-US" sz="2400" dirty="0" smtClean="0">
                <a:solidFill>
                  <a:srgbClr val="00B0F0"/>
                </a:solidFill>
              </a:rPr>
              <a:t> is </a:t>
            </a:r>
            <a:r>
              <a:rPr lang="en-US" sz="2400" dirty="0" err="1" smtClean="0">
                <a:solidFill>
                  <a:srgbClr val="00B0F0"/>
                </a:solidFill>
              </a:rPr>
              <a:t>gericht</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de </a:t>
            </a:r>
            <a:r>
              <a:rPr lang="en-US" sz="2400" dirty="0" err="1" smtClean="0">
                <a:solidFill>
                  <a:srgbClr val="00B0F0"/>
                </a:solidFill>
              </a:rPr>
              <a:t>oppergod</a:t>
            </a:r>
            <a:r>
              <a:rPr lang="en-US" sz="2400" dirty="0" smtClean="0">
                <a:solidFill>
                  <a:srgbClr val="00B0F0"/>
                </a:solidFill>
              </a:rPr>
              <a:t>.</a:t>
            </a:r>
            <a:endParaRPr lang="nl-NL" sz="3200" dirty="0"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247864"/>
          </a:xfrm>
          <a:prstGeom prst="rect">
            <a:avLst/>
          </a:prstGeom>
          <a:noFill/>
        </p:spPr>
        <p:txBody>
          <a:bodyPr wrap="square" rtlCol="0">
            <a:spAutoFit/>
          </a:bodyPr>
          <a:lstStyle/>
          <a:p>
            <a:r>
              <a:rPr lang="en-US" sz="2800" dirty="0" smtClean="0"/>
              <a:t>   </a:t>
            </a:r>
            <a:r>
              <a:rPr lang="en-US" sz="2800" dirty="0" err="1" smtClean="0">
                <a:solidFill>
                  <a:srgbClr val="FFFF00"/>
                </a:solidFill>
              </a:rPr>
              <a:t>adsum</a:t>
            </a:r>
            <a:r>
              <a:rPr lang="en-US" sz="2800" dirty="0" smtClean="0">
                <a:solidFill>
                  <a:srgbClr val="FFFF00"/>
                </a:solidFill>
              </a:rPr>
              <a:t> </a:t>
            </a:r>
            <a:r>
              <a:rPr lang="en-US" sz="2800" dirty="0" err="1" smtClean="0">
                <a:solidFill>
                  <a:srgbClr val="FFFF00"/>
                </a:solidFill>
              </a:rPr>
              <a:t>inpiger</a:t>
            </a:r>
            <a:r>
              <a:rPr lang="en-US" sz="2800" dirty="0" smtClean="0">
                <a:solidFill>
                  <a:srgbClr val="FFFF00"/>
                </a:solidFill>
              </a:rPr>
              <a:t>. </a:t>
            </a:r>
            <a:r>
              <a:rPr lang="en-US" sz="2800" dirty="0" err="1" smtClean="0">
                <a:solidFill>
                  <a:srgbClr val="FFFF00"/>
                </a:solidFill>
              </a:rPr>
              <a:t>Fac</a:t>
            </a:r>
            <a:r>
              <a:rPr lang="en-US" sz="2800" dirty="0" smtClean="0">
                <a:solidFill>
                  <a:srgbClr val="FFFF00"/>
                </a:solidFill>
              </a:rPr>
              <a:t> </a:t>
            </a:r>
            <a:r>
              <a:rPr lang="en-US" sz="2800" dirty="0" err="1" smtClean="0">
                <a:solidFill>
                  <a:srgbClr val="FFFF00"/>
                </a:solidFill>
              </a:rPr>
              <a:t>nolle</a:t>
            </a:r>
            <a:r>
              <a:rPr lang="en-US" sz="2800" dirty="0" smtClean="0">
                <a:solidFill>
                  <a:srgbClr val="FFFF00"/>
                </a:solidFill>
              </a:rPr>
              <a:t>, </a:t>
            </a:r>
            <a:r>
              <a:rPr lang="en-US" sz="2800" dirty="0" err="1" smtClean="0">
                <a:solidFill>
                  <a:srgbClr val="FFFF00"/>
                </a:solidFill>
              </a:rPr>
              <a:t>comitabor</a:t>
            </a:r>
            <a:r>
              <a:rPr lang="en-US" sz="2800" dirty="0" smtClean="0">
                <a:solidFill>
                  <a:srgbClr val="FFFF00"/>
                </a:solidFill>
              </a:rPr>
              <a:t> </a:t>
            </a:r>
            <a:r>
              <a:rPr lang="en-US" sz="2800" dirty="0" err="1" smtClean="0">
                <a:solidFill>
                  <a:srgbClr val="FFFF00"/>
                </a:solidFill>
              </a:rPr>
              <a:t>gemens</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malusque</a:t>
            </a:r>
            <a:r>
              <a:rPr lang="en-US" sz="2800" dirty="0" smtClean="0">
                <a:solidFill>
                  <a:srgbClr val="FFFF00"/>
                </a:solidFill>
              </a:rPr>
              <a:t> </a:t>
            </a:r>
            <a:r>
              <a:rPr lang="en-US" sz="2800" dirty="0" err="1" smtClean="0">
                <a:solidFill>
                  <a:srgbClr val="FFFF00"/>
                </a:solidFill>
              </a:rPr>
              <a:t>patiar</a:t>
            </a:r>
            <a:r>
              <a:rPr lang="en-US" sz="2800" dirty="0" smtClean="0">
                <a:solidFill>
                  <a:srgbClr val="FFFF00"/>
                </a:solidFill>
              </a:rPr>
              <a:t> </a:t>
            </a:r>
            <a:r>
              <a:rPr lang="en-US" sz="2800" dirty="0" err="1" smtClean="0">
                <a:solidFill>
                  <a:srgbClr val="FFFF00"/>
                </a:solidFill>
              </a:rPr>
              <a:t>facere</a:t>
            </a:r>
            <a:r>
              <a:rPr lang="en-US" sz="2800" dirty="0" smtClean="0">
                <a:solidFill>
                  <a:srgbClr val="FFFF00"/>
                </a:solidFill>
              </a:rPr>
              <a:t> quod </a:t>
            </a:r>
            <a:r>
              <a:rPr lang="en-US" sz="2800" dirty="0" err="1" smtClean="0">
                <a:solidFill>
                  <a:srgbClr val="FFFF00"/>
                </a:solidFill>
              </a:rPr>
              <a:t>licuit</a:t>
            </a:r>
            <a:r>
              <a:rPr lang="en-US" sz="2800" dirty="0" smtClean="0">
                <a:solidFill>
                  <a:srgbClr val="FFFF00"/>
                </a:solidFill>
              </a:rPr>
              <a:t> bono. </a:t>
            </a:r>
            <a:br>
              <a:rPr lang="en-US" sz="2800" dirty="0" smtClean="0">
                <a:solidFill>
                  <a:srgbClr val="FFFF00"/>
                </a:solidFill>
              </a:rPr>
            </a:br>
            <a:r>
              <a:rPr lang="en-US" sz="2800" dirty="0" smtClean="0">
                <a:solidFill>
                  <a:srgbClr val="FFFF00"/>
                </a:solidFill>
              </a:rPr>
              <a:t>   </a:t>
            </a:r>
            <a:r>
              <a:rPr lang="en-US" sz="2800" dirty="0" err="1" smtClean="0">
                <a:solidFill>
                  <a:srgbClr val="FFFF00"/>
                </a:solidFill>
              </a:rPr>
              <a:t>Ducunt</a:t>
            </a:r>
            <a:r>
              <a:rPr lang="en-US" sz="2800" dirty="0" smtClean="0">
                <a:solidFill>
                  <a:srgbClr val="FFFF00"/>
                </a:solidFill>
              </a:rPr>
              <a:t> </a:t>
            </a:r>
            <a:r>
              <a:rPr lang="en-US" sz="2800" dirty="0" err="1" smtClean="0">
                <a:solidFill>
                  <a:srgbClr val="FFFF00"/>
                </a:solidFill>
              </a:rPr>
              <a:t>volentem</a:t>
            </a:r>
            <a:r>
              <a:rPr lang="en-US" sz="2800" dirty="0" smtClean="0">
                <a:solidFill>
                  <a:srgbClr val="FFFF00"/>
                </a:solidFill>
              </a:rPr>
              <a:t> </a:t>
            </a:r>
            <a:r>
              <a:rPr lang="en-US" sz="2800" dirty="0" err="1" smtClean="0">
                <a:solidFill>
                  <a:srgbClr val="FFFF00"/>
                </a:solidFill>
              </a:rPr>
              <a:t>fata</a:t>
            </a:r>
            <a:r>
              <a:rPr lang="en-US" sz="2800" dirty="0" smtClean="0">
                <a:solidFill>
                  <a:srgbClr val="FFFF00"/>
                </a:solidFill>
              </a:rPr>
              <a:t>, </a:t>
            </a:r>
            <a:r>
              <a:rPr lang="en-US" sz="2800" dirty="0" err="1" smtClean="0">
                <a:solidFill>
                  <a:srgbClr val="FFFF00"/>
                </a:solidFill>
              </a:rPr>
              <a:t>nolentem</a:t>
            </a:r>
            <a:r>
              <a:rPr lang="en-US" sz="2800" dirty="0" smtClean="0">
                <a:solidFill>
                  <a:srgbClr val="FFFF00"/>
                </a:solidFill>
              </a:rPr>
              <a:t> </a:t>
            </a:r>
            <a:r>
              <a:rPr lang="en-US" sz="2800" dirty="0" err="1" smtClean="0">
                <a:solidFill>
                  <a:srgbClr val="FFFF00"/>
                </a:solidFill>
              </a:rPr>
              <a:t>trahunt</a:t>
            </a:r>
            <a:r>
              <a:rPr lang="en-US" sz="2800" dirty="0" smtClean="0">
                <a:solidFill>
                  <a:srgbClr val="FFFF00"/>
                </a:solidFill>
              </a:rPr>
              <a:t>. </a:t>
            </a:r>
            <a:endParaRPr lang="nl-NL" sz="2800" dirty="0" smtClean="0">
              <a:solidFill>
                <a:srgbClr val="FFFF00"/>
              </a:solidFill>
            </a:endParaRPr>
          </a:p>
          <a:p>
            <a:r>
              <a:rPr lang="en-US" sz="2800" dirty="0" smtClean="0"/>
              <a:t>Sic </a:t>
            </a:r>
            <a:r>
              <a:rPr lang="en-US" sz="2800" dirty="0" err="1" smtClean="0"/>
              <a:t>vivamus</a:t>
            </a:r>
            <a:r>
              <a:rPr lang="en-US" sz="2800" dirty="0" smtClean="0"/>
              <a:t>, sic </a:t>
            </a:r>
            <a:r>
              <a:rPr lang="en-US" sz="2800" dirty="0" err="1" smtClean="0"/>
              <a:t>loquamur</a:t>
            </a:r>
            <a:r>
              <a:rPr lang="en-US" sz="2800" dirty="0" smtClean="0"/>
              <a:t>; </a:t>
            </a:r>
            <a:r>
              <a:rPr lang="en-US" sz="2800" dirty="0" err="1" smtClean="0"/>
              <a:t>paratos</a:t>
            </a:r>
            <a:r>
              <a:rPr lang="en-US" sz="2800" dirty="0" smtClean="0"/>
              <a:t> </a:t>
            </a:r>
            <a:r>
              <a:rPr lang="en-US" sz="2800" dirty="0" err="1" smtClean="0"/>
              <a:t>nos</a:t>
            </a:r>
            <a:r>
              <a:rPr lang="en-US" sz="2800" dirty="0" smtClean="0"/>
              <a:t> </a:t>
            </a:r>
            <a:r>
              <a:rPr lang="en-US" sz="2800" dirty="0" err="1" smtClean="0"/>
              <a:t>inveniat</a:t>
            </a:r>
            <a:r>
              <a:rPr lang="en-US" sz="2800" dirty="0" smtClean="0"/>
              <a:t> </a:t>
            </a:r>
            <a:r>
              <a:rPr lang="en-US" sz="2800" dirty="0" err="1" smtClean="0"/>
              <a:t>atque</a:t>
            </a:r>
            <a:r>
              <a:rPr lang="en-US" sz="2800" dirty="0" smtClean="0"/>
              <a:t> </a:t>
            </a:r>
            <a:r>
              <a:rPr lang="en-US" sz="2800" dirty="0" err="1" smtClean="0"/>
              <a:t>inpigros</a:t>
            </a:r>
            <a:r>
              <a:rPr lang="en-US" sz="2800" dirty="0" smtClean="0"/>
              <a:t> </a:t>
            </a:r>
            <a:r>
              <a:rPr lang="en-US" sz="2800" dirty="0" err="1" smtClean="0"/>
              <a:t>fatum</a:t>
            </a:r>
            <a:r>
              <a:rPr lang="en-US" sz="2800" dirty="0" smtClean="0"/>
              <a:t>. Hic </a:t>
            </a:r>
            <a:r>
              <a:rPr lang="en-US" sz="2800" dirty="0" err="1" smtClean="0"/>
              <a:t>est</a:t>
            </a:r>
            <a:r>
              <a:rPr lang="en-US" sz="2800" dirty="0" smtClean="0"/>
              <a:t> </a:t>
            </a:r>
            <a:r>
              <a:rPr lang="en-US" sz="2800" dirty="0" err="1" smtClean="0"/>
              <a:t>magnus</a:t>
            </a:r>
            <a:r>
              <a:rPr lang="en-US" sz="2800" dirty="0" smtClean="0"/>
              <a:t> animus qui se </a:t>
            </a:r>
            <a:r>
              <a:rPr lang="en-US" sz="2800" dirty="0" err="1" smtClean="0"/>
              <a:t>ei</a:t>
            </a:r>
            <a:r>
              <a:rPr lang="en-US" sz="2800" dirty="0" smtClean="0"/>
              <a:t> </a:t>
            </a:r>
            <a:r>
              <a:rPr lang="en-US" sz="2800" dirty="0" err="1" smtClean="0"/>
              <a:t>tradidit</a:t>
            </a:r>
            <a:r>
              <a:rPr lang="en-US" sz="2800" dirty="0" smtClean="0"/>
              <a:t>: at contra </a:t>
            </a:r>
            <a:r>
              <a:rPr lang="en-US" sz="2800" dirty="0" err="1" smtClean="0"/>
              <a:t>ille</a:t>
            </a:r>
            <a:r>
              <a:rPr lang="en-US" sz="2800" dirty="0" smtClean="0"/>
              <a:t> </a:t>
            </a:r>
            <a:r>
              <a:rPr lang="en-US" sz="2800" dirty="0" err="1" smtClean="0"/>
              <a:t>pusillus</a:t>
            </a:r>
            <a:r>
              <a:rPr lang="en-US" sz="2800" dirty="0" smtClean="0"/>
              <a:t> et </a:t>
            </a:r>
            <a:r>
              <a:rPr lang="en-US" sz="2800" dirty="0" err="1" smtClean="0"/>
              <a:t>degener</a:t>
            </a:r>
            <a:r>
              <a:rPr lang="en-US" sz="2800" dirty="0" smtClean="0"/>
              <a:t> qui </a:t>
            </a:r>
            <a:r>
              <a:rPr lang="en-US" sz="2800" dirty="0" err="1" smtClean="0"/>
              <a:t>obluctatur</a:t>
            </a:r>
            <a:r>
              <a:rPr lang="en-US" sz="2800" dirty="0" smtClean="0"/>
              <a:t> et de </a:t>
            </a:r>
            <a:r>
              <a:rPr lang="en-US" sz="2800" dirty="0" err="1" smtClean="0"/>
              <a:t>ordine</a:t>
            </a:r>
            <a:r>
              <a:rPr lang="en-US" sz="2800" dirty="0" smtClean="0"/>
              <a:t> mundi male </a:t>
            </a:r>
            <a:r>
              <a:rPr lang="en-US" sz="2800" dirty="0" err="1" smtClean="0"/>
              <a:t>existimat</a:t>
            </a:r>
            <a:r>
              <a:rPr lang="en-US" sz="2800" dirty="0" smtClean="0"/>
              <a:t> et </a:t>
            </a:r>
            <a:r>
              <a:rPr lang="en-US" sz="2800" dirty="0" err="1" smtClean="0"/>
              <a:t>emendare</a:t>
            </a:r>
            <a:r>
              <a:rPr lang="en-US" sz="2800" dirty="0" smtClean="0"/>
              <a:t> </a:t>
            </a:r>
            <a:r>
              <a:rPr lang="en-US" sz="2800" dirty="0" err="1" smtClean="0"/>
              <a:t>mavult</a:t>
            </a:r>
            <a:r>
              <a:rPr lang="en-US" sz="2800" dirty="0" smtClean="0"/>
              <a:t> </a:t>
            </a:r>
            <a:r>
              <a:rPr lang="en-US" sz="2800" dirty="0" err="1" smtClean="0"/>
              <a:t>deos</a:t>
            </a:r>
            <a:r>
              <a:rPr lang="en-US" sz="2800" dirty="0" smtClean="0"/>
              <a:t> quam se. Vale. </a:t>
            </a:r>
          </a:p>
          <a:p>
            <a:endParaRPr lang="en-US" sz="2800" dirty="0" smtClean="0"/>
          </a:p>
          <a:p>
            <a:r>
              <a:rPr lang="en-US" sz="2800" dirty="0" smtClean="0">
                <a:solidFill>
                  <a:srgbClr val="00B0F0"/>
                </a:solidFill>
              </a:rPr>
              <a:t>===========</a:t>
            </a:r>
          </a:p>
          <a:p>
            <a:r>
              <a:rPr lang="en-US" sz="2400" dirty="0" smtClean="0">
                <a:solidFill>
                  <a:srgbClr val="00B0F0"/>
                </a:solidFill>
              </a:rPr>
              <a:t>Het </a:t>
            </a:r>
            <a:r>
              <a:rPr lang="en-US" sz="2400" dirty="0" err="1" smtClean="0">
                <a:solidFill>
                  <a:srgbClr val="00B0F0"/>
                </a:solidFill>
              </a:rPr>
              <a:t>gedicht</a:t>
            </a:r>
            <a:r>
              <a:rPr lang="en-US" sz="2400" dirty="0" smtClean="0">
                <a:solidFill>
                  <a:srgbClr val="00B0F0"/>
                </a:solidFill>
              </a:rPr>
              <a:t> </a:t>
            </a:r>
            <a:r>
              <a:rPr lang="en-US" sz="2400" dirty="0" err="1" smtClean="0">
                <a:solidFill>
                  <a:srgbClr val="00B0F0"/>
                </a:solidFill>
              </a:rPr>
              <a:t>gaat</a:t>
            </a:r>
            <a:r>
              <a:rPr lang="en-US" sz="2400" dirty="0" smtClean="0">
                <a:solidFill>
                  <a:srgbClr val="00B0F0"/>
                </a:solidFill>
              </a:rPr>
              <a:t> </a:t>
            </a:r>
            <a:r>
              <a:rPr lang="en-US" sz="2400" dirty="0" err="1" smtClean="0">
                <a:solidFill>
                  <a:srgbClr val="00B0F0"/>
                </a:solidFill>
              </a:rPr>
              <a:t>verder</a:t>
            </a:r>
            <a:r>
              <a:rPr lang="en-US" sz="2400" dirty="0" smtClean="0">
                <a:solidFill>
                  <a:srgbClr val="00B0F0"/>
                </a:solidFill>
              </a:rPr>
              <a:t> met de </a:t>
            </a:r>
            <a:r>
              <a:rPr lang="en-US" sz="2400" dirty="0" err="1" smtClean="0">
                <a:solidFill>
                  <a:srgbClr val="00B0F0"/>
                </a:solidFill>
              </a:rPr>
              <a:t>belofte</a:t>
            </a:r>
            <a:r>
              <a:rPr lang="en-US" sz="2400" dirty="0" smtClean="0">
                <a:solidFill>
                  <a:srgbClr val="00B0F0"/>
                </a:solidFill>
              </a:rPr>
              <a:t> de </a:t>
            </a:r>
            <a:r>
              <a:rPr lang="en-US" sz="2400" dirty="0" err="1" smtClean="0">
                <a:solidFill>
                  <a:srgbClr val="00B0F0"/>
                </a:solidFill>
              </a:rPr>
              <a:t>godheid</a:t>
            </a:r>
            <a:r>
              <a:rPr lang="en-US" sz="2400" dirty="0" smtClean="0">
                <a:solidFill>
                  <a:srgbClr val="00B0F0"/>
                </a:solidFill>
              </a:rPr>
              <a:t> en </a:t>
            </a:r>
            <a:r>
              <a:rPr lang="en-US" sz="2400" dirty="0" err="1" smtClean="0">
                <a:solidFill>
                  <a:srgbClr val="00B0F0"/>
                </a:solidFill>
              </a:rPr>
              <a:t>wat</a:t>
            </a:r>
            <a:r>
              <a:rPr lang="en-US" sz="2400" dirty="0" smtClean="0">
                <a:solidFill>
                  <a:srgbClr val="00B0F0"/>
                </a:solidFill>
              </a:rPr>
              <a:t> die in </a:t>
            </a:r>
            <a:r>
              <a:rPr lang="en-US" sz="2400" dirty="0" err="1" smtClean="0">
                <a:solidFill>
                  <a:srgbClr val="00B0F0"/>
                </a:solidFill>
              </a:rPr>
              <a:t>petto</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zullen</a:t>
            </a:r>
            <a:r>
              <a:rPr lang="en-US" sz="2400" dirty="0" smtClean="0">
                <a:solidFill>
                  <a:srgbClr val="00B0F0"/>
                </a:solidFill>
              </a:rPr>
              <a:t> </a:t>
            </a:r>
            <a:r>
              <a:rPr lang="en-US" sz="2400" dirty="0" err="1" smtClean="0">
                <a:solidFill>
                  <a:srgbClr val="00B0F0"/>
                </a:solidFill>
              </a:rPr>
              <a:t>volgen</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al is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eens</a:t>
            </a:r>
            <a:r>
              <a:rPr lang="en-US" sz="2400" dirty="0" smtClean="0">
                <a:solidFill>
                  <a:srgbClr val="00B0F0"/>
                </a:solidFill>
              </a:rPr>
              <a:t> </a:t>
            </a:r>
            <a:r>
              <a:rPr lang="en-US" sz="2400" dirty="0" err="1" smtClean="0">
                <a:solidFill>
                  <a:srgbClr val="00B0F0"/>
                </a:solidFill>
              </a:rPr>
              <a:t>moeilijk</a:t>
            </a:r>
            <a:r>
              <a:rPr lang="en-US" sz="2400" dirty="0" smtClean="0">
                <a:solidFill>
                  <a:srgbClr val="00B0F0"/>
                </a:solidFill>
              </a:rPr>
              <a:t>. Seneca </a:t>
            </a:r>
            <a:r>
              <a:rPr lang="en-US" sz="2400" dirty="0" err="1" smtClean="0">
                <a:solidFill>
                  <a:srgbClr val="00B0F0"/>
                </a:solidFill>
              </a:rPr>
              <a:t>beveelt</a:t>
            </a:r>
            <a:r>
              <a:rPr lang="en-US" sz="2400" dirty="0" smtClean="0">
                <a:solidFill>
                  <a:srgbClr val="00B0F0"/>
                </a:solidFill>
              </a:rPr>
              <a:t> </a:t>
            </a:r>
            <a:r>
              <a:rPr lang="en-US" sz="2400" dirty="0" err="1" smtClean="0">
                <a:solidFill>
                  <a:srgbClr val="00B0F0"/>
                </a:solidFill>
              </a:rPr>
              <a:t>Lucilius</a:t>
            </a:r>
            <a:r>
              <a:rPr lang="en-US" sz="2400" dirty="0" smtClean="0">
                <a:solidFill>
                  <a:srgbClr val="00B0F0"/>
                </a:solidFill>
              </a:rPr>
              <a:t> / de </a:t>
            </a:r>
            <a:r>
              <a:rPr lang="en-US" sz="2400" dirty="0" err="1" smtClean="0">
                <a:solidFill>
                  <a:srgbClr val="00B0F0"/>
                </a:solidFill>
              </a:rPr>
              <a:t>lezer</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het </a:t>
            </a:r>
            <a:r>
              <a:rPr lang="en-US" sz="2400" dirty="0" err="1" smtClean="0">
                <a:solidFill>
                  <a:srgbClr val="00B0F0"/>
                </a:solidFill>
              </a:rPr>
              <a:t>fatum</a:t>
            </a:r>
            <a:r>
              <a:rPr lang="en-US" sz="2400" dirty="0" smtClean="0">
                <a:solidFill>
                  <a:srgbClr val="00B0F0"/>
                </a:solidFill>
              </a:rPr>
              <a:t> </a:t>
            </a:r>
            <a:r>
              <a:rPr lang="en-US" sz="2400" dirty="0" err="1" smtClean="0">
                <a:solidFill>
                  <a:srgbClr val="00B0F0"/>
                </a:solidFill>
              </a:rPr>
              <a:t>zoals</a:t>
            </a:r>
            <a:r>
              <a:rPr lang="en-US" sz="2400" dirty="0" smtClean="0">
                <a:solidFill>
                  <a:srgbClr val="00B0F0"/>
                </a:solidFill>
              </a:rPr>
              <a:t> het </a:t>
            </a:r>
            <a:r>
              <a:rPr lang="en-US" sz="2400" dirty="0" err="1" smtClean="0">
                <a:solidFill>
                  <a:srgbClr val="00B0F0"/>
                </a:solidFill>
              </a:rPr>
              <a:t>komt</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accepteren</a:t>
            </a:r>
            <a:r>
              <a:rPr lang="en-US" sz="2400" dirty="0" smtClean="0">
                <a:solidFill>
                  <a:srgbClr val="00B0F0"/>
                </a:solidFill>
              </a:rPr>
              <a:t>. </a:t>
            </a:r>
            <a:r>
              <a:rPr lang="en-US" sz="2400" dirty="0" err="1" smtClean="0">
                <a:solidFill>
                  <a:srgbClr val="00B0F0"/>
                </a:solidFill>
              </a:rPr>
              <a:t>Wie</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is </a:t>
            </a:r>
            <a:r>
              <a:rPr lang="en-US" sz="2400" dirty="0" err="1" smtClean="0">
                <a:solidFill>
                  <a:srgbClr val="00B0F0"/>
                </a:solidFill>
              </a:rPr>
              <a:t>groot</a:t>
            </a:r>
            <a:r>
              <a:rPr lang="en-US" sz="2400" dirty="0" smtClean="0">
                <a:solidFill>
                  <a:srgbClr val="00B0F0"/>
                </a:solidFill>
              </a:rPr>
              <a:t>, </a:t>
            </a:r>
            <a:r>
              <a:rPr lang="en-US" sz="2400" dirty="0" err="1" smtClean="0">
                <a:solidFill>
                  <a:srgbClr val="00B0F0"/>
                </a:solidFill>
              </a:rPr>
              <a:t>wie</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snapt</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veel</a:t>
            </a:r>
            <a:r>
              <a:rPr lang="en-US" sz="2400" dirty="0" smtClean="0">
                <a:solidFill>
                  <a:srgbClr val="00B0F0"/>
                </a:solidFill>
              </a:rPr>
              <a:t> van. Die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beter</a:t>
            </a:r>
            <a:r>
              <a:rPr lang="en-US" sz="2400" dirty="0" smtClean="0">
                <a:solidFill>
                  <a:srgbClr val="00B0F0"/>
                </a:solidFill>
              </a:rPr>
              <a:t> </a:t>
            </a:r>
            <a:r>
              <a:rPr lang="en-US" sz="2400" dirty="0" err="1" smtClean="0">
                <a:solidFill>
                  <a:srgbClr val="00B0F0"/>
                </a:solidFill>
              </a:rPr>
              <a:t>zichzelf</a:t>
            </a:r>
            <a:r>
              <a:rPr lang="en-US" sz="2400" dirty="0" smtClean="0">
                <a:solidFill>
                  <a:srgbClr val="00B0F0"/>
                </a:solidFill>
              </a:rPr>
              <a:t> </a:t>
            </a:r>
            <a:r>
              <a:rPr lang="en-US" sz="2400" dirty="0" err="1" smtClean="0">
                <a:solidFill>
                  <a:srgbClr val="00B0F0"/>
                </a:solidFill>
              </a:rPr>
              <a:t>bekritiseren</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de </a:t>
            </a:r>
            <a:r>
              <a:rPr lang="en-US" sz="2400" dirty="0" err="1" smtClean="0">
                <a:solidFill>
                  <a:srgbClr val="00B0F0"/>
                </a:solidFill>
              </a:rPr>
              <a:t>schepper</a:t>
            </a:r>
            <a:r>
              <a:rPr lang="en-US" sz="2400" dirty="0" smtClean="0">
                <a:solidFill>
                  <a:srgbClr val="00B0F0"/>
                </a:solidFill>
              </a:rPr>
              <a:t> van </a:t>
            </a:r>
            <a:r>
              <a:rPr lang="en-US" sz="2400" dirty="0" err="1" smtClean="0">
                <a:solidFill>
                  <a:srgbClr val="00B0F0"/>
                </a:solidFill>
              </a:rPr>
              <a:t>alles</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a:t>
            </a:r>
            <a:r>
              <a:rPr lang="en-US" sz="2400" dirty="0" err="1" smtClean="0">
                <a:solidFill>
                  <a:srgbClr val="00B0F0"/>
                </a:solidFill>
              </a:rPr>
              <a:t>ons</a:t>
            </a:r>
            <a:r>
              <a:rPr lang="en-US" sz="2400" dirty="0" smtClean="0">
                <a:solidFill>
                  <a:srgbClr val="00B0F0"/>
                </a:solidFill>
              </a:rPr>
              <a:t> </a:t>
            </a:r>
            <a:r>
              <a:rPr lang="en-US" sz="2400" dirty="0" err="1" smtClean="0">
                <a:solidFill>
                  <a:srgbClr val="00B0F0"/>
                </a:solidFill>
              </a:rPr>
              <a:t>heen</a:t>
            </a:r>
            <a:r>
              <a:rPr lang="en-US" sz="2400" dirty="0" smtClean="0">
                <a:solidFill>
                  <a:srgbClr val="00B0F0"/>
                </a:solidFill>
              </a:rPr>
              <a:t>.</a:t>
            </a:r>
            <a:endParaRPr lang="nl-NL" sz="3600" dirty="0"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218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77</a:t>
            </a:r>
            <a:r>
              <a:rPr lang="nl-NL" sz="4000" dirty="0" smtClean="0"/>
              <a:t>	</a:t>
            </a:r>
            <a:r>
              <a:rPr lang="nl-NL" sz="2800" dirty="0" smtClean="0"/>
              <a:t>Waarom zou iemand de goden willen verbeteren?</a:t>
            </a:r>
          </a:p>
          <a:p>
            <a:r>
              <a:rPr lang="nl-NL" dirty="0" smtClean="0"/>
              <a:t>	</a:t>
            </a:r>
            <a:r>
              <a:rPr lang="nl-NL" sz="2800" dirty="0" smtClean="0">
                <a:solidFill>
                  <a:srgbClr val="00B050"/>
                </a:solidFill>
              </a:rPr>
              <a:t>A. omdat die eigenlijk alleen maar tevreden is met 		wat hij zelf bedacht heeft</a:t>
            </a:r>
          </a:p>
          <a:p>
            <a:r>
              <a:rPr lang="nl-NL" sz="2800" dirty="0">
                <a:solidFill>
                  <a:srgbClr val="00B050"/>
                </a:solidFill>
              </a:rPr>
              <a:t>	</a:t>
            </a:r>
            <a:r>
              <a:rPr lang="nl-NL" sz="2800" dirty="0" smtClean="0">
                <a:solidFill>
                  <a:srgbClr val="00B050"/>
                </a:solidFill>
              </a:rPr>
              <a:t>B. omdat die vindt dat de goden een fout hebben 			gemaakt bij het organiseren van de </a:t>
            </a:r>
            <a:r>
              <a:rPr lang="nl-NL" sz="2800" dirty="0" err="1" smtClean="0">
                <a:solidFill>
                  <a:srgbClr val="00B050"/>
                </a:solidFill>
              </a:rPr>
              <a:t>natura</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C. omdat die boos is om wat hem overkomt</a:t>
            </a:r>
          </a:p>
          <a:p>
            <a:r>
              <a:rPr lang="nl-NL" sz="2800" dirty="0">
                <a:solidFill>
                  <a:srgbClr val="00B050"/>
                </a:solidFill>
              </a:rPr>
              <a:t>	</a:t>
            </a:r>
            <a:r>
              <a:rPr lang="nl-NL" sz="2800" dirty="0" smtClean="0">
                <a:solidFill>
                  <a:srgbClr val="00B050"/>
                </a:solidFill>
              </a:rPr>
              <a:t>D. omdat hij nietig is, maar niet zo wil overkomen</a:t>
            </a:r>
          </a:p>
        </p:txBody>
      </p:sp>
      <p:pic>
        <p:nvPicPr>
          <p:cNvPr id="253954" name="Picture 2" descr="http://nl.dreamstime.com/de-goden-van-egypte-thumb12156295.jpg"/>
          <p:cNvPicPr>
            <a:picLocks noChangeAspect="1" noChangeArrowheads="1"/>
          </p:cNvPicPr>
          <p:nvPr/>
        </p:nvPicPr>
        <p:blipFill>
          <a:blip r:embed="rId2" cstate="print"/>
          <a:srcRect/>
          <a:stretch>
            <a:fillRect/>
          </a:stretch>
        </p:blipFill>
        <p:spPr bwMode="auto">
          <a:xfrm>
            <a:off x="971600" y="3933056"/>
            <a:ext cx="3168352" cy="2487156"/>
          </a:xfrm>
          <a:prstGeom prst="rect">
            <a:avLst/>
          </a:prstGeom>
          <a:noFill/>
        </p:spPr>
      </p:pic>
      <p:sp>
        <p:nvSpPr>
          <p:cNvPr id="7" name="Tekstvak 6"/>
          <p:cNvSpPr txBox="1"/>
          <p:nvPr/>
        </p:nvSpPr>
        <p:spPr>
          <a:xfrm>
            <a:off x="4139952" y="4221088"/>
            <a:ext cx="3312368" cy="954107"/>
          </a:xfrm>
          <a:prstGeom prst="rect">
            <a:avLst/>
          </a:prstGeom>
          <a:noFill/>
        </p:spPr>
        <p:txBody>
          <a:bodyPr wrap="square" rtlCol="0">
            <a:spAutoFit/>
          </a:bodyPr>
          <a:lstStyle/>
          <a:p>
            <a:r>
              <a:rPr lang="nl-NL" sz="2800" dirty="0" err="1" smtClean="0"/>
              <a:t>Hee</a:t>
            </a:r>
            <a:r>
              <a:rPr lang="nl-NL" sz="2800" dirty="0" smtClean="0"/>
              <a:t> joh, ik weet het beter hoor!</a:t>
            </a:r>
            <a:endParaRPr lang="nl-NL" sz="2800"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219</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err="1" smtClean="0">
                <a:solidFill>
                  <a:schemeClr val="accent2">
                    <a:lumMod val="60000"/>
                    <a:lumOff val="40000"/>
                  </a:schemeClr>
                </a:solidFill>
              </a:rPr>
              <a:t>Epistulae</a:t>
            </a:r>
            <a:r>
              <a:rPr lang="nl-NL" sz="4800" dirty="0" smtClean="0">
                <a:solidFill>
                  <a:schemeClr val="accent2">
                    <a:lumMod val="60000"/>
                    <a:lumOff val="40000"/>
                  </a:schemeClr>
                </a:solidFill>
              </a:rPr>
              <a:t> ad </a:t>
            </a:r>
            <a:r>
              <a:rPr lang="nl-NL" sz="4800" dirty="0" err="1" smtClean="0">
                <a:solidFill>
                  <a:schemeClr val="accent2">
                    <a:lumMod val="60000"/>
                    <a:lumOff val="40000"/>
                  </a:schemeClr>
                </a:solidFill>
              </a:rPr>
              <a:t>Lucilium</a:t>
            </a:r>
            <a:r>
              <a:rPr lang="nl-NL" sz="4800" dirty="0" smtClean="0">
                <a:solidFill>
                  <a:schemeClr val="accent2">
                    <a:lumMod val="60000"/>
                    <a:lumOff val="40000"/>
                  </a:schemeClr>
                </a:solidFill>
              </a:rPr>
              <a:t> - 116</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03</a:t>
            </a:r>
            <a:r>
              <a:rPr lang="nl-NL" sz="4000" dirty="0" smtClean="0"/>
              <a:t>	</a:t>
            </a:r>
            <a:r>
              <a:rPr lang="nl-NL" sz="2800" dirty="0" smtClean="0"/>
              <a:t>Het hele leven is slavernij: wat bedoelt Seneca?</a:t>
            </a:r>
          </a:p>
          <a:p>
            <a:r>
              <a:rPr lang="nl-NL" dirty="0" smtClean="0"/>
              <a:t>	</a:t>
            </a:r>
            <a:r>
              <a:rPr lang="nl-NL" sz="2800" dirty="0" smtClean="0">
                <a:solidFill>
                  <a:srgbClr val="00B050"/>
                </a:solidFill>
              </a:rPr>
              <a:t>A. iedereen houdt van slaafjes</a:t>
            </a:r>
          </a:p>
          <a:p>
            <a:r>
              <a:rPr lang="nl-NL" sz="2800" dirty="0">
                <a:solidFill>
                  <a:srgbClr val="00B050"/>
                </a:solidFill>
              </a:rPr>
              <a:t>	</a:t>
            </a:r>
            <a:r>
              <a:rPr lang="nl-NL" sz="2800" dirty="0" smtClean="0">
                <a:solidFill>
                  <a:srgbClr val="00B050"/>
                </a:solidFill>
              </a:rPr>
              <a:t>B. wil je werkelijk leven? Word dan slaaf!</a:t>
            </a:r>
          </a:p>
          <a:p>
            <a:r>
              <a:rPr lang="nl-NL" sz="2800" dirty="0">
                <a:solidFill>
                  <a:srgbClr val="00B050"/>
                </a:solidFill>
              </a:rPr>
              <a:t>	</a:t>
            </a:r>
            <a:r>
              <a:rPr lang="nl-NL" sz="2800" dirty="0" smtClean="0">
                <a:solidFill>
                  <a:srgbClr val="00B050"/>
                </a:solidFill>
              </a:rPr>
              <a:t>C. van je geboorte tot je dood moet je dingen doen</a:t>
            </a:r>
          </a:p>
          <a:p>
            <a:r>
              <a:rPr lang="nl-NL" sz="2800" dirty="0">
                <a:solidFill>
                  <a:srgbClr val="00B050"/>
                </a:solidFill>
              </a:rPr>
              <a:t>	</a:t>
            </a:r>
            <a:r>
              <a:rPr lang="nl-NL" sz="2800" dirty="0" smtClean="0">
                <a:solidFill>
                  <a:srgbClr val="00B050"/>
                </a:solidFill>
              </a:rPr>
              <a:t>D. iedereen is wel afhankelijk van iets</a:t>
            </a:r>
          </a:p>
        </p:txBody>
      </p:sp>
      <p:pic>
        <p:nvPicPr>
          <p:cNvPr id="140290" name="Picture 2" descr="http://www.grenswetenschap.nl/images/artikelfoto/slaaf.jpg"/>
          <p:cNvPicPr>
            <a:picLocks noChangeAspect="1" noChangeArrowheads="1"/>
          </p:cNvPicPr>
          <p:nvPr/>
        </p:nvPicPr>
        <p:blipFill>
          <a:blip r:embed="rId2" cstate="print"/>
          <a:srcRect/>
          <a:stretch>
            <a:fillRect/>
          </a:stretch>
        </p:blipFill>
        <p:spPr bwMode="auto">
          <a:xfrm>
            <a:off x="2339752" y="3284984"/>
            <a:ext cx="4248472" cy="3038908"/>
          </a:xfrm>
          <a:prstGeom prst="rect">
            <a:avLst/>
          </a:prstGeom>
          <a:noFill/>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smtClean="0"/>
              <a:t>Seneca </a:t>
            </a:r>
            <a:r>
              <a:rPr lang="en-US" sz="2800" dirty="0" err="1" smtClean="0"/>
              <a:t>Lucilio</a:t>
            </a:r>
            <a:r>
              <a:rPr lang="en-US" sz="2800" dirty="0" smtClean="0"/>
              <a:t> </a:t>
            </a:r>
            <a:r>
              <a:rPr lang="en-US" sz="2800" dirty="0" err="1" smtClean="0"/>
              <a:t>suo</a:t>
            </a:r>
            <a:r>
              <a:rPr lang="en-US" sz="2800" dirty="0" smtClean="0"/>
              <a:t> </a:t>
            </a:r>
            <a:r>
              <a:rPr lang="en-US" sz="2800" dirty="0" err="1" smtClean="0"/>
              <a:t>salutem</a:t>
            </a:r>
            <a:r>
              <a:rPr lang="en-US" sz="2800" dirty="0" smtClean="0"/>
              <a:t>.</a:t>
            </a:r>
            <a:endParaRPr lang="nl-NL" sz="2800" dirty="0" smtClean="0"/>
          </a:p>
          <a:p>
            <a:r>
              <a:rPr lang="en-US" sz="2800" dirty="0" err="1" smtClean="0"/>
              <a:t>Utrum</a:t>
            </a:r>
            <a:r>
              <a:rPr lang="en-US" sz="2800" dirty="0" smtClean="0"/>
              <a:t> </a:t>
            </a:r>
            <a:r>
              <a:rPr lang="en-US" sz="2800" dirty="0" err="1" smtClean="0"/>
              <a:t>satius</a:t>
            </a:r>
            <a:r>
              <a:rPr lang="en-US" sz="2800" dirty="0" smtClean="0"/>
              <a:t> sit </a:t>
            </a:r>
            <a:r>
              <a:rPr lang="en-US" sz="2800" dirty="0" err="1" smtClean="0"/>
              <a:t>modicos</a:t>
            </a:r>
            <a:r>
              <a:rPr lang="en-US" sz="2800" dirty="0" smtClean="0"/>
              <a:t> </a:t>
            </a:r>
            <a:r>
              <a:rPr lang="en-US" sz="2800" dirty="0" err="1" smtClean="0"/>
              <a:t>habere</a:t>
            </a:r>
            <a:r>
              <a:rPr lang="en-US" sz="2800" dirty="0" smtClean="0"/>
              <a:t> </a:t>
            </a:r>
            <a:r>
              <a:rPr lang="en-US" sz="2800" dirty="0" err="1" smtClean="0"/>
              <a:t>adfectus</a:t>
            </a:r>
            <a:r>
              <a:rPr lang="en-US" sz="2800" dirty="0" smtClean="0"/>
              <a:t> an </a:t>
            </a:r>
            <a:r>
              <a:rPr lang="en-US" sz="2800" dirty="0" err="1" smtClean="0"/>
              <a:t>nullos</a:t>
            </a:r>
            <a:r>
              <a:rPr lang="en-US" sz="2800" dirty="0" smtClean="0"/>
              <a:t> </a:t>
            </a:r>
            <a:r>
              <a:rPr lang="en-US" sz="2800" dirty="0" err="1" smtClean="0"/>
              <a:t>saepe</a:t>
            </a:r>
            <a:r>
              <a:rPr lang="en-US" sz="2800" dirty="0" smtClean="0"/>
              <a:t> </a:t>
            </a:r>
            <a:r>
              <a:rPr lang="en-US" sz="2800" dirty="0" err="1" smtClean="0"/>
              <a:t>quaesitum</a:t>
            </a:r>
            <a:r>
              <a:rPr lang="en-US" sz="2800" dirty="0" smtClean="0"/>
              <a:t> est. </a:t>
            </a:r>
            <a:r>
              <a:rPr lang="en-US" sz="2800" dirty="0" err="1" smtClean="0"/>
              <a:t>Nostri</a:t>
            </a:r>
            <a:r>
              <a:rPr lang="en-US" sz="2800" dirty="0" smtClean="0"/>
              <a:t> </a:t>
            </a:r>
            <a:r>
              <a:rPr lang="en-US" sz="2800" dirty="0" err="1" smtClean="0"/>
              <a:t>illos</a:t>
            </a:r>
            <a:r>
              <a:rPr lang="en-US" sz="2800" dirty="0" smtClean="0"/>
              <a:t> </a:t>
            </a:r>
            <a:r>
              <a:rPr lang="en-US" sz="2800" dirty="0" err="1" smtClean="0"/>
              <a:t>expellunt</a:t>
            </a:r>
            <a:r>
              <a:rPr lang="en-US" sz="2800" dirty="0" smtClean="0"/>
              <a:t>, </a:t>
            </a:r>
            <a:r>
              <a:rPr lang="en-US" sz="2800" dirty="0" err="1" smtClean="0"/>
              <a:t>Peripatetici</a:t>
            </a:r>
            <a:r>
              <a:rPr lang="en-US" sz="2800" dirty="0" smtClean="0"/>
              <a:t> </a:t>
            </a:r>
            <a:r>
              <a:rPr lang="en-US" sz="2800" dirty="0" err="1" smtClean="0"/>
              <a:t>temperant</a:t>
            </a:r>
            <a:r>
              <a:rPr lang="en-US" sz="2800" dirty="0" smtClean="0"/>
              <a:t>. Ego non video </a:t>
            </a:r>
            <a:r>
              <a:rPr lang="en-US" sz="2800" dirty="0" err="1" smtClean="0"/>
              <a:t>quomodo</a:t>
            </a:r>
            <a:r>
              <a:rPr lang="en-US" sz="2800" dirty="0" smtClean="0"/>
              <a:t> </a:t>
            </a:r>
            <a:r>
              <a:rPr lang="en-US" sz="2800" dirty="0" err="1" smtClean="0"/>
              <a:t>salubris</a:t>
            </a:r>
            <a:r>
              <a:rPr lang="en-US" sz="2800" dirty="0" smtClean="0"/>
              <a:t> </a:t>
            </a:r>
            <a:r>
              <a:rPr lang="en-US" sz="2800" dirty="0" err="1" smtClean="0"/>
              <a:t>esse</a:t>
            </a:r>
            <a:r>
              <a:rPr lang="en-US" sz="2800" dirty="0" smtClean="0"/>
              <a:t> </a:t>
            </a:r>
            <a:r>
              <a:rPr lang="en-US" sz="2800" dirty="0" err="1" smtClean="0"/>
              <a:t>aut</a:t>
            </a:r>
            <a:r>
              <a:rPr lang="en-US" sz="2800" dirty="0" smtClean="0"/>
              <a:t> </a:t>
            </a:r>
            <a:r>
              <a:rPr lang="en-US" sz="2800" dirty="0" err="1" smtClean="0"/>
              <a:t>utilis</a:t>
            </a:r>
            <a:r>
              <a:rPr lang="en-US" sz="2800" dirty="0" smtClean="0"/>
              <a:t> </a:t>
            </a:r>
            <a:r>
              <a:rPr lang="en-US" sz="2800" dirty="0" err="1" smtClean="0"/>
              <a:t>possit</a:t>
            </a:r>
            <a:r>
              <a:rPr lang="en-US" sz="2800" dirty="0" smtClean="0"/>
              <a:t> </a:t>
            </a:r>
            <a:r>
              <a:rPr lang="en-US" sz="2800" dirty="0" err="1" smtClean="0"/>
              <a:t>ulla</a:t>
            </a:r>
            <a:r>
              <a:rPr lang="en-US" sz="2800" dirty="0" smtClean="0"/>
              <a:t> </a:t>
            </a:r>
            <a:r>
              <a:rPr lang="en-US" sz="2800" dirty="0" err="1" smtClean="0"/>
              <a:t>mediocritas</a:t>
            </a:r>
            <a:r>
              <a:rPr lang="en-US" sz="2800" dirty="0" smtClean="0"/>
              <a:t> </a:t>
            </a:r>
            <a:r>
              <a:rPr lang="en-US" sz="2800" dirty="0" err="1" smtClean="0"/>
              <a:t>morbi</a:t>
            </a:r>
            <a:r>
              <a:rPr lang="en-US" sz="2800" dirty="0" smtClean="0"/>
              <a:t>. </a:t>
            </a:r>
            <a:r>
              <a:rPr lang="en-US" sz="2800" dirty="0" err="1" smtClean="0"/>
              <a:t>Noli</a:t>
            </a:r>
            <a:r>
              <a:rPr lang="en-US" sz="2800" dirty="0" smtClean="0"/>
              <a:t> </a:t>
            </a:r>
            <a:r>
              <a:rPr lang="en-US" sz="2800" dirty="0" err="1" smtClean="0"/>
              <a:t>timere</a:t>
            </a:r>
            <a:r>
              <a:rPr lang="en-US" sz="2800" dirty="0" smtClean="0"/>
              <a:t>: </a:t>
            </a:r>
            <a:r>
              <a:rPr lang="en-US" sz="2800" dirty="0" err="1" smtClean="0"/>
              <a:t>nihil</a:t>
            </a:r>
            <a:r>
              <a:rPr lang="en-US" sz="2800" dirty="0" smtClean="0"/>
              <a:t> </a:t>
            </a:r>
            <a:r>
              <a:rPr lang="en-US" sz="2800" dirty="0" err="1" smtClean="0"/>
              <a:t>eorum</a:t>
            </a:r>
            <a:r>
              <a:rPr lang="en-US" sz="2800" dirty="0" smtClean="0"/>
              <a:t> quae </a:t>
            </a:r>
            <a:r>
              <a:rPr lang="en-US" sz="2800" dirty="0" err="1" smtClean="0"/>
              <a:t>tibi</a:t>
            </a:r>
            <a:r>
              <a:rPr lang="en-US" sz="2800" dirty="0" smtClean="0"/>
              <a:t> non </a:t>
            </a:r>
            <a:r>
              <a:rPr lang="en-US" sz="2800" dirty="0" err="1" smtClean="0"/>
              <a:t>vis</a:t>
            </a:r>
            <a:r>
              <a:rPr lang="en-US" sz="2800" dirty="0" smtClean="0"/>
              <a:t> </a:t>
            </a:r>
            <a:r>
              <a:rPr lang="en-US" sz="2800" dirty="0" err="1" smtClean="0"/>
              <a:t>negari</a:t>
            </a:r>
            <a:r>
              <a:rPr lang="en-US" sz="2800" dirty="0" smtClean="0"/>
              <a:t> </a:t>
            </a:r>
            <a:r>
              <a:rPr lang="en-US" sz="2800" dirty="0" err="1" smtClean="0"/>
              <a:t>eripio</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Seneca groet zijn </a:t>
            </a:r>
            <a:r>
              <a:rPr lang="nl-NL" sz="2400" dirty="0" err="1" smtClean="0">
                <a:solidFill>
                  <a:schemeClr val="accent6">
                    <a:lumMod val="60000"/>
                    <a:lumOff val="40000"/>
                  </a:schemeClr>
                </a:solidFill>
              </a:rPr>
              <a:t>Lucilius</a:t>
            </a:r>
            <a:endParaRPr lang="nl-NL" sz="2400" dirty="0" smtClean="0">
              <a:solidFill>
                <a:schemeClr val="accent6">
                  <a:lumMod val="60000"/>
                  <a:lumOff val="40000"/>
                </a:schemeClr>
              </a:solidFill>
            </a:endParaRPr>
          </a:p>
          <a:p>
            <a:r>
              <a:rPr lang="nl-NL" sz="2400" dirty="0" smtClean="0">
                <a:solidFill>
                  <a:schemeClr val="accent6">
                    <a:lumMod val="60000"/>
                    <a:lumOff val="40000"/>
                  </a:schemeClr>
                </a:solidFill>
              </a:rPr>
              <a:t>Of het beter is gematigde emoties te hebben of geen is vaak gevraagd. De onzen verdrijven die, de Peripatetici matigen ze. Ik zie niet hoe enige middelmatigheid/matige vorm van een ziekte heilzaam of nuttig kan zijn. Wees niet bang: niets van die dingen waarvan jij niet wil dat ze je ontnomen worden, neem ik weg.</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err="1" smtClean="0"/>
              <a:t>Facilem</a:t>
            </a:r>
            <a:r>
              <a:rPr lang="en-US" sz="2800" dirty="0" smtClean="0"/>
              <a:t> me </a:t>
            </a:r>
            <a:r>
              <a:rPr lang="en-US" sz="2800" dirty="0" err="1" smtClean="0"/>
              <a:t>indulgentemque</a:t>
            </a:r>
            <a:r>
              <a:rPr lang="en-US" sz="2800" dirty="0" smtClean="0"/>
              <a:t> </a:t>
            </a:r>
            <a:r>
              <a:rPr lang="en-US" sz="2800" dirty="0" err="1" smtClean="0"/>
              <a:t>praebebo</a:t>
            </a:r>
            <a:r>
              <a:rPr lang="en-US" sz="2800" dirty="0" smtClean="0"/>
              <a:t> rebus ad </a:t>
            </a:r>
            <a:r>
              <a:rPr lang="en-US" sz="2800" dirty="0" err="1" smtClean="0"/>
              <a:t>quas</a:t>
            </a:r>
            <a:r>
              <a:rPr lang="en-US" sz="2800" dirty="0" smtClean="0"/>
              <a:t> </a:t>
            </a:r>
            <a:r>
              <a:rPr lang="en-US" sz="2800" dirty="0" err="1" smtClean="0"/>
              <a:t>tendis</a:t>
            </a:r>
            <a:r>
              <a:rPr lang="en-US" sz="2800" dirty="0" smtClean="0"/>
              <a:t> et </a:t>
            </a:r>
            <a:r>
              <a:rPr lang="en-US" sz="2800" dirty="0" err="1" smtClean="0"/>
              <a:t>quas</a:t>
            </a:r>
            <a:r>
              <a:rPr lang="en-US" sz="2800" dirty="0" smtClean="0"/>
              <a:t> </a:t>
            </a:r>
            <a:r>
              <a:rPr lang="en-US" sz="2800" dirty="0" err="1" smtClean="0"/>
              <a:t>aut</a:t>
            </a:r>
            <a:r>
              <a:rPr lang="en-US" sz="2800" dirty="0" smtClean="0"/>
              <a:t> </a:t>
            </a:r>
            <a:r>
              <a:rPr lang="en-US" sz="2800" dirty="0" err="1" smtClean="0"/>
              <a:t>necessarias</a:t>
            </a:r>
            <a:r>
              <a:rPr lang="en-US" sz="2800" dirty="0" smtClean="0"/>
              <a:t> vitae </a:t>
            </a:r>
            <a:r>
              <a:rPr lang="en-US" sz="2800" dirty="0" err="1" smtClean="0"/>
              <a:t>aut</a:t>
            </a:r>
            <a:r>
              <a:rPr lang="en-US" sz="2800" dirty="0" smtClean="0"/>
              <a:t> </a:t>
            </a:r>
            <a:r>
              <a:rPr lang="en-US" sz="2800" dirty="0" err="1" smtClean="0"/>
              <a:t>utiles</a:t>
            </a:r>
            <a:r>
              <a:rPr lang="en-US" sz="2800" dirty="0" smtClean="0"/>
              <a:t> </a:t>
            </a:r>
            <a:r>
              <a:rPr lang="en-US" sz="2800" dirty="0" err="1" smtClean="0"/>
              <a:t>aut</a:t>
            </a:r>
            <a:r>
              <a:rPr lang="en-US" sz="2800" dirty="0" smtClean="0"/>
              <a:t> </a:t>
            </a:r>
            <a:r>
              <a:rPr lang="en-US" sz="2800" dirty="0" err="1" smtClean="0"/>
              <a:t>iucundas</a:t>
            </a:r>
            <a:r>
              <a:rPr lang="en-US" sz="2800" dirty="0" smtClean="0"/>
              <a:t> </a:t>
            </a:r>
            <a:r>
              <a:rPr lang="en-US" sz="2800" dirty="0" err="1" smtClean="0"/>
              <a:t>putas</a:t>
            </a:r>
            <a:r>
              <a:rPr lang="en-US" sz="2800" dirty="0" smtClean="0"/>
              <a:t>: </a:t>
            </a:r>
            <a:r>
              <a:rPr lang="en-US" sz="2800" dirty="0" err="1" smtClean="0"/>
              <a:t>detraham</a:t>
            </a:r>
            <a:r>
              <a:rPr lang="en-US" sz="2800" dirty="0" smtClean="0"/>
              <a:t> </a:t>
            </a:r>
            <a:r>
              <a:rPr lang="en-US" sz="2800" dirty="0" err="1" smtClean="0"/>
              <a:t>vitium</a:t>
            </a:r>
            <a:r>
              <a:rPr lang="en-US" sz="2800" dirty="0" smtClean="0"/>
              <a:t>. Nam cum </a:t>
            </a:r>
            <a:r>
              <a:rPr lang="en-US" sz="2800" dirty="0" err="1" smtClean="0"/>
              <a:t>tibi</a:t>
            </a:r>
            <a:r>
              <a:rPr lang="en-US" sz="2800" dirty="0" smtClean="0"/>
              <a:t> </a:t>
            </a:r>
            <a:r>
              <a:rPr lang="en-US" sz="2800" dirty="0" err="1" smtClean="0"/>
              <a:t>cupere</a:t>
            </a:r>
            <a:r>
              <a:rPr lang="en-US" sz="2800" dirty="0" smtClean="0"/>
              <a:t> </a:t>
            </a:r>
            <a:r>
              <a:rPr lang="en-US" sz="2800" dirty="0" err="1" smtClean="0"/>
              <a:t>interdixero</a:t>
            </a:r>
            <a:r>
              <a:rPr lang="en-US" sz="2800" dirty="0" smtClean="0"/>
              <a:t>, </a:t>
            </a:r>
            <a:r>
              <a:rPr lang="en-US" sz="2800" dirty="0" err="1" smtClean="0"/>
              <a:t>velle</a:t>
            </a:r>
            <a:r>
              <a:rPr lang="en-US" sz="2800" dirty="0" smtClean="0"/>
              <a:t> </a:t>
            </a:r>
            <a:r>
              <a:rPr lang="en-US" sz="2800" dirty="0" err="1" smtClean="0"/>
              <a:t>permittam</a:t>
            </a:r>
            <a:r>
              <a:rPr lang="en-US" sz="2800" dirty="0" smtClean="0"/>
              <a:t>, </a:t>
            </a:r>
            <a:r>
              <a:rPr lang="en-US" sz="2800" dirty="0" err="1" smtClean="0"/>
              <a:t>ut</a:t>
            </a:r>
            <a:r>
              <a:rPr lang="en-US" sz="2800" dirty="0" smtClean="0"/>
              <a:t> </a:t>
            </a:r>
            <a:r>
              <a:rPr lang="en-US" sz="2800" dirty="0" err="1" smtClean="0"/>
              <a:t>eadem</a:t>
            </a:r>
            <a:r>
              <a:rPr lang="en-US" sz="2800" dirty="0" smtClean="0"/>
              <a:t> </a:t>
            </a:r>
            <a:r>
              <a:rPr lang="en-US" sz="2800" dirty="0" err="1" smtClean="0"/>
              <a:t>illa</a:t>
            </a:r>
            <a:r>
              <a:rPr lang="en-US" sz="2800" dirty="0" smtClean="0"/>
              <a:t> </a:t>
            </a:r>
            <a:r>
              <a:rPr lang="en-US" sz="2800" dirty="0" err="1" smtClean="0"/>
              <a:t>intrepidus</a:t>
            </a:r>
            <a:r>
              <a:rPr lang="en-US" sz="2800" dirty="0" smtClean="0"/>
              <a:t> </a:t>
            </a:r>
            <a:r>
              <a:rPr lang="en-US" sz="2800" dirty="0" err="1" smtClean="0"/>
              <a:t>facias</a:t>
            </a:r>
            <a:r>
              <a:rPr lang="en-US" sz="2800" dirty="0" smtClean="0"/>
              <a:t>, </a:t>
            </a:r>
            <a:r>
              <a:rPr lang="en-US" sz="2800" dirty="0" err="1" smtClean="0"/>
              <a:t>ut</a:t>
            </a:r>
            <a:r>
              <a:rPr lang="en-US" sz="2800" dirty="0" smtClean="0"/>
              <a:t> </a:t>
            </a:r>
            <a:r>
              <a:rPr lang="en-US" sz="2800" dirty="0" err="1" smtClean="0"/>
              <a:t>certiore</a:t>
            </a:r>
            <a:r>
              <a:rPr lang="en-US" sz="2800" dirty="0" smtClean="0"/>
              <a:t> </a:t>
            </a:r>
            <a:r>
              <a:rPr lang="en-US" sz="2800" dirty="0" err="1" smtClean="0"/>
              <a:t>consilio</a:t>
            </a:r>
            <a:r>
              <a:rPr lang="en-US" sz="2800" dirty="0" smtClean="0"/>
              <a:t>, </a:t>
            </a:r>
            <a:r>
              <a:rPr lang="en-US" sz="2800" dirty="0" err="1" smtClean="0"/>
              <a:t>ut</a:t>
            </a:r>
            <a:r>
              <a:rPr lang="en-US" sz="2800" dirty="0" smtClean="0"/>
              <a:t> </a:t>
            </a:r>
            <a:r>
              <a:rPr lang="en-US" sz="2800" dirty="0" err="1" smtClean="0"/>
              <a:t>voluptates</a:t>
            </a:r>
            <a:r>
              <a:rPr lang="en-US" sz="2800" dirty="0" smtClean="0"/>
              <a:t> </a:t>
            </a:r>
            <a:r>
              <a:rPr lang="en-US" sz="2800" dirty="0" err="1" smtClean="0"/>
              <a:t>ipsas</a:t>
            </a:r>
            <a:r>
              <a:rPr lang="en-US" sz="2800" dirty="0" smtClean="0"/>
              <a:t> </a:t>
            </a:r>
            <a:r>
              <a:rPr lang="en-US" sz="2800" dirty="0" err="1" smtClean="0"/>
              <a:t>magis</a:t>
            </a:r>
            <a:r>
              <a:rPr lang="en-US" sz="2800" dirty="0" smtClean="0"/>
              <a:t> </a:t>
            </a:r>
            <a:r>
              <a:rPr lang="en-US" sz="2800" dirty="0" err="1" smtClean="0"/>
              <a:t>sentias</a:t>
            </a:r>
            <a:r>
              <a:rPr lang="en-US" sz="2800" dirty="0" smtClean="0"/>
              <a:t>: </a:t>
            </a:r>
            <a:r>
              <a:rPr lang="en-US" sz="2800" dirty="0" err="1" smtClean="0"/>
              <a:t>quidni</a:t>
            </a:r>
            <a:r>
              <a:rPr lang="en-US" sz="2800" dirty="0" smtClean="0"/>
              <a:t> ad </a:t>
            </a:r>
            <a:r>
              <a:rPr lang="en-US" sz="2800" dirty="0" err="1" smtClean="0"/>
              <a:t>te</a:t>
            </a:r>
            <a:r>
              <a:rPr lang="en-US" sz="2800" dirty="0" smtClean="0"/>
              <a:t> </a:t>
            </a:r>
            <a:r>
              <a:rPr lang="en-US" sz="2800" dirty="0" err="1" smtClean="0"/>
              <a:t>magis</a:t>
            </a:r>
            <a:r>
              <a:rPr lang="en-US" sz="2800" dirty="0" smtClean="0"/>
              <a:t> </a:t>
            </a:r>
            <a:r>
              <a:rPr lang="en-US" sz="2800" dirty="0" err="1" smtClean="0"/>
              <a:t>perventurae</a:t>
            </a:r>
            <a:r>
              <a:rPr lang="en-US" sz="2800" dirty="0" smtClean="0"/>
              <a:t> </a:t>
            </a:r>
            <a:r>
              <a:rPr lang="en-US" sz="2800" dirty="0" err="1" smtClean="0"/>
              <a:t>sint</a:t>
            </a:r>
            <a:r>
              <a:rPr lang="en-US" sz="2800" dirty="0" smtClean="0"/>
              <a:t> </a:t>
            </a:r>
            <a:r>
              <a:rPr lang="en-US" sz="2800" dirty="0" err="1" smtClean="0"/>
              <a:t>si</a:t>
            </a:r>
            <a:r>
              <a:rPr lang="en-US" sz="2800" dirty="0" smtClean="0"/>
              <a:t> </a:t>
            </a:r>
            <a:r>
              <a:rPr lang="en-US" sz="2800" dirty="0" err="1" smtClean="0"/>
              <a:t>illis</a:t>
            </a:r>
            <a:r>
              <a:rPr lang="en-US" sz="2800" dirty="0" smtClean="0"/>
              <a:t> </a:t>
            </a:r>
            <a:r>
              <a:rPr lang="en-US" sz="2800" dirty="0" err="1" smtClean="0"/>
              <a:t>imperabis</a:t>
            </a:r>
            <a:r>
              <a:rPr lang="en-US" sz="2800" dirty="0" smtClean="0"/>
              <a:t> quam </a:t>
            </a:r>
            <a:r>
              <a:rPr lang="en-US" sz="2800" dirty="0" err="1" smtClean="0"/>
              <a:t>si</a:t>
            </a:r>
            <a:r>
              <a:rPr lang="en-US" sz="2800" dirty="0" smtClean="0"/>
              <a:t> </a:t>
            </a:r>
            <a:r>
              <a:rPr lang="en-US" sz="2800" dirty="0" err="1" smtClean="0"/>
              <a:t>servies</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Lucilius</a:t>
            </a:r>
            <a:r>
              <a:rPr lang="en-US" sz="2400" dirty="0" smtClean="0">
                <a:solidFill>
                  <a:srgbClr val="00B0F0"/>
                </a:solidFill>
              </a:rPr>
              <a:t> bang is </a:t>
            </a:r>
            <a:r>
              <a:rPr lang="en-US" sz="2400" dirty="0" err="1" smtClean="0">
                <a:solidFill>
                  <a:srgbClr val="00B0F0"/>
                </a:solidFill>
              </a:rPr>
              <a:t>dat</a:t>
            </a:r>
            <a:r>
              <a:rPr lang="en-US" sz="2400" dirty="0" smtClean="0">
                <a:solidFill>
                  <a:srgbClr val="00B0F0"/>
                </a:solidFill>
              </a:rPr>
              <a:t> Seneca hem de </a:t>
            </a:r>
            <a:r>
              <a:rPr lang="en-US" sz="2400" dirty="0" err="1" smtClean="0">
                <a:solidFill>
                  <a:srgbClr val="00B0F0"/>
                </a:solidFill>
              </a:rPr>
              <a:t>leuke</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van het </a:t>
            </a:r>
            <a:r>
              <a:rPr lang="en-US" sz="2400" dirty="0" err="1" smtClean="0">
                <a:solidFill>
                  <a:srgbClr val="00B0F0"/>
                </a:solidFill>
              </a:rPr>
              <a:t>leven</a:t>
            </a:r>
            <a:r>
              <a:rPr lang="en-US" sz="2400" dirty="0" smtClean="0">
                <a:solidFill>
                  <a:srgbClr val="00B0F0"/>
                </a:solidFill>
              </a:rPr>
              <a:t> </a:t>
            </a:r>
            <a:r>
              <a:rPr lang="en-US" sz="2400" dirty="0" err="1" smtClean="0">
                <a:solidFill>
                  <a:srgbClr val="00B0F0"/>
                </a:solidFill>
              </a:rPr>
              <a:t>zal</a:t>
            </a:r>
            <a:r>
              <a:rPr lang="en-US" sz="2400" dirty="0" smtClean="0">
                <a:solidFill>
                  <a:srgbClr val="00B0F0"/>
                </a:solidFill>
              </a:rPr>
              <a:t> </a:t>
            </a:r>
            <a:r>
              <a:rPr lang="en-US" sz="2400" dirty="0" err="1" smtClean="0">
                <a:solidFill>
                  <a:srgbClr val="00B0F0"/>
                </a:solidFill>
              </a:rPr>
              <a:t>ontzeggen</a:t>
            </a:r>
            <a:r>
              <a:rPr lang="en-US" sz="2400" dirty="0" smtClean="0">
                <a:solidFill>
                  <a:srgbClr val="00B0F0"/>
                </a:solidFill>
              </a:rPr>
              <a:t>, </a:t>
            </a:r>
            <a:r>
              <a:rPr lang="en-US" sz="2400" dirty="0" err="1" smtClean="0">
                <a:solidFill>
                  <a:srgbClr val="00B0F0"/>
                </a:solidFill>
              </a:rPr>
              <a:t>maakt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denkfout</a:t>
            </a:r>
            <a:r>
              <a:rPr lang="en-US" sz="2400" dirty="0" smtClean="0">
                <a:solidFill>
                  <a:srgbClr val="00B0F0"/>
                </a:solidFill>
              </a:rPr>
              <a:t>. Seneca </a:t>
            </a:r>
            <a:r>
              <a:rPr lang="en-US" sz="2400" dirty="0" err="1" smtClean="0">
                <a:solidFill>
                  <a:srgbClr val="00B0F0"/>
                </a:solidFill>
              </a:rPr>
              <a:t>zal</a:t>
            </a:r>
            <a:r>
              <a:rPr lang="en-US" sz="2400" dirty="0" smtClean="0">
                <a:solidFill>
                  <a:srgbClr val="00B0F0"/>
                </a:solidFill>
              </a:rPr>
              <a:t> die </a:t>
            </a:r>
            <a:r>
              <a:rPr lang="en-US" sz="2400" dirty="0" err="1" smtClean="0">
                <a:solidFill>
                  <a:srgbClr val="00B0F0"/>
                </a:solidFill>
              </a:rPr>
              <a:t>fout</a:t>
            </a:r>
            <a:r>
              <a:rPr lang="en-US" sz="2400" dirty="0" smtClean="0">
                <a:solidFill>
                  <a:srgbClr val="00B0F0"/>
                </a:solidFill>
              </a:rPr>
              <a:t> </a:t>
            </a:r>
            <a:r>
              <a:rPr lang="en-US" sz="2400" dirty="0" err="1" smtClean="0">
                <a:solidFill>
                  <a:srgbClr val="00B0F0"/>
                </a:solidFill>
              </a:rPr>
              <a:t>wegnemen</a:t>
            </a:r>
            <a:r>
              <a:rPr lang="en-US" sz="2400" dirty="0" smtClean="0">
                <a:solidFill>
                  <a:srgbClr val="00B0F0"/>
                </a:solidFill>
              </a:rPr>
              <a:t>. </a:t>
            </a:r>
            <a:r>
              <a:rPr lang="en-US" sz="2400" dirty="0" err="1" smtClean="0">
                <a:solidFill>
                  <a:srgbClr val="00B0F0"/>
                </a:solidFill>
              </a:rPr>
              <a:t>Lucilius</a:t>
            </a:r>
            <a:r>
              <a:rPr lang="en-US" sz="2400" dirty="0" smtClean="0">
                <a:solidFill>
                  <a:srgbClr val="00B0F0"/>
                </a:solidFill>
              </a:rPr>
              <a:t> </a:t>
            </a:r>
            <a:r>
              <a:rPr lang="en-US" sz="2400" dirty="0" err="1" smtClean="0">
                <a:solidFill>
                  <a:srgbClr val="00B0F0"/>
                </a:solidFill>
              </a:rPr>
              <a:t>zal</a:t>
            </a:r>
            <a:r>
              <a:rPr lang="en-US" sz="2400" dirty="0" smtClean="0">
                <a:solidFill>
                  <a:srgbClr val="00B0F0"/>
                </a:solidFill>
              </a:rPr>
              <a:t> van </a:t>
            </a:r>
            <a:r>
              <a:rPr lang="en-US" sz="2400" dirty="0" err="1" smtClean="0">
                <a:solidFill>
                  <a:srgbClr val="00B0F0"/>
                </a:solidFill>
              </a:rPr>
              <a:t>bepaalde</a:t>
            </a:r>
            <a:r>
              <a:rPr lang="en-US" sz="2400" dirty="0" smtClean="0">
                <a:solidFill>
                  <a:srgbClr val="00B0F0"/>
                </a:solidFill>
              </a:rPr>
              <a:t> </a:t>
            </a:r>
            <a:r>
              <a:rPr lang="en-US" sz="2400" dirty="0" err="1" smtClean="0">
                <a:solidFill>
                  <a:srgbClr val="00B0F0"/>
                </a:solidFill>
              </a:rPr>
              <a:t>zaken</a:t>
            </a:r>
            <a:r>
              <a:rPr lang="en-US" sz="2400" dirty="0" smtClean="0">
                <a:solidFill>
                  <a:srgbClr val="00B0F0"/>
                </a:solidFill>
              </a:rPr>
              <a:t> </a:t>
            </a:r>
            <a:r>
              <a:rPr lang="en-US" sz="2400" dirty="0" err="1" smtClean="0">
                <a:solidFill>
                  <a:srgbClr val="00B0F0"/>
                </a:solidFill>
              </a:rPr>
              <a:t>vinden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hevig</a:t>
            </a:r>
            <a:r>
              <a:rPr lang="en-US" sz="2400" dirty="0" smtClean="0">
                <a:solidFill>
                  <a:srgbClr val="00B0F0"/>
                </a:solidFill>
              </a:rPr>
              <a:t> </a:t>
            </a:r>
            <a:r>
              <a:rPr lang="en-US" sz="2400" dirty="0" err="1" smtClean="0">
                <a:solidFill>
                  <a:srgbClr val="00B0F0"/>
                </a:solidFill>
              </a:rPr>
              <a:t>naar</a:t>
            </a:r>
            <a:r>
              <a:rPr lang="en-US" sz="2400" dirty="0" smtClean="0">
                <a:solidFill>
                  <a:srgbClr val="00B0F0"/>
                </a:solidFill>
              </a:rPr>
              <a:t> </a:t>
            </a:r>
            <a:r>
              <a:rPr lang="en-US" sz="2400" dirty="0" err="1" smtClean="0">
                <a:solidFill>
                  <a:srgbClr val="00B0F0"/>
                </a:solidFill>
              </a:rPr>
              <a:t>mag</a:t>
            </a:r>
            <a:r>
              <a:rPr lang="en-US" sz="2400" dirty="0" smtClean="0">
                <a:solidFill>
                  <a:srgbClr val="00B0F0"/>
                </a:solidFill>
              </a:rPr>
              <a:t> </a:t>
            </a:r>
            <a:r>
              <a:rPr lang="en-US" sz="2400" dirty="0" err="1" smtClean="0">
                <a:solidFill>
                  <a:srgbClr val="00B0F0"/>
                </a:solidFill>
              </a:rPr>
              <a:t>verlangen</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ze</a:t>
            </a:r>
            <a:r>
              <a:rPr lang="en-US" sz="2400" dirty="0" smtClean="0">
                <a:solidFill>
                  <a:srgbClr val="00B0F0"/>
                </a:solidFill>
              </a:rPr>
              <a:t> </a:t>
            </a:r>
            <a:r>
              <a:rPr lang="en-US" sz="2400" dirty="0" err="1" smtClean="0">
                <a:solidFill>
                  <a:srgbClr val="00B0F0"/>
                </a:solidFill>
              </a:rPr>
              <a:t>aangenaam</a:t>
            </a:r>
            <a:r>
              <a:rPr lang="en-US" sz="2400" dirty="0" smtClean="0">
                <a:solidFill>
                  <a:srgbClr val="00B0F0"/>
                </a:solidFill>
              </a:rPr>
              <a:t> of </a:t>
            </a:r>
            <a:r>
              <a:rPr lang="en-US" sz="2400" dirty="0" err="1" smtClean="0">
                <a:solidFill>
                  <a:srgbClr val="00B0F0"/>
                </a:solidFill>
              </a:rPr>
              <a:t>nodig</a:t>
            </a:r>
            <a:r>
              <a:rPr lang="en-US" sz="2400" dirty="0" smtClean="0">
                <a:solidFill>
                  <a:srgbClr val="00B0F0"/>
                </a:solidFill>
              </a:rPr>
              <a:t> </a:t>
            </a:r>
            <a:r>
              <a:rPr lang="en-US" sz="2400" dirty="0" err="1" smtClean="0">
                <a:solidFill>
                  <a:srgbClr val="00B0F0"/>
                </a:solidFill>
              </a:rPr>
              <a:t>vindt</a:t>
            </a:r>
            <a:r>
              <a:rPr lang="en-US" sz="2400" dirty="0" smtClean="0">
                <a:solidFill>
                  <a:srgbClr val="00B0F0"/>
                </a:solidFill>
              </a:rPr>
              <a:t>. Seneca </a:t>
            </a:r>
            <a:r>
              <a:rPr lang="en-US" sz="2400" dirty="0" err="1" smtClean="0">
                <a:solidFill>
                  <a:srgbClr val="00B0F0"/>
                </a:solidFill>
              </a:rPr>
              <a:t>geeft</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alleen</a:t>
            </a:r>
            <a:r>
              <a:rPr lang="en-US" sz="2400" dirty="0" smtClean="0">
                <a:solidFill>
                  <a:srgbClr val="00B0F0"/>
                </a:solidFill>
              </a:rPr>
              <a:t> </a:t>
            </a:r>
            <a:r>
              <a:rPr lang="en-US" sz="2400" dirty="0" err="1" smtClean="0">
                <a:solidFill>
                  <a:srgbClr val="00B0F0"/>
                </a:solidFill>
              </a:rPr>
              <a:t>willen</a:t>
            </a:r>
            <a:r>
              <a:rPr lang="en-US" sz="2400" dirty="0" smtClean="0">
                <a:solidFill>
                  <a:srgbClr val="00B0F0"/>
                </a:solidFill>
              </a:rPr>
              <a:t> </a:t>
            </a:r>
            <a:r>
              <a:rPr lang="en-US" sz="2400" dirty="0" err="1" smtClean="0">
                <a:solidFill>
                  <a:srgbClr val="00B0F0"/>
                </a:solidFill>
              </a:rPr>
              <a:t>voldoende</a:t>
            </a:r>
            <a:r>
              <a:rPr lang="en-US" sz="2400" dirty="0" smtClean="0">
                <a:solidFill>
                  <a:srgbClr val="00B0F0"/>
                </a:solidFill>
              </a:rPr>
              <a:t> is voor het </a:t>
            </a:r>
            <a:r>
              <a:rPr lang="en-US" sz="2400" dirty="0" err="1" smtClean="0">
                <a:solidFill>
                  <a:srgbClr val="00B0F0"/>
                </a:solidFill>
              </a:rPr>
              <a:t>zonder</a:t>
            </a:r>
            <a:r>
              <a:rPr lang="en-US" sz="2400" dirty="0" smtClean="0">
                <a:solidFill>
                  <a:srgbClr val="00B0F0"/>
                </a:solidFill>
              </a:rPr>
              <a:t> angst (voor het </a:t>
            </a:r>
            <a:r>
              <a:rPr lang="en-US" sz="2400" dirty="0" err="1" smtClean="0">
                <a:solidFill>
                  <a:srgbClr val="00B0F0"/>
                </a:solidFill>
              </a:rPr>
              <a:t>verlies</a:t>
            </a:r>
            <a:r>
              <a:rPr lang="en-US" sz="2400" dirty="0" smtClean="0">
                <a:solidFill>
                  <a:srgbClr val="00B0F0"/>
                </a:solidFill>
              </a:rPr>
              <a:t> </a:t>
            </a:r>
            <a:r>
              <a:rPr lang="en-US" sz="2400" dirty="0" err="1" smtClean="0">
                <a:solidFill>
                  <a:srgbClr val="00B0F0"/>
                </a:solidFill>
              </a:rPr>
              <a:t>ervan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van </a:t>
            </a:r>
            <a:r>
              <a:rPr lang="en-US" sz="2400" dirty="0" err="1" smtClean="0">
                <a:solidFill>
                  <a:srgbClr val="00B0F0"/>
                </a:solidFill>
              </a:rPr>
              <a:t>bepaalde</a:t>
            </a:r>
            <a:r>
              <a:rPr lang="en-US" sz="2400" dirty="0" smtClean="0">
                <a:solidFill>
                  <a:srgbClr val="00B0F0"/>
                </a:solidFill>
              </a:rPr>
              <a:t> </a:t>
            </a:r>
            <a:r>
              <a:rPr lang="en-US" sz="2400" dirty="0" err="1" smtClean="0">
                <a:solidFill>
                  <a:srgbClr val="00B0F0"/>
                </a:solidFill>
              </a:rPr>
              <a:t>verplichtingen</a:t>
            </a:r>
            <a:r>
              <a:rPr lang="en-US" sz="2400" dirty="0" smtClean="0">
                <a:solidFill>
                  <a:srgbClr val="00B0F0"/>
                </a:solidFill>
              </a:rPr>
              <a:t>. </a:t>
            </a:r>
            <a:r>
              <a:rPr lang="en-US" sz="2400" dirty="0" err="1" smtClean="0">
                <a:solidFill>
                  <a:srgbClr val="00B0F0"/>
                </a:solidFill>
              </a:rPr>
              <a:t>Controle</a:t>
            </a:r>
            <a:r>
              <a:rPr lang="en-US" sz="2400" dirty="0" smtClean="0">
                <a:solidFill>
                  <a:srgbClr val="00B0F0"/>
                </a:solidFill>
              </a:rPr>
              <a:t> over die </a:t>
            </a:r>
            <a:r>
              <a:rPr lang="en-US" sz="2400" dirty="0" err="1" smtClean="0">
                <a:solidFill>
                  <a:srgbClr val="00B0F0"/>
                </a:solidFill>
              </a:rPr>
              <a:t>dingen</a:t>
            </a:r>
            <a:r>
              <a:rPr lang="en-US" sz="2400" dirty="0" smtClean="0">
                <a:solidFill>
                  <a:srgbClr val="00B0F0"/>
                </a:solidFill>
              </a:rPr>
              <a:t> is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slaaf</a:t>
            </a:r>
            <a:r>
              <a:rPr lang="en-US" sz="2400" dirty="0" smtClean="0">
                <a:solidFill>
                  <a:srgbClr val="00B0F0"/>
                </a:solidFill>
              </a:rPr>
              <a:t> van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a:t>
            </a:r>
            <a:endParaRPr lang="nl-NL" sz="3600" dirty="0"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86309"/>
          </a:xfrm>
          <a:prstGeom prst="rect">
            <a:avLst/>
          </a:prstGeom>
          <a:noFill/>
        </p:spPr>
        <p:txBody>
          <a:bodyPr wrap="square" rtlCol="0">
            <a:spAutoFit/>
          </a:bodyPr>
          <a:lstStyle/>
          <a:p>
            <a:r>
              <a:rPr lang="en-US" sz="2800" dirty="0" smtClean="0">
                <a:solidFill>
                  <a:srgbClr val="FFFF00"/>
                </a:solidFill>
              </a:rPr>
              <a:t>'</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naturale</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a:t>
            </a:r>
            <a:r>
              <a:rPr lang="en-US" sz="2800" dirty="0" smtClean="0"/>
              <a:t> </a:t>
            </a:r>
            <a:r>
              <a:rPr lang="en-US" sz="2800" dirty="0" err="1" smtClean="0"/>
              <a:t>inquis</a:t>
            </a:r>
            <a:r>
              <a:rPr lang="en-US" sz="2800" dirty="0" smtClean="0"/>
              <a:t> </a:t>
            </a:r>
            <a:r>
              <a:rPr lang="en-US" sz="2800" dirty="0" smtClean="0">
                <a:solidFill>
                  <a:srgbClr val="FFFF00"/>
                </a:solidFill>
              </a:rPr>
              <a:t>'</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desiderio</a:t>
            </a:r>
            <a:r>
              <a:rPr lang="en-US" sz="2800" dirty="0" smtClean="0">
                <a:solidFill>
                  <a:srgbClr val="FFFF00"/>
                </a:solidFill>
              </a:rPr>
              <a:t> </a:t>
            </a:r>
            <a:r>
              <a:rPr lang="en-US" sz="2800" dirty="0" err="1" smtClean="0">
                <a:solidFill>
                  <a:srgbClr val="FFFF00"/>
                </a:solidFill>
              </a:rPr>
              <a:t>amici</a:t>
            </a:r>
            <a:r>
              <a:rPr lang="en-US" sz="2800" dirty="0" smtClean="0">
                <a:solidFill>
                  <a:srgbClr val="FFFF00"/>
                </a:solidFill>
              </a:rPr>
              <a:t> </a:t>
            </a:r>
            <a:r>
              <a:rPr lang="en-US" sz="2800" dirty="0" err="1" smtClean="0">
                <a:solidFill>
                  <a:srgbClr val="FFFF00"/>
                </a:solidFill>
              </a:rPr>
              <a:t>torquear</a:t>
            </a:r>
            <a:r>
              <a:rPr lang="en-US" sz="2800" dirty="0" smtClean="0">
                <a:solidFill>
                  <a:srgbClr val="FFFF00"/>
                </a:solidFill>
              </a:rPr>
              <a:t>: </a:t>
            </a:r>
            <a:r>
              <a:rPr lang="en-US" sz="2800" dirty="0" err="1" smtClean="0">
                <a:solidFill>
                  <a:srgbClr val="FFFF00"/>
                </a:solidFill>
              </a:rPr>
              <a:t>da</a:t>
            </a:r>
            <a:r>
              <a:rPr lang="en-US" sz="2800" dirty="0" smtClean="0">
                <a:solidFill>
                  <a:srgbClr val="FFFF00"/>
                </a:solidFill>
              </a:rPr>
              <a:t> </a:t>
            </a:r>
            <a:r>
              <a:rPr lang="en-US" sz="2800" dirty="0" err="1" smtClean="0">
                <a:solidFill>
                  <a:srgbClr val="FFFF00"/>
                </a:solidFill>
              </a:rPr>
              <a:t>ius</a:t>
            </a:r>
            <a:r>
              <a:rPr lang="en-US" sz="2800" dirty="0" smtClean="0">
                <a:solidFill>
                  <a:srgbClr val="FFFF00"/>
                </a:solidFill>
              </a:rPr>
              <a:t> </a:t>
            </a:r>
            <a:r>
              <a:rPr lang="en-US" sz="2800" dirty="0" err="1" smtClean="0">
                <a:solidFill>
                  <a:srgbClr val="FFFF00"/>
                </a:solidFill>
              </a:rPr>
              <a:t>lacrimis</a:t>
            </a:r>
            <a:r>
              <a:rPr lang="en-US" sz="2800" dirty="0" smtClean="0">
                <a:solidFill>
                  <a:srgbClr val="FFFF00"/>
                </a:solidFill>
              </a:rPr>
              <a:t> tam </a:t>
            </a:r>
            <a:r>
              <a:rPr lang="en-US" sz="2800" dirty="0" err="1" smtClean="0">
                <a:solidFill>
                  <a:srgbClr val="FFFF00"/>
                </a:solidFill>
              </a:rPr>
              <a:t>iuste</a:t>
            </a:r>
            <a:r>
              <a:rPr lang="en-US" sz="2800" dirty="0" smtClean="0">
                <a:solidFill>
                  <a:srgbClr val="FFFF00"/>
                </a:solidFill>
              </a:rPr>
              <a:t> </a:t>
            </a:r>
            <a:r>
              <a:rPr lang="en-US" sz="2800" dirty="0" err="1" smtClean="0">
                <a:solidFill>
                  <a:srgbClr val="FFFF00"/>
                </a:solidFill>
              </a:rPr>
              <a:t>cadentibus</a:t>
            </a:r>
            <a:r>
              <a:rPr lang="en-US" sz="2800" dirty="0" smtClean="0">
                <a:solidFill>
                  <a:srgbClr val="FFFF00"/>
                </a:solidFill>
              </a:rPr>
              <a:t>. </a:t>
            </a:r>
            <a:r>
              <a:rPr lang="en-US" sz="2800" dirty="0" err="1" smtClean="0">
                <a:solidFill>
                  <a:srgbClr val="FFFF00"/>
                </a:solidFill>
              </a:rPr>
              <a:t>Naturale</a:t>
            </a:r>
            <a:r>
              <a:rPr lang="en-US" sz="2800" dirty="0" smtClean="0">
                <a:solidFill>
                  <a:srgbClr val="FFFF00"/>
                </a:solidFill>
              </a:rPr>
              <a:t> </a:t>
            </a:r>
            <a:r>
              <a:rPr lang="en-US" sz="2800" dirty="0" err="1" smtClean="0">
                <a:solidFill>
                  <a:srgbClr val="FFFF00"/>
                </a:solidFill>
              </a:rPr>
              <a:t>est</a:t>
            </a:r>
            <a:r>
              <a:rPr lang="en-US" sz="2800" dirty="0" smtClean="0">
                <a:solidFill>
                  <a:srgbClr val="FFFF00"/>
                </a:solidFill>
              </a:rPr>
              <a:t> </a:t>
            </a:r>
            <a:r>
              <a:rPr lang="en-US" sz="2800" dirty="0" err="1" smtClean="0">
                <a:solidFill>
                  <a:srgbClr val="FFFF00"/>
                </a:solidFill>
              </a:rPr>
              <a:t>opinionibus</a:t>
            </a:r>
            <a:r>
              <a:rPr lang="en-US" sz="2800" dirty="0" smtClean="0">
                <a:solidFill>
                  <a:srgbClr val="FFFF00"/>
                </a:solidFill>
              </a:rPr>
              <a:t> </a:t>
            </a:r>
            <a:r>
              <a:rPr lang="en-US" sz="2800" dirty="0" err="1" smtClean="0">
                <a:solidFill>
                  <a:srgbClr val="FFFF00"/>
                </a:solidFill>
              </a:rPr>
              <a:t>hominum</a:t>
            </a:r>
            <a:r>
              <a:rPr lang="en-US" sz="2800" dirty="0" smtClean="0">
                <a:solidFill>
                  <a:srgbClr val="FFFF00"/>
                </a:solidFill>
              </a:rPr>
              <a:t> </a:t>
            </a:r>
            <a:r>
              <a:rPr lang="en-US" sz="2800" dirty="0" err="1" smtClean="0">
                <a:solidFill>
                  <a:srgbClr val="FFFF00"/>
                </a:solidFill>
              </a:rPr>
              <a:t>tangi</a:t>
            </a:r>
            <a:r>
              <a:rPr lang="en-US" sz="2800" dirty="0" smtClean="0">
                <a:solidFill>
                  <a:srgbClr val="FFFF00"/>
                </a:solidFill>
              </a:rPr>
              <a:t> et </a:t>
            </a:r>
            <a:r>
              <a:rPr lang="en-US" sz="2800" dirty="0" err="1" smtClean="0">
                <a:solidFill>
                  <a:srgbClr val="FFFF00"/>
                </a:solidFill>
              </a:rPr>
              <a:t>adversis</a:t>
            </a:r>
            <a:r>
              <a:rPr lang="en-US" sz="2800" dirty="0" smtClean="0">
                <a:solidFill>
                  <a:srgbClr val="FFFF00"/>
                </a:solidFill>
              </a:rPr>
              <a:t> </a:t>
            </a:r>
            <a:r>
              <a:rPr lang="en-US" sz="2800" dirty="0" err="1" smtClean="0">
                <a:solidFill>
                  <a:srgbClr val="FFFF00"/>
                </a:solidFill>
              </a:rPr>
              <a:t>contristari</a:t>
            </a:r>
            <a:r>
              <a:rPr lang="en-US" sz="2800" dirty="0" smtClean="0">
                <a:solidFill>
                  <a:srgbClr val="FFFF00"/>
                </a:solidFill>
              </a:rPr>
              <a:t>: </a:t>
            </a:r>
            <a:r>
              <a:rPr lang="en-US" sz="2800" dirty="0" err="1" smtClean="0">
                <a:solidFill>
                  <a:srgbClr val="FFFF00"/>
                </a:solidFill>
              </a:rPr>
              <a:t>quare</a:t>
            </a:r>
            <a:r>
              <a:rPr lang="en-US" sz="2800" dirty="0" smtClean="0">
                <a:solidFill>
                  <a:srgbClr val="FFFF00"/>
                </a:solidFill>
              </a:rPr>
              <a:t> </a:t>
            </a:r>
            <a:r>
              <a:rPr lang="en-US" sz="2800" dirty="0" err="1" smtClean="0">
                <a:solidFill>
                  <a:srgbClr val="FFFF00"/>
                </a:solidFill>
              </a:rPr>
              <a:t>mihi</a:t>
            </a:r>
            <a:r>
              <a:rPr lang="en-US" sz="2800" dirty="0" smtClean="0">
                <a:solidFill>
                  <a:srgbClr val="FFFF00"/>
                </a:solidFill>
              </a:rPr>
              <a:t> non </a:t>
            </a:r>
            <a:r>
              <a:rPr lang="en-US" sz="2800" dirty="0" err="1" smtClean="0">
                <a:solidFill>
                  <a:srgbClr val="FFFF00"/>
                </a:solidFill>
              </a:rPr>
              <a:t>permittas</a:t>
            </a:r>
            <a:r>
              <a:rPr lang="en-US" sz="2800" dirty="0" smtClean="0">
                <a:solidFill>
                  <a:srgbClr val="FFFF00"/>
                </a:solidFill>
              </a:rPr>
              <a:t> </a:t>
            </a:r>
            <a:r>
              <a:rPr lang="en-US" sz="2800" dirty="0" err="1" smtClean="0">
                <a:solidFill>
                  <a:srgbClr val="FFFF00"/>
                </a:solidFill>
              </a:rPr>
              <a:t>hunc</a:t>
            </a:r>
            <a:r>
              <a:rPr lang="en-US" sz="2800" dirty="0" smtClean="0">
                <a:solidFill>
                  <a:srgbClr val="FFFF00"/>
                </a:solidFill>
              </a:rPr>
              <a:t> tam </a:t>
            </a:r>
            <a:r>
              <a:rPr lang="en-US" sz="2800" dirty="0" err="1" smtClean="0">
                <a:solidFill>
                  <a:srgbClr val="FFFF00"/>
                </a:solidFill>
              </a:rPr>
              <a:t>honestum</a:t>
            </a:r>
            <a:r>
              <a:rPr lang="en-US" sz="2800" dirty="0" smtClean="0">
                <a:solidFill>
                  <a:srgbClr val="FFFF00"/>
                </a:solidFill>
              </a:rPr>
              <a:t> </a:t>
            </a:r>
            <a:r>
              <a:rPr lang="en-US" sz="2800" dirty="0" err="1" smtClean="0">
                <a:solidFill>
                  <a:srgbClr val="FFFF00"/>
                </a:solidFill>
              </a:rPr>
              <a:t>malae</a:t>
            </a:r>
            <a:r>
              <a:rPr lang="en-US" sz="2800" dirty="0" smtClean="0">
                <a:solidFill>
                  <a:srgbClr val="FFFF00"/>
                </a:solidFill>
              </a:rPr>
              <a:t> </a:t>
            </a:r>
            <a:r>
              <a:rPr lang="en-US" sz="2800" dirty="0" err="1" smtClean="0">
                <a:solidFill>
                  <a:srgbClr val="FFFF00"/>
                </a:solidFill>
              </a:rPr>
              <a:t>opinionis</a:t>
            </a:r>
            <a:r>
              <a:rPr lang="en-US" sz="2800" dirty="0" smtClean="0">
                <a:solidFill>
                  <a:srgbClr val="FFFF00"/>
                </a:solidFill>
              </a:rPr>
              <a:t> </a:t>
            </a:r>
            <a:r>
              <a:rPr lang="en-US" sz="2800" dirty="0" err="1" smtClean="0">
                <a:solidFill>
                  <a:srgbClr val="FFFF00"/>
                </a:solidFill>
              </a:rPr>
              <a:t>metum</a:t>
            </a:r>
            <a:r>
              <a:rPr lang="en-US" sz="2800" dirty="0" smtClean="0">
                <a:solidFill>
                  <a:srgbClr val="FFFF00"/>
                </a:solidFill>
              </a:rPr>
              <a:t>?'</a:t>
            </a:r>
            <a:r>
              <a:rPr lang="en-US" sz="2800" dirty="0" smtClean="0"/>
              <a:t> </a:t>
            </a:r>
            <a:r>
              <a:rPr lang="en-US" sz="2800" dirty="0" err="1" smtClean="0"/>
              <a:t>Nullum</a:t>
            </a:r>
            <a:r>
              <a:rPr lang="en-US" sz="2800" dirty="0" smtClean="0"/>
              <a:t> </a:t>
            </a:r>
            <a:r>
              <a:rPr lang="en-US" sz="2800" dirty="0" err="1" smtClean="0"/>
              <a:t>est</a:t>
            </a:r>
            <a:r>
              <a:rPr lang="en-US" sz="2800" dirty="0" smtClean="0"/>
              <a:t> </a:t>
            </a:r>
            <a:r>
              <a:rPr lang="en-US" sz="2800" dirty="0" err="1" smtClean="0"/>
              <a:t>vitium</a:t>
            </a:r>
            <a:r>
              <a:rPr lang="en-US" sz="2800" dirty="0" smtClean="0"/>
              <a:t> sine </a:t>
            </a:r>
            <a:r>
              <a:rPr lang="en-US" sz="2800" dirty="0" err="1" smtClean="0"/>
              <a:t>patrocinio</a:t>
            </a:r>
            <a:r>
              <a:rPr lang="en-US" sz="2800" dirty="0" smtClean="0"/>
              <a:t>; </a:t>
            </a:r>
            <a:r>
              <a:rPr lang="en-US" sz="2800" dirty="0" err="1" smtClean="0"/>
              <a:t>nulli</a:t>
            </a:r>
            <a:r>
              <a:rPr lang="en-US" sz="2800" dirty="0" smtClean="0"/>
              <a:t> non initium </a:t>
            </a:r>
            <a:r>
              <a:rPr lang="en-US" sz="2800" dirty="0" err="1" smtClean="0"/>
              <a:t>verecundum</a:t>
            </a:r>
            <a:r>
              <a:rPr lang="en-US" sz="2800" dirty="0" smtClean="0"/>
              <a:t> </a:t>
            </a:r>
            <a:r>
              <a:rPr lang="en-US" sz="2800" dirty="0" err="1" smtClean="0"/>
              <a:t>est</a:t>
            </a:r>
            <a:r>
              <a:rPr lang="en-US" sz="2800" dirty="0" smtClean="0"/>
              <a:t> et </a:t>
            </a:r>
            <a:r>
              <a:rPr lang="en-US" sz="2800" dirty="0" err="1" smtClean="0"/>
              <a:t>exorabile</a:t>
            </a:r>
            <a:r>
              <a:rPr lang="en-US" sz="2800" dirty="0" smtClean="0"/>
              <a:t>, </a:t>
            </a:r>
            <a:r>
              <a:rPr lang="en-US" sz="2800" dirty="0" err="1" smtClean="0"/>
              <a:t>sed</a:t>
            </a:r>
            <a:r>
              <a:rPr lang="en-US" sz="2800" dirty="0" smtClean="0"/>
              <a:t> </a:t>
            </a:r>
            <a:r>
              <a:rPr lang="en-US" sz="2800" dirty="0" err="1" smtClean="0"/>
              <a:t>ab</a:t>
            </a:r>
            <a:r>
              <a:rPr lang="en-US" sz="2800" dirty="0" smtClean="0"/>
              <a:t> hoc </a:t>
            </a:r>
            <a:r>
              <a:rPr lang="en-US" sz="2800" dirty="0" err="1" smtClean="0"/>
              <a:t>latius</a:t>
            </a:r>
            <a:r>
              <a:rPr lang="en-US" sz="2800" dirty="0" smtClean="0"/>
              <a:t> </a:t>
            </a:r>
            <a:r>
              <a:rPr lang="en-US" sz="2800" dirty="0" err="1" smtClean="0"/>
              <a:t>funditur</a:t>
            </a:r>
            <a:r>
              <a:rPr lang="en-US" sz="2800" dirty="0" smtClean="0"/>
              <a:t>. Non </a:t>
            </a:r>
            <a:r>
              <a:rPr lang="en-US" sz="2800" dirty="0" err="1" smtClean="0"/>
              <a:t>obtinebis</a:t>
            </a:r>
            <a:r>
              <a:rPr lang="en-US" sz="2800" dirty="0" smtClean="0"/>
              <a:t> </a:t>
            </a:r>
            <a:r>
              <a:rPr lang="en-US" sz="2800" dirty="0" err="1" smtClean="0"/>
              <a:t>ut</a:t>
            </a:r>
            <a:r>
              <a:rPr lang="en-US" sz="2800" dirty="0" smtClean="0"/>
              <a:t> </a:t>
            </a:r>
            <a:r>
              <a:rPr lang="en-US" sz="2800" dirty="0" err="1" smtClean="0"/>
              <a:t>desinat</a:t>
            </a:r>
            <a:r>
              <a:rPr lang="en-US" sz="2800" dirty="0" smtClean="0"/>
              <a:t> </a:t>
            </a:r>
            <a:r>
              <a:rPr lang="en-US" sz="2800" dirty="0" err="1" smtClean="0"/>
              <a:t>si</a:t>
            </a:r>
            <a:r>
              <a:rPr lang="en-US" sz="2800" dirty="0" smtClean="0"/>
              <a:t> </a:t>
            </a:r>
            <a:r>
              <a:rPr lang="en-US" sz="2800" dirty="0" err="1" smtClean="0"/>
              <a:t>incipere</a:t>
            </a:r>
            <a:r>
              <a:rPr lang="en-US" sz="2800" dirty="0" smtClean="0"/>
              <a:t> </a:t>
            </a:r>
            <a:r>
              <a:rPr lang="en-US" sz="2800" dirty="0" err="1" smtClean="0"/>
              <a:t>permiseris</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Lucilius</a:t>
            </a:r>
            <a:r>
              <a:rPr lang="en-US" sz="2400" dirty="0" smtClean="0">
                <a:solidFill>
                  <a:srgbClr val="00B0F0"/>
                </a:solidFill>
              </a:rPr>
              <a:t> / de </a:t>
            </a:r>
            <a:r>
              <a:rPr lang="en-US" sz="2400" dirty="0" err="1" smtClean="0">
                <a:solidFill>
                  <a:srgbClr val="00B0F0"/>
                </a:solidFill>
              </a:rPr>
              <a:t>fictieve</a:t>
            </a:r>
            <a:r>
              <a:rPr lang="en-US" sz="2400" dirty="0" smtClean="0">
                <a:solidFill>
                  <a:srgbClr val="00B0F0"/>
                </a:solidFill>
              </a:rPr>
              <a:t> opponent </a:t>
            </a:r>
            <a:r>
              <a:rPr lang="en-US" sz="2400" dirty="0" err="1" smtClean="0">
                <a:solidFill>
                  <a:srgbClr val="00B0F0"/>
                </a:solidFill>
              </a:rPr>
              <a:t>beweert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het </a:t>
            </a:r>
            <a:r>
              <a:rPr lang="en-US" sz="2400" dirty="0" err="1" smtClean="0">
                <a:solidFill>
                  <a:srgbClr val="00B0F0"/>
                </a:solidFill>
              </a:rPr>
              <a:t>hebben</a:t>
            </a:r>
            <a:r>
              <a:rPr lang="en-US" sz="2400" dirty="0" smtClean="0">
                <a:solidFill>
                  <a:srgbClr val="00B0F0"/>
                </a:solidFill>
              </a:rPr>
              <a:t> van </a:t>
            </a:r>
            <a:r>
              <a:rPr lang="en-US" sz="2400" dirty="0" err="1" smtClean="0">
                <a:solidFill>
                  <a:srgbClr val="00B0F0"/>
                </a:solidFill>
              </a:rPr>
              <a:t>verdriet</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de </a:t>
            </a:r>
            <a:r>
              <a:rPr lang="en-US" sz="2400" dirty="0" err="1" smtClean="0">
                <a:solidFill>
                  <a:srgbClr val="00B0F0"/>
                </a:solidFill>
              </a:rPr>
              <a:t>inrichting</a:t>
            </a:r>
            <a:r>
              <a:rPr lang="en-US" sz="2400" dirty="0" smtClean="0">
                <a:solidFill>
                  <a:srgbClr val="00B0F0"/>
                </a:solidFill>
              </a:rPr>
              <a:t> van de </a:t>
            </a:r>
            <a:r>
              <a:rPr lang="en-US" sz="2400" dirty="0" err="1" smtClean="0">
                <a:solidFill>
                  <a:srgbClr val="00B0F0"/>
                </a:solidFill>
              </a:rPr>
              <a:t>natura</a:t>
            </a:r>
            <a:r>
              <a:rPr lang="en-US" sz="2400" dirty="0" smtClean="0">
                <a:solidFill>
                  <a:srgbClr val="00B0F0"/>
                </a:solidFill>
              </a:rPr>
              <a:t> </a:t>
            </a:r>
            <a:r>
              <a:rPr lang="en-US" sz="2400" dirty="0" err="1" smtClean="0">
                <a:solidFill>
                  <a:srgbClr val="00B0F0"/>
                </a:solidFill>
              </a:rPr>
              <a:t>hoort</a:t>
            </a:r>
            <a:r>
              <a:rPr lang="en-US" sz="2400" dirty="0" smtClean="0">
                <a:solidFill>
                  <a:srgbClr val="00B0F0"/>
                </a:solidFill>
              </a:rPr>
              <a:t>, en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voor </a:t>
            </a:r>
            <a:r>
              <a:rPr lang="en-US" sz="2400" dirty="0" err="1" smtClean="0">
                <a:solidFill>
                  <a:srgbClr val="00B0F0"/>
                </a:solidFill>
              </a:rPr>
              <a:t>meer</a:t>
            </a:r>
            <a:r>
              <a:rPr lang="en-US" sz="2400" dirty="0" smtClean="0">
                <a:solidFill>
                  <a:srgbClr val="00B0F0"/>
                </a:solidFill>
              </a:rPr>
              <a:t> </a:t>
            </a:r>
            <a:r>
              <a:rPr lang="en-US" sz="2400" dirty="0" err="1" smtClean="0">
                <a:solidFill>
                  <a:srgbClr val="00B0F0"/>
                </a:solidFill>
              </a:rPr>
              <a:t>emoties</a:t>
            </a:r>
            <a:r>
              <a:rPr lang="en-US" sz="2400" dirty="0" smtClean="0">
                <a:solidFill>
                  <a:srgbClr val="00B0F0"/>
                </a:solidFill>
              </a:rPr>
              <a:t> </a:t>
            </a:r>
            <a:r>
              <a:rPr lang="en-US" sz="2400" dirty="0" err="1" smtClean="0">
                <a:solidFill>
                  <a:srgbClr val="00B0F0"/>
                </a:solidFill>
              </a:rPr>
              <a:t>geldt</a:t>
            </a:r>
            <a:r>
              <a:rPr lang="en-US" sz="2400" dirty="0" smtClean="0">
                <a:solidFill>
                  <a:srgbClr val="00B0F0"/>
                </a:solidFill>
              </a:rPr>
              <a:t>. Het </a:t>
            </a:r>
            <a:r>
              <a:rPr lang="en-US" sz="2400" dirty="0" err="1" smtClean="0">
                <a:solidFill>
                  <a:srgbClr val="00B0F0"/>
                </a:solidFill>
              </a:rPr>
              <a:t>zou</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slechte</a:t>
            </a:r>
            <a:r>
              <a:rPr lang="en-US" sz="2400" dirty="0" smtClean="0">
                <a:solidFill>
                  <a:srgbClr val="00B0F0"/>
                </a:solidFill>
              </a:rPr>
              <a:t> </a:t>
            </a:r>
            <a:r>
              <a:rPr lang="en-US" sz="2400" dirty="0" err="1" smtClean="0">
                <a:solidFill>
                  <a:srgbClr val="00B0F0"/>
                </a:solidFill>
              </a:rPr>
              <a:t>reputatie</a:t>
            </a:r>
            <a:r>
              <a:rPr lang="en-US" sz="2400" dirty="0" smtClean="0">
                <a:solidFill>
                  <a:srgbClr val="00B0F0"/>
                </a:solidFill>
              </a:rPr>
              <a:t> </a:t>
            </a:r>
            <a:r>
              <a:rPr lang="en-US" sz="2400" dirty="0" err="1" smtClean="0">
                <a:solidFill>
                  <a:srgbClr val="00B0F0"/>
                </a:solidFill>
              </a:rPr>
              <a:t>opleveren</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verdriet</a:t>
            </a:r>
            <a:r>
              <a:rPr lang="en-US" sz="2400" dirty="0" smtClean="0">
                <a:solidFill>
                  <a:srgbClr val="00B0F0"/>
                </a:solidFill>
              </a:rPr>
              <a:t> </a:t>
            </a:r>
            <a:r>
              <a:rPr lang="en-US" sz="2400" dirty="0" err="1" smtClean="0">
                <a:solidFill>
                  <a:srgbClr val="00B0F0"/>
                </a:solidFill>
              </a:rPr>
              <a:t>zou</a:t>
            </a:r>
            <a:r>
              <a:rPr lang="en-US" sz="2400" dirty="0" smtClean="0">
                <a:solidFill>
                  <a:srgbClr val="00B0F0"/>
                </a:solidFill>
              </a:rPr>
              <a:t> </a:t>
            </a:r>
            <a:r>
              <a:rPr lang="en-US" sz="2400" dirty="0" err="1" smtClean="0">
                <a:solidFill>
                  <a:srgbClr val="00B0F0"/>
                </a:solidFill>
              </a:rPr>
              <a:t>tonen</a:t>
            </a:r>
            <a:r>
              <a:rPr lang="en-US" sz="2400" dirty="0" smtClean="0">
                <a:solidFill>
                  <a:srgbClr val="00B0F0"/>
                </a:solidFill>
              </a:rPr>
              <a:t>. </a:t>
            </a:r>
            <a:r>
              <a:rPr lang="en-US" sz="2400" dirty="0" err="1" smtClean="0">
                <a:solidFill>
                  <a:srgbClr val="00B0F0"/>
                </a:solidFill>
              </a:rPr>
              <a:t>Daarom</a:t>
            </a:r>
            <a:r>
              <a:rPr lang="en-US" sz="2400" dirty="0" smtClean="0">
                <a:solidFill>
                  <a:srgbClr val="00B0F0"/>
                </a:solidFill>
              </a:rPr>
              <a:t> is het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goede</a:t>
            </a:r>
            <a:r>
              <a:rPr lang="en-US" sz="2400" dirty="0" smtClean="0">
                <a:solidFill>
                  <a:srgbClr val="00B0F0"/>
                </a:solidFill>
              </a:rPr>
              <a:t> </a:t>
            </a:r>
            <a:r>
              <a:rPr lang="en-US" sz="2400" dirty="0" err="1" smtClean="0">
                <a:solidFill>
                  <a:srgbClr val="00B0F0"/>
                </a:solidFill>
              </a:rPr>
              <a:t>zaak</a:t>
            </a:r>
            <a:r>
              <a:rPr lang="en-US" sz="2400" dirty="0" smtClean="0">
                <a:solidFill>
                  <a:srgbClr val="00B0F0"/>
                </a:solidFill>
              </a:rPr>
              <a:t> </a:t>
            </a:r>
            <a:r>
              <a:rPr lang="en-US" sz="2400" dirty="0" err="1" smtClean="0">
                <a:solidFill>
                  <a:srgbClr val="00B0F0"/>
                </a:solidFill>
              </a:rPr>
              <a:t>gebrek</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emotie</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vermijden</a:t>
            </a:r>
            <a:r>
              <a:rPr lang="en-US" sz="2400" dirty="0" smtClean="0">
                <a:solidFill>
                  <a:srgbClr val="00B0F0"/>
                </a:solidFill>
              </a:rPr>
              <a:t>. Seneca’s punt is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emotie</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de </a:t>
            </a:r>
            <a:r>
              <a:rPr lang="en-US" sz="2400" dirty="0" err="1" smtClean="0">
                <a:solidFill>
                  <a:srgbClr val="00B0F0"/>
                </a:solidFill>
              </a:rPr>
              <a:t>oorsprong</a:t>
            </a:r>
            <a:r>
              <a:rPr lang="en-US" sz="2400" dirty="0" smtClean="0">
                <a:solidFill>
                  <a:srgbClr val="00B0F0"/>
                </a:solidFill>
              </a:rPr>
              <a:t> </a:t>
            </a:r>
            <a:r>
              <a:rPr lang="en-US" sz="2400" dirty="0" err="1" smtClean="0">
                <a:solidFill>
                  <a:srgbClr val="00B0F0"/>
                </a:solidFill>
              </a:rPr>
              <a:t>gestopt</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anders</a:t>
            </a:r>
            <a:r>
              <a:rPr lang="en-US" sz="2400" dirty="0" smtClean="0">
                <a:solidFill>
                  <a:srgbClr val="00B0F0"/>
                </a:solidFill>
              </a:rPr>
              <a:t> </a:t>
            </a:r>
            <a:r>
              <a:rPr lang="en-US" sz="2400" dirty="0" err="1" smtClean="0">
                <a:solidFill>
                  <a:srgbClr val="00B0F0"/>
                </a:solidFill>
              </a:rPr>
              <a:t>oncontroleerbaar</a:t>
            </a:r>
            <a:r>
              <a:rPr lang="en-US" sz="2400" dirty="0" smtClean="0">
                <a:solidFill>
                  <a:srgbClr val="00B0F0"/>
                </a:solidFill>
              </a:rPr>
              <a:t> </a:t>
            </a:r>
            <a:r>
              <a:rPr lang="en-US" sz="2400" dirty="0" err="1" smtClean="0">
                <a:solidFill>
                  <a:srgbClr val="00B0F0"/>
                </a:solidFill>
              </a:rPr>
              <a:t>wordt</a:t>
            </a:r>
            <a:r>
              <a:rPr lang="en-US" sz="2400" dirty="0" smtClean="0">
                <a:solidFill>
                  <a:srgbClr val="00B0F0"/>
                </a:solidFill>
              </a:rPr>
              <a:t>.</a:t>
            </a:r>
            <a:endParaRPr lang="nl-NL" sz="3600" dirty="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78</a:t>
            </a:r>
            <a:r>
              <a:rPr lang="nl-NL" sz="4000" dirty="0" smtClean="0"/>
              <a:t>	</a:t>
            </a:r>
            <a:r>
              <a:rPr lang="nl-NL" sz="2800" dirty="0" smtClean="0"/>
              <a:t>Zal een wijze in deze theorie dus helemaal nooit het 	principe van de emotie kennen?</a:t>
            </a:r>
          </a:p>
          <a:p>
            <a:r>
              <a:rPr lang="nl-NL" dirty="0" smtClean="0"/>
              <a:t>	</a:t>
            </a:r>
            <a:r>
              <a:rPr lang="nl-NL" sz="2800" dirty="0" smtClean="0">
                <a:solidFill>
                  <a:srgbClr val="00B050"/>
                </a:solidFill>
              </a:rPr>
              <a:t>A. nee, hij heeft geen idee wat emotie is</a:t>
            </a:r>
          </a:p>
          <a:p>
            <a:r>
              <a:rPr lang="nl-NL" sz="2800" dirty="0">
                <a:solidFill>
                  <a:srgbClr val="00B050"/>
                </a:solidFill>
              </a:rPr>
              <a:t>	</a:t>
            </a:r>
            <a:r>
              <a:rPr lang="nl-NL" sz="2800" dirty="0" smtClean="0">
                <a:solidFill>
                  <a:srgbClr val="00B050"/>
                </a:solidFill>
              </a:rPr>
              <a:t>B. ja, hij wordt volledig gestuurd door zijn emotie</a:t>
            </a:r>
          </a:p>
          <a:p>
            <a:r>
              <a:rPr lang="nl-NL" sz="2800" dirty="0">
                <a:solidFill>
                  <a:srgbClr val="00B050"/>
                </a:solidFill>
              </a:rPr>
              <a:t>	</a:t>
            </a:r>
            <a:r>
              <a:rPr lang="nl-NL" sz="2800" dirty="0" smtClean="0">
                <a:solidFill>
                  <a:srgbClr val="00B050"/>
                </a:solidFill>
              </a:rPr>
              <a:t>C. hij kent de emotie wel, maar weet die meteen te 		controleren.</a:t>
            </a:r>
          </a:p>
          <a:p>
            <a:r>
              <a:rPr lang="nl-NL" sz="2800" dirty="0">
                <a:solidFill>
                  <a:srgbClr val="00B050"/>
                </a:solidFill>
              </a:rPr>
              <a:t>	</a:t>
            </a:r>
            <a:r>
              <a:rPr lang="nl-NL" sz="2800" dirty="0" smtClean="0">
                <a:solidFill>
                  <a:srgbClr val="00B050"/>
                </a:solidFill>
              </a:rPr>
              <a:t>D. hij wil die graag ervaren, maar de emotie gaat 			steeds op de loop voor de wijze</a:t>
            </a:r>
          </a:p>
        </p:txBody>
      </p:sp>
      <p:pic>
        <p:nvPicPr>
          <p:cNvPr id="252930" name="Picture 2" descr="https://s3-eu-west-1.amazonaws.com/acteertips/emoties.jpg"/>
          <p:cNvPicPr>
            <a:picLocks noChangeAspect="1" noChangeArrowheads="1"/>
          </p:cNvPicPr>
          <p:nvPr/>
        </p:nvPicPr>
        <p:blipFill>
          <a:blip r:embed="rId2" cstate="print"/>
          <a:srcRect/>
          <a:stretch>
            <a:fillRect/>
          </a:stretch>
        </p:blipFill>
        <p:spPr bwMode="auto">
          <a:xfrm>
            <a:off x="179512" y="4221088"/>
            <a:ext cx="2640457" cy="2448272"/>
          </a:xfrm>
          <a:prstGeom prst="rect">
            <a:avLst/>
          </a:prstGeom>
          <a:noFill/>
        </p:spPr>
      </p:pic>
      <p:sp>
        <p:nvSpPr>
          <p:cNvPr id="7" name="Tekstvak 6"/>
          <p:cNvSpPr txBox="1"/>
          <p:nvPr/>
        </p:nvSpPr>
        <p:spPr>
          <a:xfrm>
            <a:off x="2771800" y="5157192"/>
            <a:ext cx="4104456" cy="523220"/>
          </a:xfrm>
          <a:prstGeom prst="rect">
            <a:avLst/>
          </a:prstGeom>
          <a:noFill/>
        </p:spPr>
        <p:txBody>
          <a:bodyPr wrap="square" rtlCol="0">
            <a:spAutoFit/>
          </a:bodyPr>
          <a:lstStyle/>
          <a:p>
            <a:r>
              <a:rPr lang="nl-NL" sz="2800" dirty="0" smtClean="0"/>
              <a:t>Zijn dit nou alle emoties??</a:t>
            </a:r>
            <a:endParaRPr lang="nl-NL" sz="2800"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Inbecillus</a:t>
            </a:r>
            <a:r>
              <a:rPr lang="en-US" sz="2800" dirty="0" smtClean="0"/>
              <a:t> </a:t>
            </a:r>
            <a:r>
              <a:rPr lang="en-US" sz="2800" dirty="0" err="1" smtClean="0"/>
              <a:t>est</a:t>
            </a:r>
            <a:r>
              <a:rPr lang="en-US" sz="2800" dirty="0" smtClean="0"/>
              <a:t> primo </a:t>
            </a:r>
            <a:r>
              <a:rPr lang="en-US" sz="2800" dirty="0" err="1" smtClean="0"/>
              <a:t>omnis</a:t>
            </a:r>
            <a:r>
              <a:rPr lang="en-US" sz="2800" dirty="0" smtClean="0"/>
              <a:t> </a:t>
            </a:r>
            <a:r>
              <a:rPr lang="en-US" sz="2800" dirty="0" err="1" smtClean="0"/>
              <a:t>adfectus</a:t>
            </a:r>
            <a:r>
              <a:rPr lang="en-US" sz="2800" dirty="0" smtClean="0"/>
              <a:t>; </a:t>
            </a:r>
            <a:r>
              <a:rPr lang="en-US" sz="2800" dirty="0" err="1" smtClean="0"/>
              <a:t>deinde</a:t>
            </a:r>
            <a:r>
              <a:rPr lang="en-US" sz="2800" dirty="0" smtClean="0"/>
              <a:t> ipse se </a:t>
            </a:r>
            <a:r>
              <a:rPr lang="en-US" sz="2800" dirty="0" err="1" smtClean="0"/>
              <a:t>concitat</a:t>
            </a:r>
            <a:r>
              <a:rPr lang="en-US" sz="2800" dirty="0" smtClean="0"/>
              <a:t> et </a:t>
            </a:r>
            <a:r>
              <a:rPr lang="en-US" sz="2800" dirty="0" err="1" smtClean="0"/>
              <a:t>vires</a:t>
            </a:r>
            <a:r>
              <a:rPr lang="en-US" sz="2800" dirty="0" smtClean="0"/>
              <a:t> </a:t>
            </a:r>
            <a:r>
              <a:rPr lang="en-US" sz="2800" dirty="0" err="1" smtClean="0"/>
              <a:t>dum</a:t>
            </a:r>
            <a:r>
              <a:rPr lang="en-US" sz="2800" dirty="0" smtClean="0"/>
              <a:t> </a:t>
            </a:r>
            <a:r>
              <a:rPr lang="en-US" sz="2800" dirty="0" err="1" smtClean="0"/>
              <a:t>procedit</a:t>
            </a:r>
            <a:r>
              <a:rPr lang="en-US" sz="2800" dirty="0" smtClean="0"/>
              <a:t> </a:t>
            </a:r>
            <a:r>
              <a:rPr lang="en-US" sz="2800" dirty="0" err="1" smtClean="0"/>
              <a:t>parat</a:t>
            </a:r>
            <a:r>
              <a:rPr lang="en-US" sz="2800" dirty="0" smtClean="0"/>
              <a:t>: </a:t>
            </a:r>
            <a:r>
              <a:rPr lang="en-US" sz="2800" dirty="0" err="1" smtClean="0"/>
              <a:t>excluditur</a:t>
            </a:r>
            <a:r>
              <a:rPr lang="en-US" sz="2800" dirty="0" smtClean="0"/>
              <a:t> </a:t>
            </a:r>
            <a:r>
              <a:rPr lang="en-US" sz="2800" dirty="0" err="1" smtClean="0"/>
              <a:t>facilius</a:t>
            </a:r>
            <a:r>
              <a:rPr lang="en-US" sz="2800" dirty="0" smtClean="0"/>
              <a:t> quam </a:t>
            </a:r>
            <a:r>
              <a:rPr lang="en-US" sz="2800" dirty="0" err="1" smtClean="0"/>
              <a:t>expellitur</a:t>
            </a:r>
            <a:r>
              <a:rPr lang="en-US" sz="2800" dirty="0" smtClean="0"/>
              <a:t>. </a:t>
            </a:r>
            <a:r>
              <a:rPr lang="en-US" sz="2800" dirty="0" err="1" smtClean="0"/>
              <a:t>Quis</a:t>
            </a:r>
            <a:r>
              <a:rPr lang="en-US" sz="2800" dirty="0" smtClean="0"/>
              <a:t> </a:t>
            </a:r>
            <a:r>
              <a:rPr lang="en-US" sz="2800" dirty="0" err="1" smtClean="0"/>
              <a:t>negat</a:t>
            </a:r>
            <a:r>
              <a:rPr lang="en-US" sz="2800" dirty="0" smtClean="0"/>
              <a:t> </a:t>
            </a:r>
            <a:r>
              <a:rPr lang="en-US" sz="2800" dirty="0" err="1" smtClean="0"/>
              <a:t>omnes</a:t>
            </a:r>
            <a:r>
              <a:rPr lang="en-US" sz="2800" dirty="0" smtClean="0"/>
              <a:t> </a:t>
            </a:r>
            <a:r>
              <a:rPr lang="en-US" sz="2800" dirty="0" err="1" smtClean="0"/>
              <a:t>adfectus</a:t>
            </a:r>
            <a:r>
              <a:rPr lang="en-US" sz="2800" dirty="0" smtClean="0"/>
              <a:t> a </a:t>
            </a:r>
            <a:r>
              <a:rPr lang="en-US" sz="2800" dirty="0" err="1" smtClean="0"/>
              <a:t>quodam</a:t>
            </a:r>
            <a:r>
              <a:rPr lang="en-US" sz="2800" dirty="0" smtClean="0"/>
              <a:t> quasi </a:t>
            </a:r>
            <a:r>
              <a:rPr lang="en-US" sz="2800" dirty="0" err="1" smtClean="0"/>
              <a:t>naturali</a:t>
            </a:r>
            <a:r>
              <a:rPr lang="en-US" sz="2800" dirty="0" smtClean="0"/>
              <a:t> </a:t>
            </a:r>
            <a:r>
              <a:rPr lang="en-US" sz="2800" dirty="0" err="1" smtClean="0"/>
              <a:t>fluere</a:t>
            </a:r>
            <a:r>
              <a:rPr lang="en-US" sz="2800" dirty="0" smtClean="0"/>
              <a:t> principio? </a:t>
            </a:r>
            <a:r>
              <a:rPr lang="en-US" sz="2800" dirty="0" err="1" smtClean="0"/>
              <a:t>Curam</a:t>
            </a:r>
            <a:r>
              <a:rPr lang="en-US" sz="2800" dirty="0" smtClean="0"/>
              <a:t> </a:t>
            </a:r>
            <a:r>
              <a:rPr lang="en-US" sz="2800" dirty="0" err="1" smtClean="0"/>
              <a:t>nobis</a:t>
            </a:r>
            <a:r>
              <a:rPr lang="en-US" sz="2800" dirty="0" smtClean="0"/>
              <a:t> </a:t>
            </a:r>
            <a:r>
              <a:rPr lang="en-US" sz="2800" dirty="0" err="1" smtClean="0"/>
              <a:t>nostri</a:t>
            </a:r>
            <a:r>
              <a:rPr lang="en-US" sz="2800" dirty="0" smtClean="0"/>
              <a:t> </a:t>
            </a:r>
            <a:r>
              <a:rPr lang="en-US" sz="2800" dirty="0" err="1" smtClean="0"/>
              <a:t>natura</a:t>
            </a:r>
            <a:r>
              <a:rPr lang="en-US" sz="2800" dirty="0" smtClean="0"/>
              <a:t> </a:t>
            </a:r>
            <a:r>
              <a:rPr lang="en-US" sz="2800" dirty="0" err="1" smtClean="0"/>
              <a:t>mandavit</a:t>
            </a:r>
            <a:r>
              <a:rPr lang="en-US" sz="2800" dirty="0" smtClean="0"/>
              <a:t>, </a:t>
            </a:r>
            <a:r>
              <a:rPr lang="en-US" sz="2800" dirty="0" err="1" smtClean="0"/>
              <a:t>sed</a:t>
            </a:r>
            <a:r>
              <a:rPr lang="en-US" sz="2800" dirty="0" smtClean="0"/>
              <a:t> </a:t>
            </a:r>
            <a:r>
              <a:rPr lang="en-US" sz="2800" dirty="0" err="1" smtClean="0"/>
              <a:t>huic</a:t>
            </a:r>
            <a:r>
              <a:rPr lang="en-US" sz="2800" dirty="0" smtClean="0"/>
              <a:t> </a:t>
            </a:r>
            <a:r>
              <a:rPr lang="en-US" sz="2800" dirty="0" err="1" smtClean="0"/>
              <a:t>ubi</a:t>
            </a:r>
            <a:r>
              <a:rPr lang="en-US" sz="2800" dirty="0" smtClean="0"/>
              <a:t> </a:t>
            </a:r>
            <a:r>
              <a:rPr lang="en-US" sz="2800" dirty="0" err="1" smtClean="0"/>
              <a:t>nimium</a:t>
            </a:r>
            <a:r>
              <a:rPr lang="en-US" sz="2800" dirty="0" smtClean="0"/>
              <a:t> </a:t>
            </a:r>
            <a:r>
              <a:rPr lang="en-US" sz="2800" dirty="0" err="1" smtClean="0"/>
              <a:t>indulseris</a:t>
            </a:r>
            <a:r>
              <a:rPr lang="en-US" sz="2800" dirty="0" smtClean="0"/>
              <a:t>, </a:t>
            </a:r>
            <a:r>
              <a:rPr lang="en-US" sz="2800" dirty="0" err="1" smtClean="0"/>
              <a:t>vitium</a:t>
            </a:r>
            <a:r>
              <a:rPr lang="en-US" sz="2800" dirty="0" smtClean="0"/>
              <a:t> est.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Elke emotie is eerst zwak; daarna hitst hij zichzelf op en verwerft, terwijl hij voortgaat, krachten: hij wordt gemakkelijker niet toegelaten dan verdreven. Wie ontkent dat alle emoties voortvloeien uit een zeker, als het ware natuurlijk begin? De natuur heeft aan ons de zorg voor ons(zelf) opgedragen, maar zodra je hieraan te veel zult hebben toegegeven, is het (een) fout.</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err="1" smtClean="0"/>
              <a:t>Voluptatem</a:t>
            </a:r>
            <a:r>
              <a:rPr lang="en-US" sz="2800" dirty="0" smtClean="0"/>
              <a:t> </a:t>
            </a:r>
            <a:r>
              <a:rPr lang="en-US" sz="2800" dirty="0" err="1" smtClean="0"/>
              <a:t>natura</a:t>
            </a:r>
            <a:r>
              <a:rPr lang="en-US" sz="2800" dirty="0" smtClean="0"/>
              <a:t> </a:t>
            </a:r>
            <a:r>
              <a:rPr lang="en-US" sz="2800" dirty="0" err="1" smtClean="0"/>
              <a:t>necessariis</a:t>
            </a:r>
            <a:r>
              <a:rPr lang="en-US" sz="2800" dirty="0" smtClean="0"/>
              <a:t> rebus </a:t>
            </a:r>
            <a:r>
              <a:rPr lang="en-US" sz="2800" dirty="0" err="1" smtClean="0"/>
              <a:t>admiscuit</a:t>
            </a:r>
            <a:r>
              <a:rPr lang="en-US" sz="2800" dirty="0" smtClean="0"/>
              <a:t>, non </a:t>
            </a:r>
            <a:r>
              <a:rPr lang="en-US" sz="2800" dirty="0" err="1" smtClean="0"/>
              <a:t>ut</a:t>
            </a:r>
            <a:r>
              <a:rPr lang="en-US" sz="2800" dirty="0" smtClean="0"/>
              <a:t> </a:t>
            </a:r>
            <a:r>
              <a:rPr lang="en-US" sz="2800" dirty="0" err="1" smtClean="0"/>
              <a:t>illam</a:t>
            </a:r>
            <a:r>
              <a:rPr lang="en-US" sz="2800" dirty="0" smtClean="0"/>
              <a:t> </a:t>
            </a:r>
            <a:r>
              <a:rPr lang="en-US" sz="2800" dirty="0" err="1" smtClean="0"/>
              <a:t>peteremus</a:t>
            </a:r>
            <a:r>
              <a:rPr lang="en-US" sz="2800" dirty="0" smtClean="0"/>
              <a:t>, </a:t>
            </a:r>
            <a:r>
              <a:rPr lang="en-US" sz="2800" dirty="0" err="1" smtClean="0"/>
              <a:t>sed</a:t>
            </a:r>
            <a:r>
              <a:rPr lang="en-US" sz="2800" dirty="0" smtClean="0"/>
              <a:t> </a:t>
            </a:r>
            <a:r>
              <a:rPr lang="en-US" sz="2800" dirty="0" err="1" smtClean="0"/>
              <a:t>ut</a:t>
            </a:r>
            <a:r>
              <a:rPr lang="en-US" sz="2800" dirty="0" smtClean="0"/>
              <a:t> ea sine </a:t>
            </a:r>
            <a:r>
              <a:rPr lang="en-US" sz="2800" dirty="0" err="1" smtClean="0"/>
              <a:t>quibus</a:t>
            </a:r>
            <a:r>
              <a:rPr lang="en-US" sz="2800" dirty="0" smtClean="0"/>
              <a:t> non </a:t>
            </a:r>
            <a:r>
              <a:rPr lang="en-US" sz="2800" dirty="0" err="1" smtClean="0"/>
              <a:t>possumus</a:t>
            </a:r>
            <a:r>
              <a:rPr lang="en-US" sz="2800" dirty="0" smtClean="0"/>
              <a:t> </a:t>
            </a:r>
            <a:r>
              <a:rPr lang="en-US" sz="2800" dirty="0" err="1" smtClean="0"/>
              <a:t>vivere</a:t>
            </a:r>
            <a:r>
              <a:rPr lang="en-US" sz="2800" dirty="0" smtClean="0"/>
              <a:t> </a:t>
            </a:r>
            <a:r>
              <a:rPr lang="en-US" sz="2800" dirty="0" err="1" smtClean="0"/>
              <a:t>gratiora</a:t>
            </a:r>
            <a:r>
              <a:rPr lang="en-US" sz="2800" dirty="0" smtClean="0"/>
              <a:t> </a:t>
            </a:r>
            <a:r>
              <a:rPr lang="en-US" sz="2800" dirty="0" err="1" smtClean="0"/>
              <a:t>nobis</a:t>
            </a:r>
            <a:r>
              <a:rPr lang="en-US" sz="2800" dirty="0" smtClean="0"/>
              <a:t> </a:t>
            </a:r>
            <a:r>
              <a:rPr lang="en-US" sz="2800" dirty="0" err="1" smtClean="0"/>
              <a:t>illius</a:t>
            </a:r>
            <a:r>
              <a:rPr lang="en-US" sz="2800" dirty="0" smtClean="0"/>
              <a:t> </a:t>
            </a:r>
            <a:r>
              <a:rPr lang="en-US" sz="2800" dirty="0" err="1" smtClean="0"/>
              <a:t>faceret</a:t>
            </a:r>
            <a:r>
              <a:rPr lang="en-US" sz="2800" dirty="0" smtClean="0"/>
              <a:t> </a:t>
            </a:r>
            <a:r>
              <a:rPr lang="en-US" sz="2800" dirty="0" err="1" smtClean="0"/>
              <a:t>accessio</a:t>
            </a:r>
            <a:r>
              <a:rPr lang="en-US" sz="2800" dirty="0" smtClean="0"/>
              <a:t>: </a:t>
            </a:r>
            <a:r>
              <a:rPr lang="en-US" sz="2800" dirty="0" err="1" smtClean="0"/>
              <a:t>suo</a:t>
            </a:r>
            <a:r>
              <a:rPr lang="en-US" sz="2800" dirty="0" smtClean="0"/>
              <a:t> </a:t>
            </a:r>
            <a:r>
              <a:rPr lang="en-US" sz="2800" dirty="0" err="1" smtClean="0"/>
              <a:t>veniat</a:t>
            </a:r>
            <a:r>
              <a:rPr lang="en-US" sz="2800" dirty="0" smtClean="0"/>
              <a:t> </a:t>
            </a:r>
            <a:r>
              <a:rPr lang="en-US" sz="2800" dirty="0" err="1" smtClean="0"/>
              <a:t>iure</a:t>
            </a:r>
            <a:r>
              <a:rPr lang="en-US" sz="2800" dirty="0" smtClean="0"/>
              <a:t>, </a:t>
            </a:r>
            <a:r>
              <a:rPr lang="en-US" sz="2800" dirty="0" err="1" smtClean="0"/>
              <a:t>luxuria</a:t>
            </a:r>
            <a:r>
              <a:rPr lang="en-US" sz="2800" dirty="0" smtClean="0"/>
              <a:t> est. Ergo </a:t>
            </a:r>
            <a:r>
              <a:rPr lang="en-US" sz="2800" dirty="0" err="1" smtClean="0"/>
              <a:t>intrantibus</a:t>
            </a:r>
            <a:r>
              <a:rPr lang="en-US" sz="2800" dirty="0" smtClean="0"/>
              <a:t> </a:t>
            </a:r>
            <a:r>
              <a:rPr lang="en-US" sz="2800" dirty="0" err="1" smtClean="0"/>
              <a:t>resistamus</a:t>
            </a:r>
            <a:r>
              <a:rPr lang="en-US" sz="2800" dirty="0" smtClean="0"/>
              <a:t>, </a:t>
            </a:r>
            <a:r>
              <a:rPr lang="en-US" sz="2800" dirty="0" err="1" smtClean="0"/>
              <a:t>quia</a:t>
            </a:r>
            <a:r>
              <a:rPr lang="en-US" sz="2800" dirty="0" smtClean="0"/>
              <a:t> </a:t>
            </a:r>
            <a:r>
              <a:rPr lang="en-US" sz="2800" dirty="0" err="1" smtClean="0"/>
              <a:t>facilius</a:t>
            </a:r>
            <a:r>
              <a:rPr lang="en-US" sz="2800" dirty="0" smtClean="0"/>
              <a:t>, </a:t>
            </a:r>
            <a:r>
              <a:rPr lang="en-US" sz="2800" dirty="0" err="1" smtClean="0"/>
              <a:t>ut</a:t>
            </a:r>
            <a:r>
              <a:rPr lang="en-US" sz="2800" dirty="0" smtClean="0"/>
              <a:t> </a:t>
            </a:r>
            <a:r>
              <a:rPr lang="en-US" sz="2800" dirty="0" err="1" smtClean="0"/>
              <a:t>dixi</a:t>
            </a:r>
            <a:r>
              <a:rPr lang="en-US" sz="2800" dirty="0" smtClean="0"/>
              <a:t>, non </a:t>
            </a:r>
            <a:r>
              <a:rPr lang="en-US" sz="2800" dirty="0" err="1" smtClean="0"/>
              <a:t>recipiuntur</a:t>
            </a:r>
            <a:r>
              <a:rPr lang="en-US" sz="2800" dirty="0" smtClean="0"/>
              <a:t> quam exeunt.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De natuur heeft genot gemengd met noodzakelijke dingen, niet opdat wij daar naar streefden, maar opdat de toevoeging daarvan  die dingen, zonder welke wij niet kunnen leven, aangenamer maakte/zou maken: zou dat (genot) op eigen gezag komen, (dan) is het genotzucht. Laten we er ons dus tegen verzetten als ze eraan komen, omdat ze gemakkelijker, zoals ik heb gezegd, niet toegelaten worden dan weggaan.</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79</a:t>
            </a:r>
            <a:r>
              <a:rPr lang="nl-NL" sz="4000" dirty="0" smtClean="0"/>
              <a:t>	</a:t>
            </a:r>
            <a:r>
              <a:rPr lang="nl-NL" sz="2800" dirty="0" smtClean="0"/>
              <a:t>Waarom heeft de natuur pleziertjes vastgekoppeld 	aan noodzakelijke dingen/plichten?</a:t>
            </a:r>
          </a:p>
          <a:p>
            <a:r>
              <a:rPr lang="nl-NL" dirty="0" smtClean="0"/>
              <a:t>	</a:t>
            </a:r>
            <a:r>
              <a:rPr lang="nl-NL" sz="2800" dirty="0" smtClean="0">
                <a:solidFill>
                  <a:srgbClr val="00B050"/>
                </a:solidFill>
              </a:rPr>
              <a:t>A. een verplichting is toch een pleziertje?</a:t>
            </a:r>
          </a:p>
          <a:p>
            <a:r>
              <a:rPr lang="nl-NL" sz="2800" dirty="0">
                <a:solidFill>
                  <a:srgbClr val="00B050"/>
                </a:solidFill>
              </a:rPr>
              <a:t>	</a:t>
            </a:r>
            <a:r>
              <a:rPr lang="nl-NL" sz="2800" dirty="0" smtClean="0">
                <a:solidFill>
                  <a:srgbClr val="00B050"/>
                </a:solidFill>
              </a:rPr>
              <a:t>B. anders gebeuren die dingen helemaal niet!</a:t>
            </a:r>
          </a:p>
          <a:p>
            <a:r>
              <a:rPr lang="nl-NL" sz="2800" dirty="0">
                <a:solidFill>
                  <a:srgbClr val="00B050"/>
                </a:solidFill>
              </a:rPr>
              <a:t>	</a:t>
            </a:r>
            <a:r>
              <a:rPr lang="nl-NL" sz="2800" dirty="0" smtClean="0">
                <a:solidFill>
                  <a:srgbClr val="00B050"/>
                </a:solidFill>
              </a:rPr>
              <a:t>C. zo is de natuur nou eenmaal: soms plichten, soms 		pleziertjes</a:t>
            </a:r>
          </a:p>
          <a:p>
            <a:r>
              <a:rPr lang="nl-NL" sz="2800" dirty="0">
                <a:solidFill>
                  <a:srgbClr val="00B050"/>
                </a:solidFill>
              </a:rPr>
              <a:t>	</a:t>
            </a:r>
            <a:r>
              <a:rPr lang="nl-NL" sz="2800" dirty="0" smtClean="0">
                <a:solidFill>
                  <a:srgbClr val="00B050"/>
                </a:solidFill>
              </a:rPr>
              <a:t>D. dingen die we echt nodig hebben om te kunnen 		leven, doen we dan niet meer met tegenzin</a:t>
            </a:r>
          </a:p>
        </p:txBody>
      </p:sp>
      <p:pic>
        <p:nvPicPr>
          <p:cNvPr id="251908" name="Picture 4" descr="http://www.begheyn.nl/pinkelotje/images/barbie/cinderella_trouwen.gif"/>
          <p:cNvPicPr>
            <a:picLocks noChangeAspect="1" noChangeArrowheads="1"/>
          </p:cNvPicPr>
          <p:nvPr/>
        </p:nvPicPr>
        <p:blipFill>
          <a:blip r:embed="rId2" cstate="print"/>
          <a:srcRect/>
          <a:stretch>
            <a:fillRect/>
          </a:stretch>
        </p:blipFill>
        <p:spPr bwMode="auto">
          <a:xfrm>
            <a:off x="251520" y="4293096"/>
            <a:ext cx="1617988" cy="2304256"/>
          </a:xfrm>
          <a:prstGeom prst="rect">
            <a:avLst/>
          </a:prstGeom>
          <a:noFill/>
        </p:spPr>
      </p:pic>
      <p:pic>
        <p:nvPicPr>
          <p:cNvPr id="251910" name="Picture 6" descr="http://2.bp.blogspot.com/--2sc-c0ZClA/Tm1_2Tpy8XI/AAAAAAAAAJE/ZFdAa0jWYFk/s640/crying-baby-cartoon.jpg"/>
          <p:cNvPicPr>
            <a:picLocks noChangeAspect="1" noChangeArrowheads="1"/>
          </p:cNvPicPr>
          <p:nvPr/>
        </p:nvPicPr>
        <p:blipFill>
          <a:blip r:embed="rId3" cstate="print"/>
          <a:srcRect/>
          <a:stretch>
            <a:fillRect/>
          </a:stretch>
        </p:blipFill>
        <p:spPr bwMode="auto">
          <a:xfrm>
            <a:off x="7452320" y="4653136"/>
            <a:ext cx="1441960" cy="1728192"/>
          </a:xfrm>
          <a:prstGeom prst="rect">
            <a:avLst/>
          </a:prstGeom>
          <a:noFill/>
        </p:spPr>
      </p:pic>
      <p:pic>
        <p:nvPicPr>
          <p:cNvPr id="251912" name="Picture 8" descr="http://www.pcc.nu/Media/view/20621/huiswerk.jpg"/>
          <p:cNvPicPr>
            <a:picLocks noChangeAspect="1" noChangeArrowheads="1"/>
          </p:cNvPicPr>
          <p:nvPr/>
        </p:nvPicPr>
        <p:blipFill>
          <a:blip r:embed="rId4" cstate="print"/>
          <a:srcRect/>
          <a:stretch>
            <a:fillRect/>
          </a:stretch>
        </p:blipFill>
        <p:spPr bwMode="auto">
          <a:xfrm>
            <a:off x="3059832" y="4221088"/>
            <a:ext cx="2714984" cy="2160240"/>
          </a:xfrm>
          <a:prstGeom prst="rect">
            <a:avLst/>
          </a:prstGeom>
          <a:noFill/>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smtClean="0">
                <a:solidFill>
                  <a:srgbClr val="FFFF00"/>
                </a:solidFill>
              </a:rPr>
              <a:t>'</a:t>
            </a:r>
            <a:r>
              <a:rPr lang="en-US" sz="2800" dirty="0" err="1" smtClean="0">
                <a:solidFill>
                  <a:srgbClr val="FFFF00"/>
                </a:solidFill>
              </a:rPr>
              <a:t>Aliquatenus</a:t>
            </a:r>
            <a:r>
              <a:rPr lang="en-US" sz="2800" dirty="0" smtClean="0">
                <a:solidFill>
                  <a:srgbClr val="FFFF00"/>
                </a:solidFill>
              </a:rPr>
              <a:t>'</a:t>
            </a:r>
            <a:r>
              <a:rPr lang="en-US" sz="2800" dirty="0" smtClean="0"/>
              <a:t> </a:t>
            </a:r>
            <a:r>
              <a:rPr lang="en-US" sz="2800" dirty="0" err="1" smtClean="0"/>
              <a:t>inquis</a:t>
            </a:r>
            <a:r>
              <a:rPr lang="en-US" sz="2800" dirty="0" smtClean="0"/>
              <a:t> </a:t>
            </a:r>
            <a:r>
              <a:rPr lang="en-US" sz="2800" dirty="0" smtClean="0">
                <a:solidFill>
                  <a:srgbClr val="FFFF00"/>
                </a:solidFill>
              </a:rPr>
              <a:t>'</a:t>
            </a:r>
            <a:r>
              <a:rPr lang="en-US" sz="2800" dirty="0" err="1" smtClean="0">
                <a:solidFill>
                  <a:srgbClr val="FFFF00"/>
                </a:solidFill>
              </a:rPr>
              <a:t>dolere</a:t>
            </a:r>
            <a:r>
              <a:rPr lang="en-US" sz="2800" dirty="0" smtClean="0">
                <a:solidFill>
                  <a:srgbClr val="FFFF00"/>
                </a:solidFill>
              </a:rPr>
              <a:t>, </a:t>
            </a:r>
            <a:r>
              <a:rPr lang="en-US" sz="2800" dirty="0" err="1" smtClean="0">
                <a:solidFill>
                  <a:srgbClr val="FFFF00"/>
                </a:solidFill>
              </a:rPr>
              <a:t>aliquatenus</a:t>
            </a:r>
            <a:r>
              <a:rPr lang="en-US" sz="2800" dirty="0" smtClean="0">
                <a:solidFill>
                  <a:srgbClr val="FFFF00"/>
                </a:solidFill>
              </a:rPr>
              <a:t> </a:t>
            </a:r>
            <a:r>
              <a:rPr lang="en-US" sz="2800" dirty="0" err="1" smtClean="0">
                <a:solidFill>
                  <a:srgbClr val="FFFF00"/>
                </a:solidFill>
              </a:rPr>
              <a:t>timere</a:t>
            </a:r>
            <a:r>
              <a:rPr lang="en-US" sz="2800" dirty="0" smtClean="0">
                <a:solidFill>
                  <a:srgbClr val="FFFF00"/>
                </a:solidFill>
              </a:rPr>
              <a:t> </a:t>
            </a:r>
            <a:r>
              <a:rPr lang="en-US" sz="2800" dirty="0" err="1" smtClean="0">
                <a:solidFill>
                  <a:srgbClr val="FFFF00"/>
                </a:solidFill>
              </a:rPr>
              <a:t>permitte</a:t>
            </a:r>
            <a:r>
              <a:rPr lang="en-US" sz="2800" dirty="0" smtClean="0">
                <a:solidFill>
                  <a:srgbClr val="FFFF00"/>
                </a:solidFill>
              </a:rPr>
              <a:t>.'</a:t>
            </a:r>
            <a:r>
              <a:rPr lang="en-US" sz="2800" dirty="0" smtClean="0"/>
              <a:t> </a:t>
            </a:r>
            <a:r>
              <a:rPr lang="en-US" sz="2800" dirty="0" err="1" smtClean="0"/>
              <a:t>Sed</a:t>
            </a:r>
            <a:r>
              <a:rPr lang="en-US" sz="2800" dirty="0" smtClean="0"/>
              <a:t> </a:t>
            </a:r>
            <a:r>
              <a:rPr lang="en-US" sz="2800" dirty="0" err="1" smtClean="0"/>
              <a:t>illud</a:t>
            </a:r>
            <a:r>
              <a:rPr lang="en-US" sz="2800" dirty="0" smtClean="0"/>
              <a:t> '</a:t>
            </a:r>
            <a:r>
              <a:rPr lang="en-US" sz="2800" dirty="0" err="1" smtClean="0"/>
              <a:t>aliquatenus</a:t>
            </a:r>
            <a:r>
              <a:rPr lang="en-US" sz="2800" dirty="0" smtClean="0"/>
              <a:t>' </a:t>
            </a:r>
            <a:r>
              <a:rPr lang="en-US" sz="2800" dirty="0" err="1" smtClean="0"/>
              <a:t>longe</a:t>
            </a:r>
            <a:r>
              <a:rPr lang="en-US" sz="2800" dirty="0" smtClean="0"/>
              <a:t> </a:t>
            </a:r>
            <a:r>
              <a:rPr lang="en-US" sz="2800" dirty="0" err="1" smtClean="0"/>
              <a:t>producitur</a:t>
            </a:r>
            <a:r>
              <a:rPr lang="en-US" sz="2800" dirty="0" smtClean="0"/>
              <a:t> </a:t>
            </a:r>
            <a:r>
              <a:rPr lang="en-US" sz="2800" dirty="0" err="1" smtClean="0"/>
              <a:t>nec</a:t>
            </a:r>
            <a:r>
              <a:rPr lang="en-US" sz="2800" dirty="0" smtClean="0"/>
              <a:t> </a:t>
            </a:r>
            <a:r>
              <a:rPr lang="en-US" sz="2800" dirty="0" err="1" smtClean="0"/>
              <a:t>ubi</a:t>
            </a:r>
            <a:r>
              <a:rPr lang="en-US" sz="2800" dirty="0" smtClean="0"/>
              <a:t> </a:t>
            </a:r>
            <a:r>
              <a:rPr lang="en-US" sz="2800" dirty="0" err="1" smtClean="0"/>
              <a:t>vis</a:t>
            </a:r>
            <a:r>
              <a:rPr lang="en-US" sz="2800" dirty="0" smtClean="0"/>
              <a:t> </a:t>
            </a:r>
            <a:r>
              <a:rPr lang="en-US" sz="2800" dirty="0" err="1" smtClean="0"/>
              <a:t>accipit</a:t>
            </a:r>
            <a:r>
              <a:rPr lang="en-US" sz="2800" dirty="0" smtClean="0"/>
              <a:t> finem. </a:t>
            </a:r>
            <a:r>
              <a:rPr lang="en-US" sz="2800" dirty="0" err="1" smtClean="0"/>
              <a:t>Sapienti</a:t>
            </a:r>
            <a:r>
              <a:rPr lang="en-US" sz="2800" dirty="0" smtClean="0"/>
              <a:t> non </a:t>
            </a:r>
            <a:r>
              <a:rPr lang="en-US" sz="2800" dirty="0" err="1" smtClean="0"/>
              <a:t>sollicite</a:t>
            </a:r>
            <a:r>
              <a:rPr lang="en-US" sz="2800" dirty="0" smtClean="0"/>
              <a:t> </a:t>
            </a:r>
            <a:r>
              <a:rPr lang="en-US" sz="2800" dirty="0" err="1" smtClean="0"/>
              <a:t>custodire</a:t>
            </a:r>
            <a:r>
              <a:rPr lang="en-US" sz="2800" dirty="0" smtClean="0"/>
              <a:t> se </a:t>
            </a:r>
            <a:r>
              <a:rPr lang="en-US" sz="2800" dirty="0" err="1" smtClean="0"/>
              <a:t>tutum</a:t>
            </a:r>
            <a:r>
              <a:rPr lang="en-US" sz="2800" dirty="0" smtClean="0"/>
              <a:t> </a:t>
            </a:r>
            <a:r>
              <a:rPr lang="en-US" sz="2800" dirty="0" err="1" smtClean="0"/>
              <a:t>est</a:t>
            </a:r>
            <a:r>
              <a:rPr lang="en-US" sz="2800" dirty="0" smtClean="0"/>
              <a:t>, et </a:t>
            </a:r>
            <a:r>
              <a:rPr lang="en-US" sz="2800" dirty="0" err="1" smtClean="0"/>
              <a:t>lacrimas</a:t>
            </a:r>
            <a:r>
              <a:rPr lang="en-US" sz="2800" dirty="0" smtClean="0"/>
              <a:t> </a:t>
            </a:r>
            <a:r>
              <a:rPr lang="en-US" sz="2800" dirty="0" err="1" smtClean="0"/>
              <a:t>suas</a:t>
            </a:r>
            <a:r>
              <a:rPr lang="en-US" sz="2800" dirty="0" smtClean="0"/>
              <a:t> et </a:t>
            </a:r>
            <a:r>
              <a:rPr lang="en-US" sz="2800" dirty="0" err="1" smtClean="0"/>
              <a:t>voluptates</a:t>
            </a:r>
            <a:r>
              <a:rPr lang="en-US" sz="2800" dirty="0" smtClean="0"/>
              <a:t> </a:t>
            </a:r>
            <a:r>
              <a:rPr lang="en-US" sz="2800" dirty="0" err="1" smtClean="0"/>
              <a:t>ubi</a:t>
            </a:r>
            <a:r>
              <a:rPr lang="en-US" sz="2800" dirty="0" smtClean="0"/>
              <a:t> </a:t>
            </a:r>
            <a:r>
              <a:rPr lang="en-US" sz="2800" dirty="0" err="1" smtClean="0"/>
              <a:t>volet</a:t>
            </a:r>
            <a:r>
              <a:rPr lang="en-US" sz="2800" dirty="0" smtClean="0"/>
              <a:t> </a:t>
            </a:r>
            <a:r>
              <a:rPr lang="en-US" sz="2800" dirty="0" err="1" smtClean="0"/>
              <a:t>sistet</a:t>
            </a:r>
            <a:r>
              <a:rPr lang="en-US" sz="2800" dirty="0" smtClean="0"/>
              <a:t>: </a:t>
            </a:r>
            <a:r>
              <a:rPr lang="en-US" sz="2800" dirty="0" err="1" smtClean="0"/>
              <a:t>nobis</a:t>
            </a:r>
            <a:r>
              <a:rPr lang="en-US" sz="2800" dirty="0" smtClean="0"/>
              <a:t>, </a:t>
            </a:r>
            <a:r>
              <a:rPr lang="en-US" sz="2800" dirty="0" err="1" smtClean="0"/>
              <a:t>quia</a:t>
            </a:r>
            <a:r>
              <a:rPr lang="en-US" sz="2800" dirty="0" smtClean="0"/>
              <a:t> non </a:t>
            </a:r>
            <a:r>
              <a:rPr lang="en-US" sz="2800" dirty="0" err="1" smtClean="0"/>
              <a:t>est</a:t>
            </a:r>
            <a:r>
              <a:rPr lang="en-US" sz="2800" dirty="0" smtClean="0"/>
              <a:t> </a:t>
            </a:r>
            <a:r>
              <a:rPr lang="en-US" sz="2800" dirty="0" err="1" smtClean="0"/>
              <a:t>regredi</a:t>
            </a:r>
            <a:r>
              <a:rPr lang="en-US" sz="2800" dirty="0" smtClean="0"/>
              <a:t> facile, optimum </a:t>
            </a:r>
            <a:r>
              <a:rPr lang="en-US" sz="2800" dirty="0" err="1" smtClean="0"/>
              <a:t>est</a:t>
            </a:r>
            <a:r>
              <a:rPr lang="en-US" sz="2800" dirty="0" smtClean="0"/>
              <a:t> </a:t>
            </a:r>
            <a:r>
              <a:rPr lang="en-US" sz="2800" dirty="0" err="1" smtClean="0"/>
              <a:t>omnino</a:t>
            </a:r>
            <a:r>
              <a:rPr lang="en-US" sz="2800" dirty="0" smtClean="0"/>
              <a:t> non </a:t>
            </a:r>
            <a:r>
              <a:rPr lang="en-US" sz="2800" dirty="0" err="1" smtClean="0"/>
              <a:t>progredi</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“Sta in zekere mate,” zeg jij, “toe om verdriet te hebben, in zeker mate angst te hebben.” Maar dat “in zekere mate” breidt zich ver uit en heeft geen einde/eindigt niet waar jij wil. Voor een wijze is het veilig om zichzelf niet angstvallig te bewaken, en hij zal zijn tranen en genoegens waar hij zal willen, stoppen/tegenhouden: (maar) voor ons is het, omdat het niet gemakkelijk is terug te gaan, het beste helemaal niet voort te gaan.</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72464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80</a:t>
            </a:r>
            <a:r>
              <a:rPr lang="nl-NL" sz="4000" dirty="0" smtClean="0"/>
              <a:t>	</a:t>
            </a:r>
            <a:r>
              <a:rPr lang="nl-NL" sz="2800" dirty="0" smtClean="0"/>
              <a:t>Beschouwt Seneca zich in de voorgaande passage als 	een wijze?</a:t>
            </a:r>
          </a:p>
          <a:p>
            <a:r>
              <a:rPr lang="nl-NL" dirty="0" smtClean="0"/>
              <a:t>	</a:t>
            </a:r>
            <a:r>
              <a:rPr lang="nl-NL" sz="2800" dirty="0" smtClean="0">
                <a:solidFill>
                  <a:srgbClr val="00B050"/>
                </a:solidFill>
              </a:rPr>
              <a:t>A. nee, hij zegt dat hij en </a:t>
            </a:r>
            <a:r>
              <a:rPr lang="nl-NL" sz="2800" dirty="0" err="1" smtClean="0">
                <a:solidFill>
                  <a:srgbClr val="00B050"/>
                </a:solidFill>
              </a:rPr>
              <a:t>Lucilius</a:t>
            </a:r>
            <a:r>
              <a:rPr lang="nl-NL" sz="2800" dirty="0" smtClean="0">
                <a:solidFill>
                  <a:srgbClr val="00B050"/>
                </a:solidFill>
              </a:rPr>
              <a:t> beter de 				opkomende emotie meteen weg kunnen 			drukken, omdat ze niet kunnen wat een wijze 		kan: die emotie controleren</a:t>
            </a:r>
          </a:p>
          <a:p>
            <a:r>
              <a:rPr lang="nl-NL" sz="2800" dirty="0">
                <a:solidFill>
                  <a:srgbClr val="00B050"/>
                </a:solidFill>
              </a:rPr>
              <a:t>	</a:t>
            </a:r>
            <a:r>
              <a:rPr lang="nl-NL" sz="2800" dirty="0" smtClean="0">
                <a:solidFill>
                  <a:srgbClr val="00B050"/>
                </a:solidFill>
              </a:rPr>
              <a:t>B. ja, natuurlijk is hij een wijze. Sjonge, jonge zeg</a:t>
            </a:r>
          </a:p>
          <a:p>
            <a:r>
              <a:rPr lang="nl-NL" sz="2800" dirty="0">
                <a:solidFill>
                  <a:srgbClr val="00B050"/>
                </a:solidFill>
              </a:rPr>
              <a:t>	</a:t>
            </a:r>
            <a:r>
              <a:rPr lang="nl-NL" sz="2800" dirty="0" smtClean="0">
                <a:solidFill>
                  <a:srgbClr val="00B050"/>
                </a:solidFill>
              </a:rPr>
              <a:t>C. nee, hij doet voor </a:t>
            </a:r>
            <a:r>
              <a:rPr lang="nl-NL" sz="2800" dirty="0" err="1" smtClean="0">
                <a:solidFill>
                  <a:srgbClr val="00B050"/>
                </a:solidFill>
              </a:rPr>
              <a:t>Lucilius</a:t>
            </a:r>
            <a:r>
              <a:rPr lang="nl-NL" sz="2800" dirty="0" smtClean="0">
                <a:solidFill>
                  <a:srgbClr val="00B050"/>
                </a:solidFill>
              </a:rPr>
              <a:t> even alsof hij dat niet is: 		dan blijven ze tenminste bevriend</a:t>
            </a:r>
          </a:p>
          <a:p>
            <a:r>
              <a:rPr lang="nl-NL" sz="2800" dirty="0">
                <a:solidFill>
                  <a:srgbClr val="00B050"/>
                </a:solidFill>
              </a:rPr>
              <a:t>	</a:t>
            </a:r>
            <a:r>
              <a:rPr lang="nl-NL" sz="2800" dirty="0" smtClean="0">
                <a:solidFill>
                  <a:srgbClr val="00B050"/>
                </a:solidFill>
              </a:rPr>
              <a:t>D. ja, Seneca is al vanaf zijn geboorte een sapiens, 			dus nu is hij dat nog steeds. Dat leer je 			namelijk nooit af.</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229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16977"/>
          </a:xfrm>
          <a:prstGeom prst="rect">
            <a:avLst/>
          </a:prstGeom>
          <a:noFill/>
        </p:spPr>
        <p:txBody>
          <a:bodyPr wrap="square" rtlCol="0">
            <a:spAutoFit/>
          </a:bodyPr>
          <a:lstStyle/>
          <a:p>
            <a:r>
              <a:rPr lang="en-US" sz="2800" dirty="0" err="1" smtClean="0"/>
              <a:t>Eleganter</a:t>
            </a:r>
            <a:r>
              <a:rPr lang="en-US" sz="2800" dirty="0" smtClean="0"/>
              <a:t> </a:t>
            </a:r>
            <a:r>
              <a:rPr lang="en-US" sz="2800" dirty="0" err="1" smtClean="0"/>
              <a:t>mihi</a:t>
            </a:r>
            <a:r>
              <a:rPr lang="en-US" sz="2800" dirty="0" smtClean="0"/>
              <a:t> </a:t>
            </a:r>
            <a:r>
              <a:rPr lang="en-US" sz="2800" dirty="0" err="1" smtClean="0"/>
              <a:t>videtur</a:t>
            </a:r>
            <a:r>
              <a:rPr lang="en-US" sz="2800" dirty="0" smtClean="0"/>
              <a:t> </a:t>
            </a:r>
            <a:r>
              <a:rPr lang="en-US" sz="2800" dirty="0" err="1" smtClean="0"/>
              <a:t>Panaetius</a:t>
            </a:r>
            <a:r>
              <a:rPr lang="en-US" sz="2800" dirty="0" smtClean="0"/>
              <a:t> </a:t>
            </a:r>
            <a:r>
              <a:rPr lang="en-US" sz="2800" dirty="0" err="1" smtClean="0"/>
              <a:t>respondisse</a:t>
            </a:r>
            <a:r>
              <a:rPr lang="en-US" sz="2800" dirty="0" smtClean="0"/>
              <a:t> </a:t>
            </a:r>
            <a:r>
              <a:rPr lang="en-US" sz="2800" dirty="0" err="1" smtClean="0"/>
              <a:t>adulescentulo</a:t>
            </a:r>
            <a:r>
              <a:rPr lang="en-US" sz="2800" dirty="0" smtClean="0"/>
              <a:t> </a:t>
            </a:r>
            <a:r>
              <a:rPr lang="en-US" sz="2800" dirty="0" err="1" smtClean="0"/>
              <a:t>cuidam</a:t>
            </a:r>
            <a:r>
              <a:rPr lang="en-US" sz="2800" dirty="0" smtClean="0"/>
              <a:t> </a:t>
            </a:r>
            <a:r>
              <a:rPr lang="en-US" sz="2800" dirty="0" err="1" smtClean="0"/>
              <a:t>quaerenti</a:t>
            </a:r>
            <a:r>
              <a:rPr lang="en-US" sz="2800" dirty="0" smtClean="0"/>
              <a:t> an sapiens </a:t>
            </a:r>
            <a:r>
              <a:rPr lang="en-US" sz="2800" dirty="0" err="1" smtClean="0"/>
              <a:t>amaturus</a:t>
            </a:r>
            <a:r>
              <a:rPr lang="en-US" sz="2800" dirty="0" smtClean="0"/>
              <a:t> </a:t>
            </a:r>
            <a:r>
              <a:rPr lang="en-US" sz="2800" dirty="0" err="1" smtClean="0"/>
              <a:t>esset</a:t>
            </a:r>
            <a:r>
              <a:rPr lang="en-US" sz="2800" dirty="0" smtClean="0"/>
              <a:t>. </a:t>
            </a:r>
            <a:r>
              <a:rPr lang="en-US" sz="2800" dirty="0" smtClean="0">
                <a:solidFill>
                  <a:srgbClr val="FFFF00"/>
                </a:solidFill>
              </a:rPr>
              <a:t>'De </a:t>
            </a:r>
            <a:r>
              <a:rPr lang="en-US" sz="2800" dirty="0" err="1" smtClean="0">
                <a:solidFill>
                  <a:srgbClr val="FFFF00"/>
                </a:solidFill>
              </a:rPr>
              <a:t>sapiente</a:t>
            </a:r>
            <a:r>
              <a:rPr lang="en-US" sz="2800" dirty="0" smtClean="0">
                <a:solidFill>
                  <a:srgbClr val="FFFF00"/>
                </a:solidFill>
              </a:rPr>
              <a:t>'</a:t>
            </a:r>
            <a:r>
              <a:rPr lang="en-US" sz="2800" dirty="0" smtClean="0"/>
              <a:t> </a:t>
            </a:r>
            <a:r>
              <a:rPr lang="en-US" sz="2800" dirty="0" err="1" smtClean="0"/>
              <a:t>inquit</a:t>
            </a:r>
            <a:r>
              <a:rPr lang="en-US" sz="2800" dirty="0" smtClean="0"/>
              <a:t> </a:t>
            </a:r>
            <a:r>
              <a:rPr lang="en-US" sz="2800" dirty="0" smtClean="0">
                <a:solidFill>
                  <a:srgbClr val="FFFF00"/>
                </a:solidFill>
              </a:rPr>
              <a:t>'</a:t>
            </a:r>
            <a:r>
              <a:rPr lang="en-US" sz="2800" dirty="0" err="1" smtClean="0">
                <a:solidFill>
                  <a:srgbClr val="FFFF00"/>
                </a:solidFill>
              </a:rPr>
              <a:t>videbimus</a:t>
            </a:r>
            <a:r>
              <a:rPr lang="en-US" sz="2800" dirty="0" smtClean="0">
                <a:solidFill>
                  <a:srgbClr val="FFFF00"/>
                </a:solidFill>
              </a:rPr>
              <a:t>: </a:t>
            </a:r>
            <a:r>
              <a:rPr lang="en-US" sz="2800" dirty="0" err="1" smtClean="0">
                <a:solidFill>
                  <a:srgbClr val="FFFF00"/>
                </a:solidFill>
              </a:rPr>
              <a:t>mihi</a:t>
            </a:r>
            <a:r>
              <a:rPr lang="en-US" sz="2800" dirty="0" smtClean="0">
                <a:solidFill>
                  <a:srgbClr val="FFFF00"/>
                </a:solidFill>
              </a:rPr>
              <a:t> et </a:t>
            </a:r>
            <a:r>
              <a:rPr lang="en-US" sz="2800" dirty="0" err="1" smtClean="0">
                <a:solidFill>
                  <a:srgbClr val="FFFF00"/>
                </a:solidFill>
              </a:rPr>
              <a:t>tibi</a:t>
            </a:r>
            <a:r>
              <a:rPr lang="en-US" sz="2800" dirty="0" smtClean="0">
                <a:solidFill>
                  <a:srgbClr val="FFFF00"/>
                </a:solidFill>
              </a:rPr>
              <a:t>, qui </a:t>
            </a:r>
            <a:r>
              <a:rPr lang="en-US" sz="2800" dirty="0" err="1" smtClean="0">
                <a:solidFill>
                  <a:srgbClr val="FFFF00"/>
                </a:solidFill>
              </a:rPr>
              <a:t>adhuc</a:t>
            </a:r>
            <a:r>
              <a:rPr lang="en-US" sz="2800" dirty="0" smtClean="0">
                <a:solidFill>
                  <a:srgbClr val="FFFF00"/>
                </a:solidFill>
              </a:rPr>
              <a:t> a </a:t>
            </a:r>
            <a:r>
              <a:rPr lang="en-US" sz="2800" dirty="0" err="1" smtClean="0">
                <a:solidFill>
                  <a:srgbClr val="FFFF00"/>
                </a:solidFill>
              </a:rPr>
              <a:t>sapiente</a:t>
            </a:r>
            <a:r>
              <a:rPr lang="en-US" sz="2800" dirty="0" smtClean="0">
                <a:solidFill>
                  <a:srgbClr val="FFFF00"/>
                </a:solidFill>
              </a:rPr>
              <a:t> </a:t>
            </a:r>
            <a:r>
              <a:rPr lang="en-US" sz="2800" dirty="0" err="1" smtClean="0">
                <a:solidFill>
                  <a:srgbClr val="FFFF00"/>
                </a:solidFill>
              </a:rPr>
              <a:t>longe</a:t>
            </a:r>
            <a:r>
              <a:rPr lang="en-US" sz="2800" dirty="0" smtClean="0">
                <a:solidFill>
                  <a:srgbClr val="FFFF00"/>
                </a:solidFill>
              </a:rPr>
              <a:t> </a:t>
            </a:r>
            <a:r>
              <a:rPr lang="en-US" sz="2800" dirty="0" err="1" smtClean="0">
                <a:solidFill>
                  <a:srgbClr val="FFFF00"/>
                </a:solidFill>
              </a:rPr>
              <a:t>absumus</a:t>
            </a:r>
            <a:r>
              <a:rPr lang="en-US" sz="2800" dirty="0" smtClean="0">
                <a:solidFill>
                  <a:srgbClr val="FFFF00"/>
                </a:solidFill>
              </a:rPr>
              <a:t>, non </a:t>
            </a:r>
            <a:r>
              <a:rPr lang="en-US" sz="2800" dirty="0" err="1" smtClean="0">
                <a:solidFill>
                  <a:srgbClr val="FFFF00"/>
                </a:solidFill>
              </a:rPr>
              <a:t>est</a:t>
            </a:r>
            <a:r>
              <a:rPr lang="en-US" sz="2800" dirty="0" smtClean="0">
                <a:solidFill>
                  <a:srgbClr val="FFFF00"/>
                </a:solidFill>
              </a:rPr>
              <a:t> </a:t>
            </a:r>
            <a:r>
              <a:rPr lang="en-US" sz="2800" dirty="0" err="1" smtClean="0">
                <a:solidFill>
                  <a:srgbClr val="FFFF00"/>
                </a:solidFill>
              </a:rPr>
              <a:t>committendum</a:t>
            </a:r>
            <a:r>
              <a:rPr lang="en-US" sz="2800" dirty="0" smtClean="0">
                <a:solidFill>
                  <a:srgbClr val="FFFF00"/>
                </a:solidFill>
              </a:rPr>
              <a:t> </a:t>
            </a:r>
            <a:r>
              <a:rPr lang="en-US" sz="2800" dirty="0" err="1" smtClean="0">
                <a:solidFill>
                  <a:srgbClr val="FFFF00"/>
                </a:solidFill>
              </a:rPr>
              <a:t>ut</a:t>
            </a:r>
            <a:r>
              <a:rPr lang="en-US" sz="2800" dirty="0" smtClean="0">
                <a:solidFill>
                  <a:srgbClr val="FFFF00"/>
                </a:solidFill>
              </a:rPr>
              <a:t> </a:t>
            </a:r>
            <a:r>
              <a:rPr lang="en-US" sz="2800" dirty="0" err="1" smtClean="0">
                <a:solidFill>
                  <a:srgbClr val="FFFF00"/>
                </a:solidFill>
              </a:rPr>
              <a:t>incidamus</a:t>
            </a:r>
            <a:r>
              <a:rPr lang="en-US" sz="2800" dirty="0" smtClean="0">
                <a:solidFill>
                  <a:srgbClr val="FFFF00"/>
                </a:solidFill>
              </a:rPr>
              <a:t> in </a:t>
            </a:r>
            <a:r>
              <a:rPr lang="en-US" sz="2800" dirty="0" err="1" smtClean="0">
                <a:solidFill>
                  <a:srgbClr val="FFFF00"/>
                </a:solidFill>
              </a:rPr>
              <a:t>rem</a:t>
            </a:r>
            <a:r>
              <a:rPr lang="en-US" sz="2800" dirty="0" smtClean="0">
                <a:solidFill>
                  <a:srgbClr val="FFFF00"/>
                </a:solidFill>
              </a:rPr>
              <a:t> </a:t>
            </a:r>
            <a:r>
              <a:rPr lang="en-US" sz="2800" dirty="0" err="1" smtClean="0">
                <a:solidFill>
                  <a:srgbClr val="FFFF00"/>
                </a:solidFill>
              </a:rPr>
              <a:t>commotam</a:t>
            </a:r>
            <a:r>
              <a:rPr lang="en-US" sz="2800" dirty="0" smtClean="0">
                <a:solidFill>
                  <a:srgbClr val="FFFF00"/>
                </a:solidFill>
              </a:rPr>
              <a:t>, </a:t>
            </a:r>
            <a:r>
              <a:rPr lang="en-US" sz="2800" dirty="0" err="1" smtClean="0">
                <a:solidFill>
                  <a:srgbClr val="FFFF00"/>
                </a:solidFill>
              </a:rPr>
              <a:t>inpotentem</a:t>
            </a:r>
            <a:r>
              <a:rPr lang="en-US" sz="2800" dirty="0" smtClean="0">
                <a:solidFill>
                  <a:srgbClr val="FFFF00"/>
                </a:solidFill>
              </a:rPr>
              <a:t>, </a:t>
            </a:r>
            <a:r>
              <a:rPr lang="en-US" sz="2800" dirty="0" err="1" smtClean="0">
                <a:solidFill>
                  <a:srgbClr val="FFFF00"/>
                </a:solidFill>
              </a:rPr>
              <a:t>alteri</a:t>
            </a:r>
            <a:r>
              <a:rPr lang="en-US" sz="2800" dirty="0" smtClean="0">
                <a:solidFill>
                  <a:srgbClr val="FFFF00"/>
                </a:solidFill>
              </a:rPr>
              <a:t> </a:t>
            </a:r>
            <a:r>
              <a:rPr lang="en-US" sz="2800" dirty="0" err="1" smtClean="0">
                <a:solidFill>
                  <a:srgbClr val="FFFF00"/>
                </a:solidFill>
              </a:rPr>
              <a:t>emancupatam</a:t>
            </a:r>
            <a:r>
              <a:rPr lang="en-US" sz="2800" dirty="0" smtClean="0">
                <a:solidFill>
                  <a:srgbClr val="FFFF00"/>
                </a:solidFill>
              </a:rPr>
              <a:t>, </a:t>
            </a:r>
            <a:r>
              <a:rPr lang="en-US" sz="2800" dirty="0" err="1" smtClean="0">
                <a:solidFill>
                  <a:srgbClr val="FFFF00"/>
                </a:solidFill>
              </a:rPr>
              <a:t>vilem</a:t>
            </a:r>
            <a:r>
              <a:rPr lang="en-US" sz="2800" dirty="0" smtClean="0">
                <a:solidFill>
                  <a:srgbClr val="FFFF00"/>
                </a:solidFill>
              </a:rPr>
              <a:t> </a:t>
            </a:r>
            <a:r>
              <a:rPr lang="en-US" sz="2800" dirty="0" err="1" smtClean="0">
                <a:solidFill>
                  <a:srgbClr val="FFFF00"/>
                </a:solidFill>
              </a:rPr>
              <a:t>sibi</a:t>
            </a:r>
            <a:r>
              <a:rPr lang="en-US" sz="2800" dirty="0" smtClean="0">
                <a:solidFill>
                  <a:srgbClr val="FFFF00"/>
                </a:solidFill>
              </a:rPr>
              <a:t>. </a:t>
            </a:r>
            <a:r>
              <a:rPr lang="en-US" sz="2800" dirty="0" err="1" smtClean="0">
                <a:solidFill>
                  <a:srgbClr val="FFFF00"/>
                </a:solidFill>
              </a:rPr>
              <a:t>Sive</a:t>
            </a:r>
            <a:r>
              <a:rPr lang="en-US" sz="2800" dirty="0" smtClean="0">
                <a:solidFill>
                  <a:srgbClr val="FFFF00"/>
                </a:solidFill>
              </a:rPr>
              <a:t> </a:t>
            </a:r>
            <a:r>
              <a:rPr lang="en-US" sz="2800" dirty="0" err="1" smtClean="0">
                <a:solidFill>
                  <a:srgbClr val="FFFF00"/>
                </a:solidFill>
              </a:rPr>
              <a:t>enim</a:t>
            </a:r>
            <a:r>
              <a:rPr lang="en-US" sz="2800" dirty="0" smtClean="0">
                <a:solidFill>
                  <a:srgbClr val="FFFF00"/>
                </a:solidFill>
              </a:rPr>
              <a:t> </a:t>
            </a:r>
            <a:r>
              <a:rPr lang="en-US" sz="2800" dirty="0" err="1" smtClean="0">
                <a:solidFill>
                  <a:srgbClr val="FFFF00"/>
                </a:solidFill>
              </a:rPr>
              <a:t>nos</a:t>
            </a:r>
            <a:r>
              <a:rPr lang="en-US" sz="2800" dirty="0" smtClean="0">
                <a:solidFill>
                  <a:srgbClr val="FFFF00"/>
                </a:solidFill>
              </a:rPr>
              <a:t> </a:t>
            </a:r>
            <a:r>
              <a:rPr lang="en-US" sz="2800" dirty="0" err="1" smtClean="0">
                <a:solidFill>
                  <a:srgbClr val="FFFF00"/>
                </a:solidFill>
              </a:rPr>
              <a:t>respicit</a:t>
            </a:r>
            <a:r>
              <a:rPr lang="en-US" sz="2800" dirty="0" smtClean="0">
                <a:solidFill>
                  <a:srgbClr val="FFFF00"/>
                </a:solidFill>
              </a:rPr>
              <a:t>, </a:t>
            </a:r>
            <a:r>
              <a:rPr lang="en-US" sz="2800" dirty="0" err="1" smtClean="0">
                <a:solidFill>
                  <a:srgbClr val="FFFF00"/>
                </a:solidFill>
              </a:rPr>
              <a:t>humanitate</a:t>
            </a:r>
            <a:r>
              <a:rPr lang="en-US" sz="2800" dirty="0" smtClean="0">
                <a:solidFill>
                  <a:srgbClr val="FFFF00"/>
                </a:solidFill>
              </a:rPr>
              <a:t> </a:t>
            </a:r>
            <a:r>
              <a:rPr lang="en-US" sz="2800" dirty="0" err="1" smtClean="0">
                <a:solidFill>
                  <a:srgbClr val="FFFF00"/>
                </a:solidFill>
              </a:rPr>
              <a:t>eius</a:t>
            </a:r>
            <a:r>
              <a:rPr lang="en-US" sz="2800" dirty="0" smtClean="0">
                <a:solidFill>
                  <a:srgbClr val="FFFF00"/>
                </a:solidFill>
              </a:rPr>
              <a:t> </a:t>
            </a:r>
            <a:r>
              <a:rPr lang="en-US" sz="2800" dirty="0" err="1" smtClean="0">
                <a:solidFill>
                  <a:srgbClr val="FFFF00"/>
                </a:solidFill>
              </a:rPr>
              <a:t>inritamur</a:t>
            </a:r>
            <a:r>
              <a:rPr lang="en-US" sz="2800" dirty="0" smtClean="0">
                <a:solidFill>
                  <a:srgbClr val="FFFF00"/>
                </a:solidFill>
              </a:rPr>
              <a:t>, </a:t>
            </a:r>
            <a:r>
              <a:rPr lang="en-US" sz="2800" dirty="0" err="1" smtClean="0">
                <a:solidFill>
                  <a:srgbClr val="FFFF00"/>
                </a:solidFill>
              </a:rPr>
              <a:t>sive</a:t>
            </a:r>
            <a:r>
              <a:rPr lang="en-US" sz="2800" dirty="0" smtClean="0">
                <a:solidFill>
                  <a:srgbClr val="FFFF00"/>
                </a:solidFill>
              </a:rPr>
              <a:t> </a:t>
            </a:r>
            <a:r>
              <a:rPr lang="en-US" sz="2800" dirty="0" err="1" smtClean="0">
                <a:solidFill>
                  <a:srgbClr val="FFFF00"/>
                </a:solidFill>
              </a:rPr>
              <a:t>contempsit</a:t>
            </a:r>
            <a:r>
              <a:rPr lang="en-US" sz="2800" dirty="0" smtClean="0">
                <a:solidFill>
                  <a:srgbClr val="FFFF00"/>
                </a:solidFill>
              </a:rPr>
              <a:t>, </a:t>
            </a:r>
            <a:r>
              <a:rPr lang="en-US" sz="2800" dirty="0" err="1" smtClean="0">
                <a:solidFill>
                  <a:srgbClr val="FFFF00"/>
                </a:solidFill>
              </a:rPr>
              <a:t>superbia</a:t>
            </a:r>
            <a:r>
              <a:rPr lang="en-US" sz="2800" dirty="0" smtClean="0">
                <a:solidFill>
                  <a:srgbClr val="FFFF00"/>
                </a:solidFill>
              </a:rPr>
              <a:t> </a:t>
            </a:r>
            <a:r>
              <a:rPr lang="en-US" sz="2800" dirty="0" err="1" smtClean="0">
                <a:solidFill>
                  <a:srgbClr val="FFFF00"/>
                </a:solidFill>
              </a:rPr>
              <a:t>accendimur</a:t>
            </a:r>
            <a:r>
              <a:rPr lang="en-US" sz="2800" dirty="0" smtClean="0">
                <a:solidFill>
                  <a:srgbClr val="FFFF00"/>
                </a:solidFill>
              </a:rPr>
              <a:t>.</a:t>
            </a:r>
          </a:p>
          <a:p>
            <a:endParaRPr lang="en-US" sz="2800" dirty="0" smtClean="0">
              <a:solidFill>
                <a:srgbClr val="FFFF00"/>
              </a:solidFill>
            </a:endParaRPr>
          </a:p>
          <a:p>
            <a:r>
              <a:rPr lang="en-US" sz="2800" dirty="0" smtClean="0">
                <a:solidFill>
                  <a:srgbClr val="00B0F0"/>
                </a:solidFill>
              </a:rPr>
              <a:t>===========</a:t>
            </a:r>
          </a:p>
          <a:p>
            <a:r>
              <a:rPr lang="en-US" sz="2400" dirty="0" err="1" smtClean="0">
                <a:solidFill>
                  <a:srgbClr val="00B0F0"/>
                </a:solidFill>
              </a:rPr>
              <a:t>Panaetius</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op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vraag</a:t>
            </a:r>
            <a:r>
              <a:rPr lang="en-US" sz="2400" dirty="0" smtClean="0">
                <a:solidFill>
                  <a:srgbClr val="00B0F0"/>
                </a:solidFill>
              </a:rPr>
              <a:t> of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wijze</a:t>
            </a:r>
            <a:r>
              <a:rPr lang="en-US" sz="2400" dirty="0" smtClean="0">
                <a:solidFill>
                  <a:srgbClr val="00B0F0"/>
                </a:solidFill>
              </a:rPr>
              <a:t> de </a:t>
            </a:r>
            <a:r>
              <a:rPr lang="en-US" sz="2400" dirty="0" err="1" smtClean="0">
                <a:solidFill>
                  <a:srgbClr val="00B0F0"/>
                </a:solidFill>
              </a:rPr>
              <a:t>emotie</a:t>
            </a:r>
            <a:r>
              <a:rPr lang="en-US" sz="2400" dirty="0" smtClean="0">
                <a:solidFill>
                  <a:srgbClr val="00B0F0"/>
                </a:solidFill>
              </a:rPr>
              <a:t> van </a:t>
            </a:r>
            <a:r>
              <a:rPr lang="en-US" sz="2400" dirty="0" err="1" smtClean="0">
                <a:solidFill>
                  <a:srgbClr val="00B0F0"/>
                </a:solidFill>
              </a:rPr>
              <a:t>verliefdheid</a:t>
            </a:r>
            <a:r>
              <a:rPr lang="en-US" sz="2400" dirty="0" smtClean="0">
                <a:solidFill>
                  <a:srgbClr val="00B0F0"/>
                </a:solidFill>
              </a:rPr>
              <a:t> </a:t>
            </a:r>
            <a:r>
              <a:rPr lang="en-US" sz="2400" dirty="0" err="1" smtClean="0">
                <a:solidFill>
                  <a:srgbClr val="00B0F0"/>
                </a:solidFill>
              </a:rPr>
              <a:t>kon</a:t>
            </a:r>
            <a:r>
              <a:rPr lang="en-US" sz="2400" dirty="0" smtClean="0">
                <a:solidFill>
                  <a:srgbClr val="00B0F0"/>
                </a:solidFill>
              </a:rPr>
              <a:t> </a:t>
            </a:r>
            <a:r>
              <a:rPr lang="en-US" sz="2400" dirty="0" err="1" smtClean="0">
                <a:solidFill>
                  <a:srgbClr val="00B0F0"/>
                </a:solidFill>
              </a:rPr>
              <a:t>kennen</a:t>
            </a:r>
            <a:r>
              <a:rPr lang="en-US" sz="2400" dirty="0" smtClean="0">
                <a:solidFill>
                  <a:srgbClr val="00B0F0"/>
                </a:solidFill>
              </a:rPr>
              <a:t>, de boot even </a:t>
            </a:r>
            <a:r>
              <a:rPr lang="en-US" sz="2400" dirty="0" err="1" smtClean="0">
                <a:solidFill>
                  <a:srgbClr val="00B0F0"/>
                </a:solidFill>
              </a:rPr>
              <a:t>af</a:t>
            </a:r>
            <a:r>
              <a:rPr lang="en-US" sz="2400" dirty="0" smtClean="0">
                <a:solidFill>
                  <a:srgbClr val="00B0F0"/>
                </a:solidFill>
              </a:rPr>
              <a:t> </a:t>
            </a:r>
            <a:r>
              <a:rPr lang="en-US" sz="2400" dirty="0" err="1" smtClean="0">
                <a:solidFill>
                  <a:srgbClr val="00B0F0"/>
                </a:solidFill>
              </a:rPr>
              <a:t>gehouden</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beweert</a:t>
            </a:r>
            <a:r>
              <a:rPr lang="en-US" sz="2400" dirty="0" smtClean="0">
                <a:solidFill>
                  <a:srgbClr val="00B0F0"/>
                </a:solidFill>
              </a:rPr>
              <a:t> </a:t>
            </a:r>
            <a:r>
              <a:rPr lang="en-US" sz="2400" dirty="0" err="1" smtClean="0">
                <a:solidFill>
                  <a:srgbClr val="00B0F0"/>
                </a:solidFill>
              </a:rPr>
              <a:t>zelf</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sapiens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Daarom</a:t>
            </a:r>
            <a:r>
              <a:rPr lang="en-US" sz="2400" dirty="0" smtClean="0">
                <a:solidFill>
                  <a:srgbClr val="00B0F0"/>
                </a:solidFill>
              </a:rPr>
              <a:t> </a:t>
            </a:r>
            <a:r>
              <a:rPr lang="en-US" sz="2400" dirty="0" err="1" smtClean="0">
                <a:solidFill>
                  <a:srgbClr val="00B0F0"/>
                </a:solidFill>
              </a:rPr>
              <a:t>kon</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zich</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in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onbeheersbare</a:t>
            </a:r>
            <a:r>
              <a:rPr lang="en-US" sz="2400" dirty="0" smtClean="0">
                <a:solidFill>
                  <a:srgbClr val="00B0F0"/>
                </a:solidFill>
              </a:rPr>
              <a:t> </a:t>
            </a:r>
            <a:r>
              <a:rPr lang="en-US" sz="2400" dirty="0" err="1" smtClean="0">
                <a:solidFill>
                  <a:srgbClr val="00B0F0"/>
                </a:solidFill>
              </a:rPr>
              <a:t>emotie</a:t>
            </a:r>
            <a:r>
              <a:rPr lang="en-US" sz="2400" dirty="0" smtClean="0">
                <a:solidFill>
                  <a:srgbClr val="00B0F0"/>
                </a:solidFill>
              </a:rPr>
              <a:t> </a:t>
            </a:r>
            <a:r>
              <a:rPr lang="en-US" sz="2400" dirty="0" err="1" smtClean="0">
                <a:solidFill>
                  <a:srgbClr val="00B0F0"/>
                </a:solidFill>
              </a:rPr>
              <a:t>storten</a:t>
            </a:r>
            <a:r>
              <a:rPr lang="en-US" sz="2400" dirty="0" smtClean="0">
                <a:solidFill>
                  <a:srgbClr val="00B0F0"/>
                </a:solidFill>
              </a:rPr>
              <a:t>. </a:t>
            </a:r>
            <a:r>
              <a:rPr lang="en-US" sz="2400" dirty="0" err="1" smtClean="0">
                <a:solidFill>
                  <a:srgbClr val="00B0F0"/>
                </a:solidFill>
              </a:rPr>
              <a:t>Onbeheersbaar</a:t>
            </a:r>
            <a:r>
              <a:rPr lang="en-US" sz="2400" dirty="0" smtClean="0">
                <a:solidFill>
                  <a:srgbClr val="00B0F0"/>
                </a:solidFill>
              </a:rPr>
              <a:t> in </a:t>
            </a:r>
            <a:r>
              <a:rPr lang="en-US" sz="2400" dirty="0" err="1" smtClean="0">
                <a:solidFill>
                  <a:srgbClr val="00B0F0"/>
                </a:solidFill>
              </a:rPr>
              <a:t>positieve</a:t>
            </a:r>
            <a:r>
              <a:rPr lang="en-US" sz="2400" dirty="0" smtClean="0">
                <a:solidFill>
                  <a:srgbClr val="00B0F0"/>
                </a:solidFill>
              </a:rPr>
              <a:t> en </a:t>
            </a:r>
            <a:r>
              <a:rPr lang="en-US" sz="2400" dirty="0" err="1" smtClean="0">
                <a:solidFill>
                  <a:srgbClr val="00B0F0"/>
                </a:solidFill>
              </a:rPr>
              <a:t>negatieve</a:t>
            </a:r>
            <a:r>
              <a:rPr lang="en-US" sz="2400" dirty="0" smtClean="0">
                <a:solidFill>
                  <a:srgbClr val="00B0F0"/>
                </a:solidFill>
              </a:rPr>
              <a:t> </a:t>
            </a:r>
            <a:r>
              <a:rPr lang="en-US" sz="2400" dirty="0" err="1" smtClean="0">
                <a:solidFill>
                  <a:srgbClr val="00B0F0"/>
                </a:solidFill>
              </a:rPr>
              <a:t>zin</a:t>
            </a:r>
            <a:r>
              <a:rPr lang="en-US" sz="2400" dirty="0" smtClean="0">
                <a:solidFill>
                  <a:srgbClr val="00B0F0"/>
                </a:solidFill>
              </a:rPr>
              <a:t>. </a:t>
            </a:r>
            <a:r>
              <a:rPr lang="en-US" sz="2400" dirty="0" err="1" smtClean="0">
                <a:solidFill>
                  <a:srgbClr val="00B0F0"/>
                </a:solidFill>
              </a:rPr>
              <a:t>Positief</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degene</a:t>
            </a:r>
            <a:r>
              <a:rPr lang="en-US" sz="2400" dirty="0" smtClean="0">
                <a:solidFill>
                  <a:srgbClr val="00B0F0"/>
                </a:solidFill>
              </a:rPr>
              <a:t> die we </a:t>
            </a:r>
            <a:r>
              <a:rPr lang="en-US" sz="2400" dirty="0" err="1" smtClean="0">
                <a:solidFill>
                  <a:srgbClr val="00B0F0"/>
                </a:solidFill>
              </a:rPr>
              <a:t>leuk</a:t>
            </a:r>
            <a:r>
              <a:rPr lang="en-US" sz="2400" dirty="0" smtClean="0">
                <a:solidFill>
                  <a:srgbClr val="00B0F0"/>
                </a:solidFill>
              </a:rPr>
              <a:t> </a:t>
            </a:r>
            <a:r>
              <a:rPr lang="en-US" sz="2400" dirty="0" err="1" smtClean="0">
                <a:solidFill>
                  <a:srgbClr val="00B0F0"/>
                </a:solidFill>
              </a:rPr>
              <a:t>vinden</a:t>
            </a:r>
            <a:r>
              <a:rPr lang="en-US" sz="2400" dirty="0" smtClean="0">
                <a:solidFill>
                  <a:srgbClr val="00B0F0"/>
                </a:solidFill>
              </a:rPr>
              <a:t> </a:t>
            </a:r>
            <a:r>
              <a:rPr lang="en-US" sz="2400" dirty="0" err="1" smtClean="0">
                <a:solidFill>
                  <a:srgbClr val="00B0F0"/>
                </a:solidFill>
              </a:rPr>
              <a:t>aardig</a:t>
            </a:r>
            <a:r>
              <a:rPr lang="en-US" sz="2400" dirty="0" smtClean="0">
                <a:solidFill>
                  <a:srgbClr val="00B0F0"/>
                </a:solidFill>
              </a:rPr>
              <a:t> </a:t>
            </a:r>
            <a:r>
              <a:rPr lang="en-US" sz="2400" dirty="0" err="1" smtClean="0">
                <a:solidFill>
                  <a:srgbClr val="00B0F0"/>
                </a:solidFill>
              </a:rPr>
              <a:t>doet</a:t>
            </a:r>
            <a:r>
              <a:rPr lang="en-US" sz="2400" dirty="0" smtClean="0">
                <a:solidFill>
                  <a:srgbClr val="00B0F0"/>
                </a:solidFill>
              </a:rPr>
              <a:t>, </a:t>
            </a:r>
            <a:r>
              <a:rPr lang="en-US" sz="2400" dirty="0" err="1" smtClean="0">
                <a:solidFill>
                  <a:srgbClr val="00B0F0"/>
                </a:solidFill>
              </a:rPr>
              <a:t>negatief</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die </a:t>
            </a:r>
            <a:r>
              <a:rPr lang="en-US" sz="2400" dirty="0" err="1" smtClean="0">
                <a:solidFill>
                  <a:srgbClr val="00B0F0"/>
                </a:solidFill>
              </a:rPr>
              <a:t>onaardig</a:t>
            </a:r>
            <a:r>
              <a:rPr lang="en-US" sz="2400" dirty="0" smtClean="0">
                <a:solidFill>
                  <a:srgbClr val="00B0F0"/>
                </a:solidFill>
              </a:rPr>
              <a:t> </a:t>
            </a:r>
            <a:r>
              <a:rPr lang="en-US" sz="2400" dirty="0" err="1" smtClean="0">
                <a:solidFill>
                  <a:srgbClr val="00B0F0"/>
                </a:solidFill>
              </a:rPr>
              <a:t>doet</a:t>
            </a:r>
            <a:endParaRPr lang="nl-NL"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509200"/>
          </a:xfrm>
          <a:prstGeom prst="rect">
            <a:avLst/>
          </a:prstGeom>
          <a:noFill/>
        </p:spPr>
        <p:txBody>
          <a:bodyPr wrap="square" rtlCol="0">
            <a:spAutoFit/>
          </a:bodyPr>
          <a:lstStyle/>
          <a:p>
            <a:r>
              <a:rPr lang="en-US" sz="2800" dirty="0" err="1" smtClean="0"/>
              <a:t>Adsuescendum</a:t>
            </a:r>
            <a:r>
              <a:rPr lang="en-US" sz="2800" dirty="0" smtClean="0"/>
              <a:t> </a:t>
            </a:r>
            <a:r>
              <a:rPr lang="en-US" sz="2800" dirty="0" err="1" smtClean="0"/>
              <a:t>est</a:t>
            </a:r>
            <a:r>
              <a:rPr lang="en-US" sz="2800" dirty="0" smtClean="0"/>
              <a:t> </a:t>
            </a:r>
            <a:r>
              <a:rPr lang="en-US" sz="2800" dirty="0" err="1" smtClean="0"/>
              <a:t>itaque</a:t>
            </a:r>
            <a:r>
              <a:rPr lang="en-US" sz="2800" dirty="0" smtClean="0"/>
              <a:t> </a:t>
            </a:r>
            <a:r>
              <a:rPr lang="en-US" sz="2800" dirty="0" err="1" smtClean="0"/>
              <a:t>condicioni</a:t>
            </a:r>
            <a:r>
              <a:rPr lang="en-US" sz="2800" dirty="0" smtClean="0"/>
              <a:t> </a:t>
            </a:r>
            <a:r>
              <a:rPr lang="en-US" sz="2800" dirty="0" err="1" smtClean="0"/>
              <a:t>suae</a:t>
            </a:r>
            <a:r>
              <a:rPr lang="en-US" sz="2800" dirty="0" smtClean="0"/>
              <a:t> et quam minimum de </a:t>
            </a:r>
            <a:r>
              <a:rPr lang="en-US" sz="2800" dirty="0" err="1" smtClean="0"/>
              <a:t>illa</a:t>
            </a:r>
            <a:r>
              <a:rPr lang="en-US" sz="2800" dirty="0" smtClean="0"/>
              <a:t> </a:t>
            </a:r>
            <a:r>
              <a:rPr lang="en-US" sz="2800" dirty="0" err="1" smtClean="0"/>
              <a:t>querendum</a:t>
            </a:r>
            <a:r>
              <a:rPr lang="en-US" sz="2800" dirty="0" smtClean="0"/>
              <a:t> et </a:t>
            </a:r>
            <a:r>
              <a:rPr lang="en-US" sz="2800" dirty="0" err="1" smtClean="0"/>
              <a:t>quidquid</a:t>
            </a:r>
            <a:r>
              <a:rPr lang="en-US" sz="2800" dirty="0" smtClean="0"/>
              <a:t> </a:t>
            </a:r>
            <a:r>
              <a:rPr lang="en-US" sz="2800" dirty="0" err="1" smtClean="0"/>
              <a:t>habet</a:t>
            </a:r>
            <a:r>
              <a:rPr lang="en-US" sz="2800" dirty="0" smtClean="0"/>
              <a:t> circa se </a:t>
            </a:r>
            <a:r>
              <a:rPr lang="en-US" sz="2800" dirty="0" err="1" smtClean="0"/>
              <a:t>commodi</a:t>
            </a:r>
            <a:r>
              <a:rPr lang="en-US" sz="2800" dirty="0" smtClean="0"/>
              <a:t> </a:t>
            </a:r>
            <a:r>
              <a:rPr lang="en-US" sz="2800" dirty="0" err="1" smtClean="0"/>
              <a:t>adprendendum</a:t>
            </a:r>
            <a:r>
              <a:rPr lang="en-US" sz="2800" dirty="0" smtClean="0"/>
              <a:t>: </a:t>
            </a:r>
            <a:r>
              <a:rPr lang="en-US" sz="2800" dirty="0" err="1" smtClean="0"/>
              <a:t>nihil</a:t>
            </a:r>
            <a:r>
              <a:rPr lang="en-US" sz="2800" dirty="0" smtClean="0"/>
              <a:t> tam </a:t>
            </a:r>
            <a:r>
              <a:rPr lang="en-US" sz="2800" dirty="0" err="1" smtClean="0"/>
              <a:t>acerbum</a:t>
            </a:r>
            <a:r>
              <a:rPr lang="en-US" sz="2800" dirty="0" smtClean="0"/>
              <a:t> </a:t>
            </a:r>
            <a:r>
              <a:rPr lang="en-US" sz="2800" dirty="0" err="1" smtClean="0"/>
              <a:t>est</a:t>
            </a:r>
            <a:r>
              <a:rPr lang="en-US" sz="2800" dirty="0" smtClean="0"/>
              <a:t> in quo non </a:t>
            </a:r>
            <a:r>
              <a:rPr lang="en-US" sz="2800" dirty="0" err="1" smtClean="0"/>
              <a:t>aequus</a:t>
            </a:r>
            <a:r>
              <a:rPr lang="en-US" sz="2800" dirty="0" smtClean="0"/>
              <a:t> animus </a:t>
            </a:r>
            <a:r>
              <a:rPr lang="en-US" sz="2800" dirty="0" err="1" smtClean="0"/>
              <a:t>solacium</a:t>
            </a:r>
            <a:r>
              <a:rPr lang="en-US" sz="2800" dirty="0" smtClean="0"/>
              <a:t> </a:t>
            </a:r>
            <a:r>
              <a:rPr lang="en-US" sz="2800" dirty="0" err="1" smtClean="0"/>
              <a:t>inveniat</a:t>
            </a:r>
            <a:r>
              <a:rPr lang="en-US" sz="2800" dirty="0" smtClean="0"/>
              <a:t>. </a:t>
            </a:r>
            <a:r>
              <a:rPr lang="en-US" sz="2800" dirty="0" err="1" smtClean="0"/>
              <a:t>Exiguae</a:t>
            </a:r>
            <a:r>
              <a:rPr lang="en-US" sz="2800" dirty="0" smtClean="0"/>
              <a:t> </a:t>
            </a:r>
            <a:r>
              <a:rPr lang="en-US" sz="2800" dirty="0" err="1" smtClean="0"/>
              <a:t>saepe</a:t>
            </a:r>
            <a:r>
              <a:rPr lang="en-US" sz="2800" dirty="0" smtClean="0"/>
              <a:t> </a:t>
            </a:r>
            <a:r>
              <a:rPr lang="en-US" sz="2800" dirty="0" err="1" smtClean="0"/>
              <a:t>areae</a:t>
            </a:r>
            <a:r>
              <a:rPr lang="en-US" sz="2800" dirty="0" smtClean="0"/>
              <a:t> in </a:t>
            </a:r>
            <a:r>
              <a:rPr lang="en-US" sz="2800" dirty="0" err="1" smtClean="0"/>
              <a:t>multos</a:t>
            </a:r>
            <a:r>
              <a:rPr lang="en-US" sz="2800" dirty="0" smtClean="0"/>
              <a:t> </a:t>
            </a:r>
            <a:r>
              <a:rPr lang="en-US" sz="2800" dirty="0" err="1" smtClean="0"/>
              <a:t>usus</a:t>
            </a:r>
            <a:r>
              <a:rPr lang="en-US" sz="2800" dirty="0" smtClean="0"/>
              <a:t> </a:t>
            </a:r>
            <a:r>
              <a:rPr lang="en-US" sz="2800" dirty="0" err="1" smtClean="0"/>
              <a:t>discribentis</a:t>
            </a:r>
            <a:r>
              <a:rPr lang="en-US" sz="2800" dirty="0" smtClean="0"/>
              <a:t> arte </a:t>
            </a:r>
            <a:r>
              <a:rPr lang="en-US" sz="2800" dirty="0" err="1" smtClean="0"/>
              <a:t>patuerunt</a:t>
            </a:r>
            <a:r>
              <a:rPr lang="en-US" sz="2800" dirty="0" smtClean="0"/>
              <a:t> et </a:t>
            </a:r>
            <a:r>
              <a:rPr lang="en-US" sz="2800" dirty="0" err="1" smtClean="0"/>
              <a:t>quamvis</a:t>
            </a:r>
            <a:r>
              <a:rPr lang="en-US" sz="2800" dirty="0" smtClean="0"/>
              <a:t> </a:t>
            </a:r>
            <a:r>
              <a:rPr lang="en-US" sz="2800" dirty="0" err="1" smtClean="0"/>
              <a:t>angustum</a:t>
            </a:r>
            <a:r>
              <a:rPr lang="en-US" sz="2800" dirty="0" smtClean="0"/>
              <a:t> </a:t>
            </a:r>
            <a:r>
              <a:rPr lang="en-US" sz="2800" dirty="0" err="1" smtClean="0"/>
              <a:t>pedem</a:t>
            </a:r>
            <a:r>
              <a:rPr lang="en-US" sz="2800" dirty="0" smtClean="0"/>
              <a:t> </a:t>
            </a:r>
            <a:r>
              <a:rPr lang="en-US" sz="2800" dirty="0" err="1" smtClean="0"/>
              <a:t>dispositio</a:t>
            </a:r>
            <a:r>
              <a:rPr lang="en-US" sz="2800" dirty="0" smtClean="0"/>
              <a:t> </a:t>
            </a:r>
            <a:r>
              <a:rPr lang="en-US" sz="2800" dirty="0" err="1" smtClean="0"/>
              <a:t>fecit</a:t>
            </a:r>
            <a:r>
              <a:rPr lang="en-US" sz="2800" dirty="0" smtClean="0"/>
              <a:t> </a:t>
            </a:r>
            <a:r>
              <a:rPr lang="en-US" sz="2800" dirty="0" err="1" smtClean="0"/>
              <a:t>habitabilem</a:t>
            </a:r>
            <a:r>
              <a:rPr lang="en-US" sz="2800" dirty="0" smtClean="0"/>
              <a:t>. </a:t>
            </a:r>
            <a:r>
              <a:rPr lang="en-US" sz="2800" dirty="0" err="1" smtClean="0"/>
              <a:t>Adhibe</a:t>
            </a:r>
            <a:r>
              <a:rPr lang="en-US" sz="2800" dirty="0" smtClean="0"/>
              <a:t> </a:t>
            </a:r>
            <a:r>
              <a:rPr lang="en-US" sz="2800" dirty="0" err="1" smtClean="0"/>
              <a:t>rationem</a:t>
            </a:r>
            <a:r>
              <a:rPr lang="en-US" sz="2800" dirty="0" smtClean="0"/>
              <a:t> </a:t>
            </a:r>
            <a:r>
              <a:rPr lang="en-US" sz="2800" dirty="0" err="1" smtClean="0"/>
              <a:t>difficultatibus</a:t>
            </a:r>
            <a:r>
              <a:rPr lang="en-US" sz="2800" dirty="0" smtClean="0"/>
              <a:t>: </a:t>
            </a:r>
            <a:r>
              <a:rPr lang="en-US" sz="2800" dirty="0" err="1" smtClean="0"/>
              <a:t>possunt</a:t>
            </a:r>
            <a:r>
              <a:rPr lang="en-US" sz="2800" dirty="0" smtClean="0"/>
              <a:t> et </a:t>
            </a:r>
            <a:r>
              <a:rPr lang="en-US" sz="2800" dirty="0" err="1" smtClean="0"/>
              <a:t>dura</a:t>
            </a:r>
            <a:r>
              <a:rPr lang="en-US" sz="2800" dirty="0" smtClean="0"/>
              <a:t> </a:t>
            </a:r>
            <a:r>
              <a:rPr lang="en-US" sz="2800" dirty="0" err="1" smtClean="0"/>
              <a:t>molliri</a:t>
            </a:r>
            <a:r>
              <a:rPr lang="en-US" sz="2800" dirty="0" smtClean="0"/>
              <a:t> et </a:t>
            </a:r>
            <a:r>
              <a:rPr lang="en-US" sz="2800" dirty="0" err="1" smtClean="0"/>
              <a:t>angusta</a:t>
            </a:r>
            <a:r>
              <a:rPr lang="en-US" sz="2800" dirty="0" smtClean="0"/>
              <a:t> </a:t>
            </a:r>
            <a:r>
              <a:rPr lang="en-US" sz="2800" dirty="0" err="1" smtClean="0"/>
              <a:t>laxari</a:t>
            </a:r>
            <a:r>
              <a:rPr lang="en-US" sz="2800" dirty="0" smtClean="0"/>
              <a:t> et </a:t>
            </a:r>
            <a:r>
              <a:rPr lang="en-US" sz="2800" dirty="0" err="1" smtClean="0"/>
              <a:t>gravia</a:t>
            </a:r>
            <a:r>
              <a:rPr lang="en-US" sz="2800" dirty="0" smtClean="0"/>
              <a:t> </a:t>
            </a:r>
            <a:r>
              <a:rPr lang="en-US" sz="2800" dirty="0" err="1" smtClean="0"/>
              <a:t>scite</a:t>
            </a:r>
            <a:r>
              <a:rPr lang="en-US" sz="2800" dirty="0" smtClean="0"/>
              <a:t> </a:t>
            </a:r>
            <a:r>
              <a:rPr lang="en-US" sz="2800" dirty="0" err="1" smtClean="0"/>
              <a:t>ferentes</a:t>
            </a:r>
            <a:r>
              <a:rPr lang="en-US" sz="2800" dirty="0" smtClean="0"/>
              <a:t> minus </a:t>
            </a:r>
            <a:r>
              <a:rPr lang="en-US" sz="2800" dirty="0" err="1" smtClean="0"/>
              <a:t>premere</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Wennen</a:t>
            </a:r>
            <a:r>
              <a:rPr lang="en-US" sz="2400" dirty="0" smtClean="0">
                <a:solidFill>
                  <a:srgbClr val="00B0F0"/>
                </a:solidFill>
              </a:rPr>
              <a:t> is het </a:t>
            </a:r>
            <a:r>
              <a:rPr lang="en-US" sz="2400" dirty="0" err="1" smtClean="0">
                <a:solidFill>
                  <a:srgbClr val="00B0F0"/>
                </a:solidFill>
              </a:rPr>
              <a:t>beste</a:t>
            </a:r>
            <a:r>
              <a:rPr lang="en-US" sz="2400" dirty="0" smtClean="0">
                <a:solidFill>
                  <a:srgbClr val="00B0F0"/>
                </a:solidFill>
              </a:rPr>
              <a:t> en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zeuren</a:t>
            </a:r>
            <a:r>
              <a:rPr lang="en-US" sz="2400" dirty="0" smtClean="0">
                <a:solidFill>
                  <a:srgbClr val="00B0F0"/>
                </a:solidFill>
              </a:rPr>
              <a:t>. Pak je </a:t>
            </a:r>
            <a:r>
              <a:rPr lang="en-US" sz="2400" dirty="0" err="1" smtClean="0">
                <a:solidFill>
                  <a:srgbClr val="00B0F0"/>
                </a:solidFill>
              </a:rPr>
              <a:t>voordeel</a:t>
            </a:r>
            <a:r>
              <a:rPr lang="en-US" sz="2400" dirty="0" smtClean="0">
                <a:solidFill>
                  <a:srgbClr val="00B0F0"/>
                </a:solidFill>
              </a:rPr>
              <a:t>, want het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altijd</a:t>
            </a:r>
            <a:r>
              <a:rPr lang="en-US" sz="2400" dirty="0" smtClean="0">
                <a:solidFill>
                  <a:srgbClr val="00B0F0"/>
                </a:solidFill>
              </a:rPr>
              <a:t> </a:t>
            </a:r>
            <a:r>
              <a:rPr lang="en-US" sz="2400" dirty="0" err="1" smtClean="0">
                <a:solidFill>
                  <a:srgbClr val="00B0F0"/>
                </a:solidFill>
              </a:rPr>
              <a:t>erger</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soms</a:t>
            </a:r>
            <a:r>
              <a:rPr lang="en-US" sz="2400" dirty="0" smtClean="0">
                <a:solidFill>
                  <a:srgbClr val="00B0F0"/>
                </a:solidFill>
              </a:rPr>
              <a:t> </a:t>
            </a:r>
            <a:r>
              <a:rPr lang="en-US" sz="2400" dirty="0" err="1" smtClean="0">
                <a:solidFill>
                  <a:srgbClr val="00B0F0"/>
                </a:solidFill>
              </a:rPr>
              <a:t>bijna</a:t>
            </a:r>
            <a:r>
              <a:rPr lang="en-US" sz="2400" dirty="0" smtClean="0">
                <a:solidFill>
                  <a:srgbClr val="00B0F0"/>
                </a:solidFill>
              </a:rPr>
              <a:t> </a:t>
            </a:r>
            <a:r>
              <a:rPr lang="en-US" sz="2400" dirty="0" err="1" smtClean="0">
                <a:solidFill>
                  <a:srgbClr val="00B0F0"/>
                </a:solidFill>
              </a:rPr>
              <a:t>onzichtbare</a:t>
            </a:r>
            <a:r>
              <a:rPr lang="en-US" sz="2400" dirty="0" smtClean="0">
                <a:solidFill>
                  <a:srgbClr val="00B0F0"/>
                </a:solidFill>
              </a:rPr>
              <a:t> </a:t>
            </a:r>
            <a:r>
              <a:rPr lang="en-US" sz="2400" dirty="0" err="1" smtClean="0">
                <a:solidFill>
                  <a:srgbClr val="00B0F0"/>
                </a:solidFill>
              </a:rPr>
              <a:t>mogelijkheden</a:t>
            </a:r>
            <a:r>
              <a:rPr lang="en-US" sz="2400" dirty="0" smtClean="0">
                <a:solidFill>
                  <a:srgbClr val="00B0F0"/>
                </a:solidFill>
              </a:rPr>
              <a:t> die </a:t>
            </a:r>
            <a:r>
              <a:rPr lang="en-US" sz="2400" dirty="0" err="1" smtClean="0">
                <a:solidFill>
                  <a:srgbClr val="00B0F0"/>
                </a:solidFill>
              </a:rPr>
              <a:t>alleen</a:t>
            </a:r>
            <a:r>
              <a:rPr lang="en-US" sz="2400" dirty="0" smtClean="0">
                <a:solidFill>
                  <a:srgbClr val="00B0F0"/>
                </a:solidFill>
              </a:rPr>
              <a:t> door je </a:t>
            </a:r>
            <a:r>
              <a:rPr lang="en-US" sz="2400" dirty="0" err="1" smtClean="0">
                <a:solidFill>
                  <a:srgbClr val="00B0F0"/>
                </a:solidFill>
              </a:rPr>
              <a:t>rede</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ontdekt</a:t>
            </a:r>
            <a:r>
              <a:rPr lang="en-US" sz="2400" dirty="0" smtClean="0">
                <a:solidFill>
                  <a:srgbClr val="00B0F0"/>
                </a:solidFill>
              </a:rPr>
              <a:t>.</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81</a:t>
            </a:r>
            <a:r>
              <a:rPr lang="nl-NL" sz="4000" dirty="0" smtClean="0"/>
              <a:t>	</a:t>
            </a:r>
            <a:r>
              <a:rPr lang="nl-NL" sz="2800" dirty="0" smtClean="0"/>
              <a:t>Wat gebeurt er volgens </a:t>
            </a:r>
            <a:r>
              <a:rPr lang="nl-NL" sz="2800" dirty="0" err="1" smtClean="0"/>
              <a:t>Panaetius</a:t>
            </a:r>
            <a:r>
              <a:rPr lang="nl-NL" sz="2800" dirty="0" smtClean="0"/>
              <a:t> als iemand die je 	wel ziet zitten ook aardig tegen jou doet?</a:t>
            </a:r>
          </a:p>
          <a:p>
            <a:r>
              <a:rPr lang="nl-NL" dirty="0" smtClean="0"/>
              <a:t>	</a:t>
            </a:r>
            <a:r>
              <a:rPr lang="nl-NL" sz="2800" dirty="0" smtClean="0">
                <a:solidFill>
                  <a:srgbClr val="00B050"/>
                </a:solidFill>
              </a:rPr>
              <a:t>A. dan sta je toch even raar te kijken</a:t>
            </a:r>
          </a:p>
          <a:p>
            <a:r>
              <a:rPr lang="nl-NL" sz="2800" dirty="0">
                <a:solidFill>
                  <a:srgbClr val="00B050"/>
                </a:solidFill>
              </a:rPr>
              <a:t>	</a:t>
            </a:r>
            <a:r>
              <a:rPr lang="nl-NL" sz="2800" dirty="0" smtClean="0">
                <a:solidFill>
                  <a:srgbClr val="00B050"/>
                </a:solidFill>
              </a:rPr>
              <a:t>B. dan zul je sneller hoteldebotel raken</a:t>
            </a:r>
          </a:p>
          <a:p>
            <a:r>
              <a:rPr lang="nl-NL" sz="2800" dirty="0">
                <a:solidFill>
                  <a:srgbClr val="00B050"/>
                </a:solidFill>
              </a:rPr>
              <a:t>	</a:t>
            </a:r>
            <a:r>
              <a:rPr lang="nl-NL" sz="2800" dirty="0" smtClean="0">
                <a:solidFill>
                  <a:srgbClr val="00B050"/>
                </a:solidFill>
              </a:rPr>
              <a:t>C. dan verbaas je </a:t>
            </a:r>
            <a:r>
              <a:rPr lang="nl-NL" sz="2800" dirty="0" err="1" smtClean="0">
                <a:solidFill>
                  <a:srgbClr val="00B050"/>
                </a:solidFill>
              </a:rPr>
              <a:t>je</a:t>
            </a:r>
            <a:r>
              <a:rPr lang="nl-NL" sz="2800" dirty="0" smtClean="0">
                <a:solidFill>
                  <a:srgbClr val="00B050"/>
                </a:solidFill>
              </a:rPr>
              <a:t> over je snelle succes</a:t>
            </a:r>
          </a:p>
          <a:p>
            <a:r>
              <a:rPr lang="nl-NL" sz="2800" dirty="0">
                <a:solidFill>
                  <a:srgbClr val="00B050"/>
                </a:solidFill>
              </a:rPr>
              <a:t>	</a:t>
            </a:r>
            <a:r>
              <a:rPr lang="nl-NL" sz="2800" dirty="0" smtClean="0">
                <a:solidFill>
                  <a:srgbClr val="00B050"/>
                </a:solidFill>
              </a:rPr>
              <a:t>D. dan hoef je niet meer na te denken over een 			openingszin</a:t>
            </a:r>
          </a:p>
        </p:txBody>
      </p:sp>
      <p:pic>
        <p:nvPicPr>
          <p:cNvPr id="249858" name="Picture 2" descr="http://ilovemydarling.files.wordpress.com/2010/10/i-am-in-mad-love-with-you.jpg"/>
          <p:cNvPicPr>
            <a:picLocks noChangeAspect="1" noChangeArrowheads="1"/>
          </p:cNvPicPr>
          <p:nvPr/>
        </p:nvPicPr>
        <p:blipFill>
          <a:blip r:embed="rId2" cstate="print"/>
          <a:srcRect l="8590" t="6176" r="6681" b="18527"/>
          <a:stretch>
            <a:fillRect/>
          </a:stretch>
        </p:blipFill>
        <p:spPr bwMode="auto">
          <a:xfrm>
            <a:off x="179512" y="4293096"/>
            <a:ext cx="3195829" cy="2194636"/>
          </a:xfrm>
          <a:prstGeom prst="rect">
            <a:avLst/>
          </a:prstGeom>
          <a:noFill/>
        </p:spPr>
      </p:pic>
      <p:pic>
        <p:nvPicPr>
          <p:cNvPr id="249860" name="Picture 4" descr="http://www.kutbinnenlanders.nl/images/argibald_openingszin.jpg"/>
          <p:cNvPicPr>
            <a:picLocks noChangeAspect="1" noChangeArrowheads="1"/>
          </p:cNvPicPr>
          <p:nvPr/>
        </p:nvPicPr>
        <p:blipFill>
          <a:blip r:embed="rId3" cstate="print"/>
          <a:srcRect/>
          <a:stretch>
            <a:fillRect/>
          </a:stretch>
        </p:blipFill>
        <p:spPr bwMode="auto">
          <a:xfrm>
            <a:off x="5652120" y="3356992"/>
            <a:ext cx="3365590" cy="3096344"/>
          </a:xfrm>
          <a:prstGeom prst="rect">
            <a:avLst/>
          </a:prstGeom>
          <a:noFill/>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solidFill>
                  <a:srgbClr val="FFFF00"/>
                </a:solidFill>
              </a:rPr>
              <a:t>Aeque</a:t>
            </a:r>
            <a:r>
              <a:rPr lang="en-US" sz="2800" dirty="0" smtClean="0">
                <a:solidFill>
                  <a:srgbClr val="FFFF00"/>
                </a:solidFill>
              </a:rPr>
              <a:t> </a:t>
            </a:r>
            <a:r>
              <a:rPr lang="en-US" sz="2800" dirty="0" err="1" smtClean="0">
                <a:solidFill>
                  <a:srgbClr val="FFFF00"/>
                </a:solidFill>
              </a:rPr>
              <a:t>facilitas</a:t>
            </a:r>
            <a:r>
              <a:rPr lang="en-US" sz="2800" dirty="0" smtClean="0">
                <a:solidFill>
                  <a:srgbClr val="FFFF00"/>
                </a:solidFill>
              </a:rPr>
              <a:t> </a:t>
            </a:r>
            <a:r>
              <a:rPr lang="en-US" sz="2800" dirty="0" err="1" smtClean="0">
                <a:solidFill>
                  <a:srgbClr val="FFFF00"/>
                </a:solidFill>
              </a:rPr>
              <a:t>amoris</a:t>
            </a:r>
            <a:r>
              <a:rPr lang="en-US" sz="2800" dirty="0" smtClean="0">
                <a:solidFill>
                  <a:srgbClr val="FFFF00"/>
                </a:solidFill>
              </a:rPr>
              <a:t> quam </a:t>
            </a:r>
            <a:r>
              <a:rPr lang="en-US" sz="2800" dirty="0" err="1" smtClean="0">
                <a:solidFill>
                  <a:srgbClr val="FFFF00"/>
                </a:solidFill>
              </a:rPr>
              <a:t>difficultas</a:t>
            </a:r>
            <a:r>
              <a:rPr lang="en-US" sz="2800" dirty="0" smtClean="0">
                <a:solidFill>
                  <a:srgbClr val="FFFF00"/>
                </a:solidFill>
              </a:rPr>
              <a:t> </a:t>
            </a:r>
            <a:r>
              <a:rPr lang="en-US" sz="2800" dirty="0" err="1" smtClean="0">
                <a:solidFill>
                  <a:srgbClr val="FFFF00"/>
                </a:solidFill>
              </a:rPr>
              <a:t>nocet</a:t>
            </a:r>
            <a:r>
              <a:rPr lang="en-US" sz="2800" dirty="0" smtClean="0">
                <a:solidFill>
                  <a:srgbClr val="FFFF00"/>
                </a:solidFill>
              </a:rPr>
              <a:t>: facilitate </a:t>
            </a:r>
            <a:r>
              <a:rPr lang="en-US" sz="2800" dirty="0" err="1" smtClean="0">
                <a:solidFill>
                  <a:srgbClr val="FFFF00"/>
                </a:solidFill>
              </a:rPr>
              <a:t>capimur</a:t>
            </a:r>
            <a:r>
              <a:rPr lang="en-US" sz="2800" dirty="0" smtClean="0">
                <a:solidFill>
                  <a:srgbClr val="FFFF00"/>
                </a:solidFill>
              </a:rPr>
              <a:t>, cum </a:t>
            </a:r>
            <a:r>
              <a:rPr lang="en-US" sz="2800" dirty="0" err="1" smtClean="0">
                <a:solidFill>
                  <a:srgbClr val="FFFF00"/>
                </a:solidFill>
              </a:rPr>
              <a:t>difficultate</a:t>
            </a:r>
            <a:r>
              <a:rPr lang="en-US" sz="2800" dirty="0" smtClean="0">
                <a:solidFill>
                  <a:srgbClr val="FFFF00"/>
                </a:solidFill>
              </a:rPr>
              <a:t> </a:t>
            </a:r>
            <a:r>
              <a:rPr lang="en-US" sz="2800" dirty="0" err="1" smtClean="0">
                <a:solidFill>
                  <a:srgbClr val="FFFF00"/>
                </a:solidFill>
              </a:rPr>
              <a:t>certamus</a:t>
            </a:r>
            <a:r>
              <a:rPr lang="en-US" sz="2800" dirty="0" smtClean="0">
                <a:solidFill>
                  <a:srgbClr val="FFFF00"/>
                </a:solidFill>
              </a:rPr>
              <a:t>. </a:t>
            </a:r>
            <a:r>
              <a:rPr lang="en-US" sz="2800" dirty="0" err="1" smtClean="0">
                <a:solidFill>
                  <a:srgbClr val="FFFF00"/>
                </a:solidFill>
              </a:rPr>
              <a:t>Itaque</a:t>
            </a:r>
            <a:r>
              <a:rPr lang="en-US" sz="2800" dirty="0" smtClean="0">
                <a:solidFill>
                  <a:srgbClr val="FFFF00"/>
                </a:solidFill>
              </a:rPr>
              <a:t> </a:t>
            </a:r>
            <a:r>
              <a:rPr lang="en-US" sz="2800" dirty="0" err="1" smtClean="0">
                <a:solidFill>
                  <a:srgbClr val="FFFF00"/>
                </a:solidFill>
              </a:rPr>
              <a:t>conscii</a:t>
            </a:r>
            <a:r>
              <a:rPr lang="en-US" sz="2800" dirty="0" smtClean="0">
                <a:solidFill>
                  <a:srgbClr val="FFFF00"/>
                </a:solidFill>
              </a:rPr>
              <a:t> </a:t>
            </a:r>
            <a:r>
              <a:rPr lang="en-US" sz="2800" dirty="0" err="1" smtClean="0">
                <a:solidFill>
                  <a:srgbClr val="FFFF00"/>
                </a:solidFill>
              </a:rPr>
              <a:t>nobis</a:t>
            </a:r>
            <a:r>
              <a:rPr lang="en-US" sz="2800" dirty="0" smtClean="0">
                <a:solidFill>
                  <a:srgbClr val="FFFF00"/>
                </a:solidFill>
              </a:rPr>
              <a:t> </a:t>
            </a:r>
            <a:r>
              <a:rPr lang="en-US" sz="2800" dirty="0" err="1" smtClean="0">
                <a:solidFill>
                  <a:srgbClr val="FFFF00"/>
                </a:solidFill>
              </a:rPr>
              <a:t>inbecillitatis</a:t>
            </a:r>
            <a:r>
              <a:rPr lang="en-US" sz="2800" dirty="0" smtClean="0">
                <a:solidFill>
                  <a:srgbClr val="FFFF00"/>
                </a:solidFill>
              </a:rPr>
              <a:t> </a:t>
            </a:r>
            <a:r>
              <a:rPr lang="en-US" sz="2800" dirty="0" err="1" smtClean="0">
                <a:solidFill>
                  <a:srgbClr val="FFFF00"/>
                </a:solidFill>
              </a:rPr>
              <a:t>nostrae</a:t>
            </a:r>
            <a:r>
              <a:rPr lang="en-US" sz="2800" dirty="0" smtClean="0">
                <a:solidFill>
                  <a:srgbClr val="FFFF00"/>
                </a:solidFill>
              </a:rPr>
              <a:t> </a:t>
            </a:r>
            <a:r>
              <a:rPr lang="en-US" sz="2800" dirty="0" err="1" smtClean="0">
                <a:solidFill>
                  <a:srgbClr val="FFFF00"/>
                </a:solidFill>
              </a:rPr>
              <a:t>quiescamus</a:t>
            </a:r>
            <a:r>
              <a:rPr lang="en-US" sz="2800" dirty="0" smtClean="0">
                <a:solidFill>
                  <a:srgbClr val="FFFF00"/>
                </a:solidFill>
              </a:rPr>
              <a:t>; </a:t>
            </a:r>
            <a:r>
              <a:rPr lang="en-US" sz="2800" dirty="0" err="1" smtClean="0">
                <a:solidFill>
                  <a:srgbClr val="FFFF00"/>
                </a:solidFill>
              </a:rPr>
              <a:t>nec</a:t>
            </a:r>
            <a:r>
              <a:rPr lang="en-US" sz="2800" dirty="0" smtClean="0">
                <a:solidFill>
                  <a:srgbClr val="FFFF00"/>
                </a:solidFill>
              </a:rPr>
              <a:t> </a:t>
            </a:r>
            <a:r>
              <a:rPr lang="en-US" sz="2800" dirty="0" err="1" smtClean="0">
                <a:solidFill>
                  <a:srgbClr val="FFFF00"/>
                </a:solidFill>
              </a:rPr>
              <a:t>vino</a:t>
            </a:r>
            <a:r>
              <a:rPr lang="en-US" sz="2800" dirty="0" smtClean="0">
                <a:solidFill>
                  <a:srgbClr val="FFFF00"/>
                </a:solidFill>
              </a:rPr>
              <a:t> </a:t>
            </a:r>
            <a:r>
              <a:rPr lang="en-US" sz="2800" dirty="0" err="1" smtClean="0">
                <a:solidFill>
                  <a:srgbClr val="FFFF00"/>
                </a:solidFill>
              </a:rPr>
              <a:t>infirmum</a:t>
            </a:r>
            <a:r>
              <a:rPr lang="en-US" sz="2800" dirty="0" smtClean="0">
                <a:solidFill>
                  <a:srgbClr val="FFFF00"/>
                </a:solidFill>
              </a:rPr>
              <a:t> </a:t>
            </a:r>
            <a:r>
              <a:rPr lang="en-US" sz="2800" dirty="0" err="1" smtClean="0">
                <a:solidFill>
                  <a:srgbClr val="FFFF00"/>
                </a:solidFill>
              </a:rPr>
              <a:t>animum</a:t>
            </a:r>
            <a:r>
              <a:rPr lang="en-US" sz="2800" dirty="0" smtClean="0">
                <a:solidFill>
                  <a:srgbClr val="FFFF00"/>
                </a:solidFill>
              </a:rPr>
              <a:t> </a:t>
            </a:r>
            <a:r>
              <a:rPr lang="en-US" sz="2800" dirty="0" err="1" smtClean="0">
                <a:solidFill>
                  <a:srgbClr val="FFFF00"/>
                </a:solidFill>
              </a:rPr>
              <a:t>committamus</a:t>
            </a:r>
            <a:r>
              <a:rPr lang="en-US" sz="2800" dirty="0" smtClean="0">
                <a:solidFill>
                  <a:srgbClr val="FFFF00"/>
                </a:solidFill>
              </a:rPr>
              <a:t> </a:t>
            </a:r>
            <a:r>
              <a:rPr lang="en-US" sz="2800" dirty="0" err="1" smtClean="0">
                <a:solidFill>
                  <a:srgbClr val="FFFF00"/>
                </a:solidFill>
              </a:rPr>
              <a:t>nec</a:t>
            </a:r>
            <a:r>
              <a:rPr lang="en-US" sz="2800" dirty="0" smtClean="0">
                <a:solidFill>
                  <a:srgbClr val="FFFF00"/>
                </a:solidFill>
              </a:rPr>
              <a:t> </a:t>
            </a:r>
            <a:r>
              <a:rPr lang="en-US" sz="2800" dirty="0" err="1" smtClean="0">
                <a:solidFill>
                  <a:srgbClr val="FFFF00"/>
                </a:solidFill>
              </a:rPr>
              <a:t>formae</a:t>
            </a:r>
            <a:r>
              <a:rPr lang="en-US" sz="2800" dirty="0" smtClean="0">
                <a:solidFill>
                  <a:srgbClr val="FFFF00"/>
                </a:solidFill>
              </a:rPr>
              <a:t> </a:t>
            </a:r>
            <a:r>
              <a:rPr lang="en-US" sz="2800" dirty="0" err="1" smtClean="0">
                <a:solidFill>
                  <a:srgbClr val="FFFF00"/>
                </a:solidFill>
              </a:rPr>
              <a:t>nec</a:t>
            </a:r>
            <a:r>
              <a:rPr lang="en-US" sz="2800" dirty="0" smtClean="0">
                <a:solidFill>
                  <a:srgbClr val="FFFF00"/>
                </a:solidFill>
              </a:rPr>
              <a:t> </a:t>
            </a:r>
            <a:r>
              <a:rPr lang="en-US" sz="2800" dirty="0" err="1" smtClean="0">
                <a:solidFill>
                  <a:srgbClr val="FFFF00"/>
                </a:solidFill>
              </a:rPr>
              <a:t>adulationi</a:t>
            </a:r>
            <a:r>
              <a:rPr lang="en-US" sz="2800" dirty="0" smtClean="0">
                <a:solidFill>
                  <a:srgbClr val="FFFF00"/>
                </a:solidFill>
              </a:rPr>
              <a:t> </a:t>
            </a:r>
            <a:r>
              <a:rPr lang="en-US" sz="2800" dirty="0" err="1" smtClean="0">
                <a:solidFill>
                  <a:srgbClr val="FFFF00"/>
                </a:solidFill>
              </a:rPr>
              <a:t>nec</a:t>
            </a:r>
            <a:r>
              <a:rPr lang="en-US" sz="2800" dirty="0" smtClean="0">
                <a:solidFill>
                  <a:srgbClr val="FFFF00"/>
                </a:solidFill>
              </a:rPr>
              <a:t> </a:t>
            </a:r>
            <a:r>
              <a:rPr lang="en-US" sz="2800" dirty="0" err="1" smtClean="0">
                <a:solidFill>
                  <a:srgbClr val="FFFF00"/>
                </a:solidFill>
              </a:rPr>
              <a:t>ullis</a:t>
            </a:r>
            <a:r>
              <a:rPr lang="en-US" sz="2800" dirty="0" smtClean="0">
                <a:solidFill>
                  <a:srgbClr val="FFFF00"/>
                </a:solidFill>
              </a:rPr>
              <a:t> rebus </a:t>
            </a:r>
            <a:r>
              <a:rPr lang="en-US" sz="2800" dirty="0" err="1" smtClean="0">
                <a:solidFill>
                  <a:srgbClr val="FFFF00"/>
                </a:solidFill>
              </a:rPr>
              <a:t>blande</a:t>
            </a:r>
            <a:r>
              <a:rPr lang="en-US" sz="2800" dirty="0" smtClean="0">
                <a:solidFill>
                  <a:srgbClr val="FFFF00"/>
                </a:solidFill>
              </a:rPr>
              <a:t> </a:t>
            </a:r>
            <a:r>
              <a:rPr lang="en-US" sz="2800" dirty="0" err="1" smtClean="0">
                <a:solidFill>
                  <a:srgbClr val="FFFF00"/>
                </a:solidFill>
              </a:rPr>
              <a:t>trahentibus</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solidFill>
                <a:srgbClr val="FFFF00"/>
              </a:solidFill>
            </a:endParaRPr>
          </a:p>
          <a:p>
            <a:r>
              <a:rPr lang="nl-NL" sz="2400" dirty="0" smtClean="0">
                <a:solidFill>
                  <a:schemeClr val="accent6">
                    <a:lumMod val="60000"/>
                    <a:lumOff val="40000"/>
                  </a:schemeClr>
                </a:solidFill>
              </a:rPr>
              <a:t>Evenzeer schaadt de toegevendheid van de liefde als de afwijzing /onhandelbaarheid: door toegevendheid worden wij verleid, met onhandelbaarheid strijden we. Laten we ons daarom, ons bewust van onze zwakheid, rustig houden; laten we onze zwakke geest niet toevertrouwen aan wijn en ook niet aan schoonheid noch aan vleierij noch enige zaken/dingen die ons verleidelijk mee slepen.”</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72464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82</a:t>
            </a:r>
            <a:r>
              <a:rPr lang="nl-NL" sz="4000" dirty="0" smtClean="0"/>
              <a:t>	</a:t>
            </a:r>
            <a:r>
              <a:rPr lang="nl-NL" sz="2800" dirty="0" smtClean="0"/>
              <a:t>Wat is het uiteindelijke advies van </a:t>
            </a:r>
            <a:r>
              <a:rPr lang="nl-NL" sz="2800" dirty="0" err="1" smtClean="0"/>
              <a:t>Panaetius</a:t>
            </a:r>
            <a:r>
              <a:rPr lang="nl-NL" sz="2800" dirty="0" smtClean="0"/>
              <a:t> als het 	gaat over verliefdheid?</a:t>
            </a:r>
          </a:p>
          <a:p>
            <a:r>
              <a:rPr lang="nl-NL" dirty="0" smtClean="0"/>
              <a:t>	</a:t>
            </a:r>
            <a:r>
              <a:rPr lang="nl-NL" sz="2800" dirty="0" smtClean="0">
                <a:solidFill>
                  <a:srgbClr val="00B050"/>
                </a:solidFill>
              </a:rPr>
              <a:t>A. niet aan toegeven, want je wordt meegesleurd 			door emoties, waarvan je van tevoren wist dat 		je er niet tegen kon</a:t>
            </a:r>
          </a:p>
          <a:p>
            <a:r>
              <a:rPr lang="nl-NL" sz="2800" dirty="0">
                <a:solidFill>
                  <a:srgbClr val="00B050"/>
                </a:solidFill>
              </a:rPr>
              <a:t>	</a:t>
            </a:r>
            <a:r>
              <a:rPr lang="nl-NL" sz="2800" dirty="0" smtClean="0">
                <a:solidFill>
                  <a:srgbClr val="00B050"/>
                </a:solidFill>
              </a:rPr>
              <a:t>B. lekker in mee gaan, want dat doe je met wijn toch 		ook?</a:t>
            </a:r>
          </a:p>
          <a:p>
            <a:r>
              <a:rPr lang="nl-NL" sz="2800" dirty="0">
                <a:solidFill>
                  <a:srgbClr val="00B050"/>
                </a:solidFill>
              </a:rPr>
              <a:t>	</a:t>
            </a:r>
            <a:r>
              <a:rPr lang="nl-NL" sz="2800" dirty="0" smtClean="0">
                <a:solidFill>
                  <a:srgbClr val="00B050"/>
                </a:solidFill>
              </a:rPr>
              <a:t>C. eerst wijn drinken want dan wordt je wat losser en 		dan heb je jezelf beter onder controle, en je 			emoties ook</a:t>
            </a:r>
          </a:p>
          <a:p>
            <a:r>
              <a:rPr lang="nl-NL" sz="2800" dirty="0">
                <a:solidFill>
                  <a:srgbClr val="00B050"/>
                </a:solidFill>
              </a:rPr>
              <a:t>	</a:t>
            </a:r>
            <a:r>
              <a:rPr lang="nl-NL" sz="2800" dirty="0" smtClean="0">
                <a:solidFill>
                  <a:srgbClr val="00B050"/>
                </a:solidFill>
              </a:rPr>
              <a:t>D. ik ben wijzer dan jij, dus ik mag er in mee gaan; jij 		bent nog </a:t>
            </a:r>
            <a:r>
              <a:rPr lang="nl-NL" sz="2800" dirty="0" err="1" smtClean="0">
                <a:solidFill>
                  <a:srgbClr val="00B050"/>
                </a:solidFill>
              </a:rPr>
              <a:t>proficiens</a:t>
            </a:r>
            <a:r>
              <a:rPr lang="nl-NL" sz="2800" dirty="0" smtClean="0">
                <a:solidFill>
                  <a:srgbClr val="00B050"/>
                </a:solidFill>
              </a:rPr>
              <a:t> dus hou jij je maar in</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smtClean="0"/>
              <a:t>Quod </a:t>
            </a:r>
            <a:r>
              <a:rPr lang="en-US" sz="2800" dirty="0" err="1" smtClean="0"/>
              <a:t>Panaetius</a:t>
            </a:r>
            <a:r>
              <a:rPr lang="en-US" sz="2800" dirty="0" smtClean="0"/>
              <a:t> de amore </a:t>
            </a:r>
            <a:r>
              <a:rPr lang="en-US" sz="2800" dirty="0" err="1" smtClean="0"/>
              <a:t>quaerenti</a:t>
            </a:r>
            <a:r>
              <a:rPr lang="en-US" sz="2800" dirty="0" smtClean="0"/>
              <a:t> </a:t>
            </a:r>
            <a:r>
              <a:rPr lang="en-US" sz="2800" dirty="0" err="1" smtClean="0"/>
              <a:t>respondit</a:t>
            </a:r>
            <a:r>
              <a:rPr lang="en-US" sz="2800" dirty="0" smtClean="0"/>
              <a:t>, hoc ego de omnibus </a:t>
            </a:r>
            <a:r>
              <a:rPr lang="en-US" sz="2800" dirty="0" err="1" smtClean="0"/>
              <a:t>adfectibus</a:t>
            </a:r>
            <a:r>
              <a:rPr lang="en-US" sz="2800" dirty="0" smtClean="0"/>
              <a:t> </a:t>
            </a:r>
            <a:r>
              <a:rPr lang="en-US" sz="2800" dirty="0" err="1" smtClean="0"/>
              <a:t>dico</a:t>
            </a:r>
            <a:r>
              <a:rPr lang="en-US" sz="2800" dirty="0" smtClean="0"/>
              <a:t>: quantum </a:t>
            </a:r>
            <a:r>
              <a:rPr lang="en-US" sz="2800" dirty="0" err="1" smtClean="0"/>
              <a:t>possumus</a:t>
            </a:r>
            <a:r>
              <a:rPr lang="en-US" sz="2800" dirty="0" smtClean="0"/>
              <a:t>, </a:t>
            </a:r>
            <a:r>
              <a:rPr lang="en-US" sz="2800" dirty="0" err="1" smtClean="0"/>
              <a:t>nos</a:t>
            </a:r>
            <a:r>
              <a:rPr lang="en-US" sz="2800" dirty="0" smtClean="0"/>
              <a:t> a </a:t>
            </a:r>
            <a:r>
              <a:rPr lang="en-US" sz="2800" dirty="0" err="1" smtClean="0"/>
              <a:t>lubrico</a:t>
            </a:r>
            <a:r>
              <a:rPr lang="en-US" sz="2800" dirty="0" smtClean="0"/>
              <a:t> </a:t>
            </a:r>
            <a:r>
              <a:rPr lang="en-US" sz="2800" dirty="0" err="1" smtClean="0"/>
              <a:t>recedamus</a:t>
            </a:r>
            <a:r>
              <a:rPr lang="en-US" sz="2800" dirty="0" smtClean="0"/>
              <a:t>; in </a:t>
            </a:r>
            <a:r>
              <a:rPr lang="en-US" sz="2800" dirty="0" err="1" smtClean="0"/>
              <a:t>sicco</a:t>
            </a:r>
            <a:r>
              <a:rPr lang="en-US" sz="2800" dirty="0" smtClean="0"/>
              <a:t> </a:t>
            </a:r>
            <a:r>
              <a:rPr lang="en-US" sz="2800" dirty="0" err="1" smtClean="0"/>
              <a:t>quoque</a:t>
            </a:r>
            <a:r>
              <a:rPr lang="en-US" sz="2800" dirty="0" smtClean="0"/>
              <a:t> </a:t>
            </a:r>
            <a:r>
              <a:rPr lang="en-US" sz="2800" dirty="0" err="1" smtClean="0"/>
              <a:t>parum</a:t>
            </a:r>
            <a:r>
              <a:rPr lang="en-US" sz="2800" dirty="0" smtClean="0"/>
              <a:t> </a:t>
            </a:r>
            <a:r>
              <a:rPr lang="en-US" sz="2800" dirty="0" err="1" smtClean="0"/>
              <a:t>fortiter</a:t>
            </a:r>
            <a:r>
              <a:rPr lang="en-US" sz="2800" dirty="0" smtClean="0"/>
              <a:t> </a:t>
            </a:r>
            <a:r>
              <a:rPr lang="en-US" sz="2800" dirty="0" err="1" smtClean="0"/>
              <a:t>stamus</a:t>
            </a:r>
            <a:r>
              <a:rPr lang="en-US" sz="2800" dirty="0" smtClean="0"/>
              <a:t>. </a:t>
            </a:r>
            <a:r>
              <a:rPr lang="en-US" sz="2800" dirty="0" err="1" smtClean="0"/>
              <a:t>Occurres</a:t>
            </a:r>
            <a:r>
              <a:rPr lang="en-US" sz="2800" dirty="0" smtClean="0"/>
              <a:t> hoc loco </a:t>
            </a:r>
            <a:r>
              <a:rPr lang="en-US" sz="2800" dirty="0" err="1" smtClean="0"/>
              <a:t>mihi</a:t>
            </a:r>
            <a:r>
              <a:rPr lang="en-US" sz="2800" dirty="0" smtClean="0"/>
              <a:t> </a:t>
            </a:r>
            <a:r>
              <a:rPr lang="en-US" sz="2800" dirty="0" err="1" smtClean="0"/>
              <a:t>illa</a:t>
            </a:r>
            <a:r>
              <a:rPr lang="en-US" sz="2800" dirty="0" smtClean="0"/>
              <a:t> </a:t>
            </a:r>
            <a:r>
              <a:rPr lang="en-US" sz="2800" dirty="0" err="1" smtClean="0"/>
              <a:t>publica</a:t>
            </a:r>
            <a:r>
              <a:rPr lang="en-US" sz="2800" dirty="0" smtClean="0"/>
              <a:t> contra </a:t>
            </a:r>
            <a:r>
              <a:rPr lang="en-US" sz="2800" dirty="0" err="1" smtClean="0"/>
              <a:t>Stoicos</a:t>
            </a:r>
            <a:r>
              <a:rPr lang="en-US" sz="2800" dirty="0" smtClean="0"/>
              <a:t> voce: </a:t>
            </a:r>
            <a:r>
              <a:rPr lang="en-US" sz="2800" dirty="0" smtClean="0">
                <a:solidFill>
                  <a:srgbClr val="FFFF00"/>
                </a:solidFill>
              </a:rPr>
              <a:t>'</a:t>
            </a:r>
            <a:r>
              <a:rPr lang="en-US" sz="2800" dirty="0" err="1" smtClean="0">
                <a:solidFill>
                  <a:srgbClr val="FFFF00"/>
                </a:solidFill>
              </a:rPr>
              <a:t>nimis</a:t>
            </a:r>
            <a:r>
              <a:rPr lang="en-US" sz="2800" dirty="0" smtClean="0">
                <a:solidFill>
                  <a:srgbClr val="FFFF00"/>
                </a:solidFill>
              </a:rPr>
              <a:t> magna </a:t>
            </a:r>
            <a:r>
              <a:rPr lang="en-US" sz="2800" dirty="0" err="1" smtClean="0">
                <a:solidFill>
                  <a:srgbClr val="FFFF00"/>
                </a:solidFill>
              </a:rPr>
              <a:t>promittitis</a:t>
            </a:r>
            <a:r>
              <a:rPr lang="en-US" sz="2800" dirty="0" smtClean="0">
                <a:solidFill>
                  <a:srgbClr val="FFFF00"/>
                </a:solidFill>
              </a:rPr>
              <a:t>, </a:t>
            </a:r>
            <a:r>
              <a:rPr lang="en-US" sz="2800" dirty="0" err="1" smtClean="0">
                <a:solidFill>
                  <a:srgbClr val="FFFF00"/>
                </a:solidFill>
              </a:rPr>
              <a:t>nimis</a:t>
            </a:r>
            <a:r>
              <a:rPr lang="en-US" sz="2800" dirty="0" smtClean="0">
                <a:solidFill>
                  <a:srgbClr val="FFFF00"/>
                </a:solidFill>
              </a:rPr>
              <a:t> </a:t>
            </a:r>
            <a:r>
              <a:rPr lang="en-US" sz="2800" dirty="0" err="1" smtClean="0">
                <a:solidFill>
                  <a:srgbClr val="FFFF00"/>
                </a:solidFill>
              </a:rPr>
              <a:t>dura</a:t>
            </a:r>
            <a:r>
              <a:rPr lang="en-US" sz="2800" dirty="0" smtClean="0">
                <a:solidFill>
                  <a:srgbClr val="FFFF00"/>
                </a:solidFill>
              </a:rPr>
              <a:t> </a:t>
            </a:r>
            <a:r>
              <a:rPr lang="en-US" sz="2800" dirty="0" err="1" smtClean="0">
                <a:solidFill>
                  <a:srgbClr val="FFFF00"/>
                </a:solidFill>
              </a:rPr>
              <a:t>praecipitis</a:t>
            </a:r>
            <a:r>
              <a:rPr lang="en-US" sz="2800" dirty="0" smtClean="0">
                <a:solidFill>
                  <a:srgbClr val="FFFF00"/>
                </a:solidFill>
              </a:rPr>
              <a:t>. </a:t>
            </a:r>
            <a:r>
              <a:rPr lang="en-US" sz="2800" dirty="0" err="1" smtClean="0">
                <a:solidFill>
                  <a:srgbClr val="FFFF00"/>
                </a:solidFill>
              </a:rPr>
              <a:t>Nos</a:t>
            </a:r>
            <a:r>
              <a:rPr lang="en-US" sz="2800" dirty="0" smtClean="0">
                <a:solidFill>
                  <a:srgbClr val="FFFF00"/>
                </a:solidFill>
              </a:rPr>
              <a:t> </a:t>
            </a:r>
            <a:r>
              <a:rPr lang="en-US" sz="2800" dirty="0" err="1" smtClean="0">
                <a:solidFill>
                  <a:srgbClr val="FFFF00"/>
                </a:solidFill>
              </a:rPr>
              <a:t>homunciones</a:t>
            </a:r>
            <a:r>
              <a:rPr lang="en-US" sz="2800" dirty="0" smtClean="0">
                <a:solidFill>
                  <a:srgbClr val="FFFF00"/>
                </a:solidFill>
              </a:rPr>
              <a:t> </a:t>
            </a:r>
            <a:r>
              <a:rPr lang="en-US" sz="2800" dirty="0" err="1" smtClean="0">
                <a:solidFill>
                  <a:srgbClr val="FFFF00"/>
                </a:solidFill>
              </a:rPr>
              <a:t>sumus</a:t>
            </a:r>
            <a:r>
              <a:rPr lang="en-US" sz="2800" dirty="0" smtClean="0">
                <a:solidFill>
                  <a:srgbClr val="FFFF00"/>
                </a:solidFill>
              </a:rPr>
              <a:t>; </a:t>
            </a:r>
            <a:r>
              <a:rPr lang="en-US" sz="2800" dirty="0" err="1" smtClean="0">
                <a:solidFill>
                  <a:srgbClr val="FFFF00"/>
                </a:solidFill>
              </a:rPr>
              <a:t>omnia</a:t>
            </a:r>
            <a:r>
              <a:rPr lang="en-US" sz="2800" dirty="0" smtClean="0">
                <a:solidFill>
                  <a:srgbClr val="FFFF00"/>
                </a:solidFill>
              </a:rPr>
              <a:t> </a:t>
            </a:r>
            <a:r>
              <a:rPr lang="en-US" sz="2800" dirty="0" err="1" smtClean="0">
                <a:solidFill>
                  <a:srgbClr val="FFFF00"/>
                </a:solidFill>
              </a:rPr>
              <a:t>nobis</a:t>
            </a:r>
            <a:r>
              <a:rPr lang="en-US" sz="2800" dirty="0" smtClean="0">
                <a:solidFill>
                  <a:srgbClr val="FFFF00"/>
                </a:solidFill>
              </a:rPr>
              <a:t> </a:t>
            </a:r>
            <a:r>
              <a:rPr lang="en-US" sz="2800" dirty="0" err="1" smtClean="0">
                <a:solidFill>
                  <a:srgbClr val="FFFF00"/>
                </a:solidFill>
              </a:rPr>
              <a:t>negare</a:t>
            </a:r>
            <a:r>
              <a:rPr lang="en-US" sz="2800" dirty="0" smtClean="0">
                <a:solidFill>
                  <a:srgbClr val="FFFF00"/>
                </a:solidFill>
              </a:rPr>
              <a:t> non </a:t>
            </a:r>
            <a:r>
              <a:rPr lang="en-US" sz="2800" dirty="0" err="1" smtClean="0">
                <a:solidFill>
                  <a:srgbClr val="FFFF00"/>
                </a:solidFill>
              </a:rPr>
              <a:t>possumus</a:t>
            </a:r>
            <a:r>
              <a:rPr lang="en-US" sz="2800" dirty="0" smtClean="0">
                <a:solidFill>
                  <a:srgbClr val="FFFF00"/>
                </a:solidFill>
              </a:rPr>
              <a:t>.</a:t>
            </a:r>
          </a:p>
          <a:p>
            <a:endParaRPr lang="en-US" sz="2800" dirty="0" smtClean="0">
              <a:solidFill>
                <a:srgbClr val="FFFF00"/>
              </a:solidFill>
            </a:endParaRPr>
          </a:p>
          <a:p>
            <a:r>
              <a:rPr lang="en-US" sz="2800" dirty="0" smtClean="0">
                <a:solidFill>
                  <a:srgbClr val="00B0F0"/>
                </a:solidFill>
              </a:rPr>
              <a:t>===========</a:t>
            </a:r>
          </a:p>
          <a:p>
            <a:r>
              <a:rPr lang="en-US" sz="2400" dirty="0" smtClean="0">
                <a:solidFill>
                  <a:srgbClr val="00B0F0"/>
                </a:solidFill>
              </a:rPr>
              <a:t>Seneca </a:t>
            </a:r>
            <a:r>
              <a:rPr lang="en-US" sz="2400" dirty="0" err="1" smtClean="0">
                <a:solidFill>
                  <a:srgbClr val="00B0F0"/>
                </a:solidFill>
              </a:rPr>
              <a:t>gebruikt</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Panaetius</a:t>
            </a:r>
            <a:r>
              <a:rPr lang="en-US" sz="2400" dirty="0" smtClean="0">
                <a:solidFill>
                  <a:srgbClr val="00B0F0"/>
                </a:solidFill>
              </a:rPr>
              <a:t> </a:t>
            </a:r>
            <a:r>
              <a:rPr lang="en-US" sz="2400" dirty="0" err="1" smtClean="0">
                <a:solidFill>
                  <a:srgbClr val="00B0F0"/>
                </a:solidFill>
              </a:rPr>
              <a:t>uitgelegd</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in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reactie</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Lucilius</a:t>
            </a:r>
            <a:r>
              <a:rPr lang="en-US" sz="2400" dirty="0" smtClean="0">
                <a:solidFill>
                  <a:srgbClr val="00B0F0"/>
                </a:solidFill>
              </a:rPr>
              <a:t>. </a:t>
            </a:r>
            <a:r>
              <a:rPr lang="en-US" sz="2400" dirty="0" err="1" smtClean="0">
                <a:solidFill>
                  <a:srgbClr val="00B0F0"/>
                </a:solidFill>
              </a:rPr>
              <a:t>Natuurlijk</a:t>
            </a:r>
            <a:r>
              <a:rPr lang="en-US" sz="2400" dirty="0" smtClean="0">
                <a:solidFill>
                  <a:srgbClr val="00B0F0"/>
                </a:solidFill>
              </a:rPr>
              <a:t> past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toe op </a:t>
            </a:r>
            <a:r>
              <a:rPr lang="en-US" sz="2400" dirty="0" err="1" smtClean="0">
                <a:solidFill>
                  <a:srgbClr val="00B0F0"/>
                </a:solidFill>
              </a:rPr>
              <a:t>alle</a:t>
            </a:r>
            <a:r>
              <a:rPr lang="en-US" sz="2400" dirty="0" smtClean="0">
                <a:solidFill>
                  <a:srgbClr val="00B0F0"/>
                </a:solidFill>
              </a:rPr>
              <a:t> </a:t>
            </a:r>
            <a:r>
              <a:rPr lang="en-US" sz="2400" dirty="0" err="1" smtClean="0">
                <a:solidFill>
                  <a:srgbClr val="00B0F0"/>
                </a:solidFill>
              </a:rPr>
              <a:t>emoties</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we </a:t>
            </a:r>
            <a:r>
              <a:rPr lang="en-US" sz="2400" dirty="0" err="1" smtClean="0">
                <a:solidFill>
                  <a:srgbClr val="00B0F0"/>
                </a:solidFill>
              </a:rPr>
              <a:t>onszelf</a:t>
            </a:r>
            <a:r>
              <a:rPr lang="en-US" sz="2400" dirty="0" smtClean="0">
                <a:solidFill>
                  <a:srgbClr val="00B0F0"/>
                </a:solidFill>
              </a:rPr>
              <a:t> al </a:t>
            </a:r>
            <a:r>
              <a:rPr lang="en-US" sz="2400" dirty="0" err="1" smtClean="0">
                <a:solidFill>
                  <a:srgbClr val="00B0F0"/>
                </a:solidFill>
              </a:rPr>
              <a:t>niet</a:t>
            </a:r>
            <a:r>
              <a:rPr lang="en-US" sz="2400" dirty="0" smtClean="0">
                <a:solidFill>
                  <a:srgbClr val="00B0F0"/>
                </a:solidFill>
              </a:rPr>
              <a:t> in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veilige</a:t>
            </a:r>
            <a:r>
              <a:rPr lang="en-US" sz="2400" dirty="0" smtClean="0">
                <a:solidFill>
                  <a:srgbClr val="00B0F0"/>
                </a:solidFill>
              </a:rPr>
              <a:t> </a:t>
            </a:r>
            <a:r>
              <a:rPr lang="en-US" sz="2400" dirty="0" err="1" smtClean="0">
                <a:solidFill>
                  <a:srgbClr val="00B0F0"/>
                </a:solidFill>
              </a:rPr>
              <a:t>situatie</a:t>
            </a:r>
            <a:r>
              <a:rPr lang="en-US" sz="2400" dirty="0" smtClean="0">
                <a:solidFill>
                  <a:srgbClr val="00B0F0"/>
                </a:solidFill>
              </a:rPr>
              <a:t> </a:t>
            </a:r>
            <a:r>
              <a:rPr lang="en-US" sz="2400" dirty="0" err="1" smtClean="0">
                <a:solidFill>
                  <a:srgbClr val="00B0F0"/>
                </a:solidFill>
              </a:rPr>
              <a:t>onder</a:t>
            </a:r>
            <a:r>
              <a:rPr lang="en-US" sz="2400" dirty="0" smtClean="0">
                <a:solidFill>
                  <a:srgbClr val="00B0F0"/>
                </a:solidFill>
              </a:rPr>
              <a:t> </a:t>
            </a:r>
            <a:r>
              <a:rPr lang="en-US" sz="2400" dirty="0" err="1" smtClean="0">
                <a:solidFill>
                  <a:srgbClr val="00B0F0"/>
                </a:solidFill>
              </a:rPr>
              <a:t>controle</a:t>
            </a:r>
            <a:r>
              <a:rPr lang="en-US" sz="2400" dirty="0" smtClean="0">
                <a:solidFill>
                  <a:srgbClr val="00B0F0"/>
                </a:solidFill>
              </a:rPr>
              <a:t> </a:t>
            </a:r>
            <a:r>
              <a:rPr lang="en-US" sz="2400" dirty="0" err="1" smtClean="0">
                <a:solidFill>
                  <a:srgbClr val="00B0F0"/>
                </a:solidFill>
              </a:rPr>
              <a:t>hebben</a:t>
            </a:r>
            <a:r>
              <a:rPr lang="en-US" sz="2400" dirty="0" smtClean="0">
                <a:solidFill>
                  <a:srgbClr val="00B0F0"/>
                </a:solidFill>
              </a:rPr>
              <a:t> (op het </a:t>
            </a:r>
            <a:r>
              <a:rPr lang="en-US" sz="2400" dirty="0" err="1" smtClean="0">
                <a:solidFill>
                  <a:srgbClr val="00B0F0"/>
                </a:solidFill>
              </a:rPr>
              <a:t>droge</a:t>
            </a:r>
            <a:r>
              <a:rPr lang="en-US" sz="2400" dirty="0" smtClean="0">
                <a:solidFill>
                  <a:srgbClr val="00B0F0"/>
                </a:solidFill>
              </a:rPr>
              <a:t>), </a:t>
            </a:r>
            <a:r>
              <a:rPr lang="en-US" sz="2400" dirty="0" err="1" smtClean="0">
                <a:solidFill>
                  <a:srgbClr val="00B0F0"/>
                </a:solidFill>
              </a:rPr>
              <a:t>moeten</a:t>
            </a:r>
            <a:r>
              <a:rPr lang="en-US" sz="2400" dirty="0" smtClean="0">
                <a:solidFill>
                  <a:srgbClr val="00B0F0"/>
                </a:solidFill>
              </a:rPr>
              <a:t> we </a:t>
            </a:r>
            <a:r>
              <a:rPr lang="en-US" sz="2400" dirty="0" err="1" smtClean="0">
                <a:solidFill>
                  <a:srgbClr val="00B0F0"/>
                </a:solidFill>
              </a:rPr>
              <a:t>zeker</a:t>
            </a:r>
            <a:r>
              <a:rPr lang="en-US" sz="2400" dirty="0" smtClean="0">
                <a:solidFill>
                  <a:srgbClr val="00B0F0"/>
                </a:solidFill>
              </a:rPr>
              <a:t> het </a:t>
            </a:r>
            <a:r>
              <a:rPr lang="en-US" sz="2400" dirty="0" err="1" smtClean="0">
                <a:solidFill>
                  <a:srgbClr val="00B0F0"/>
                </a:solidFill>
              </a:rPr>
              <a:t>gevaar</a:t>
            </a:r>
            <a:r>
              <a:rPr lang="en-US" sz="2400" dirty="0" smtClean="0">
                <a:solidFill>
                  <a:srgbClr val="00B0F0"/>
                </a:solidFill>
              </a:rPr>
              <a:t> van de </a:t>
            </a:r>
            <a:r>
              <a:rPr lang="en-US" sz="2400" dirty="0" err="1" smtClean="0">
                <a:solidFill>
                  <a:srgbClr val="00B0F0"/>
                </a:solidFill>
              </a:rPr>
              <a:t>emoties</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opzoeken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fictieve</a:t>
            </a:r>
            <a:r>
              <a:rPr lang="en-US" sz="2400" dirty="0" smtClean="0">
                <a:solidFill>
                  <a:srgbClr val="00B0F0"/>
                </a:solidFill>
              </a:rPr>
              <a:t> opponent </a:t>
            </a:r>
            <a:r>
              <a:rPr lang="en-US" sz="2400" dirty="0" err="1" smtClean="0">
                <a:solidFill>
                  <a:srgbClr val="00B0F0"/>
                </a:solidFill>
              </a:rPr>
              <a:t>maakt</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bezwaar</a:t>
            </a:r>
            <a:r>
              <a:rPr lang="en-US" sz="2400" dirty="0" smtClean="0">
                <a:solidFill>
                  <a:srgbClr val="00B0F0"/>
                </a:solidFill>
              </a:rPr>
              <a:t> </a:t>
            </a:r>
            <a:r>
              <a:rPr lang="en-US" sz="2400" dirty="0" err="1" smtClean="0">
                <a:solidFill>
                  <a:srgbClr val="00B0F0"/>
                </a:solidFill>
              </a:rPr>
              <a:t>tegen</a:t>
            </a:r>
            <a:r>
              <a:rPr lang="en-US" sz="2400" dirty="0" smtClean="0">
                <a:solidFill>
                  <a:srgbClr val="00B0F0"/>
                </a:solidFill>
              </a:rPr>
              <a:t> de </a:t>
            </a:r>
            <a:r>
              <a:rPr lang="en-US" sz="2400" dirty="0" err="1" smtClean="0">
                <a:solidFill>
                  <a:srgbClr val="00B0F0"/>
                </a:solidFill>
              </a:rPr>
              <a:t>eisen</a:t>
            </a:r>
            <a:r>
              <a:rPr lang="en-US" sz="2400" dirty="0" smtClean="0">
                <a:solidFill>
                  <a:srgbClr val="00B0F0"/>
                </a:solidFill>
              </a:rPr>
              <a:t> die de </a:t>
            </a:r>
            <a:r>
              <a:rPr lang="en-US" sz="2400" dirty="0" err="1" smtClean="0">
                <a:solidFill>
                  <a:srgbClr val="00B0F0"/>
                </a:solidFill>
              </a:rPr>
              <a:t>Stoa</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zou</a:t>
            </a:r>
            <a:r>
              <a:rPr lang="en-US" sz="2400" dirty="0" smtClean="0">
                <a:solidFill>
                  <a:srgbClr val="00B0F0"/>
                </a:solidFill>
              </a:rPr>
              <a:t> </a:t>
            </a:r>
            <a:r>
              <a:rPr lang="en-US" sz="2400" dirty="0" err="1" smtClean="0">
                <a:solidFill>
                  <a:srgbClr val="00B0F0"/>
                </a:solidFill>
              </a:rPr>
              <a:t>stellen</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zwaar</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wij</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a:t>
            </a:r>
            <a:endParaRPr lang="nl-NL" sz="3600" dirty="0" smtClean="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83</a:t>
            </a:r>
            <a:r>
              <a:rPr lang="nl-NL" sz="4000" dirty="0" smtClean="0"/>
              <a:t>	</a:t>
            </a:r>
            <a:r>
              <a:rPr lang="nl-NL" sz="2800" dirty="0" smtClean="0"/>
              <a:t>Hoe noem je dat type redenering dat Seneca in de 	voorgaande passage gebruikt?</a:t>
            </a:r>
          </a:p>
          <a:p>
            <a:r>
              <a:rPr lang="nl-NL" dirty="0" smtClean="0"/>
              <a:t>	</a:t>
            </a:r>
            <a:r>
              <a:rPr lang="nl-NL" sz="2800" dirty="0" smtClean="0">
                <a:solidFill>
                  <a:srgbClr val="00B050"/>
                </a:solidFill>
              </a:rPr>
              <a:t>A. dat is nou een a fortiori redenering</a:t>
            </a:r>
          </a:p>
          <a:p>
            <a:r>
              <a:rPr lang="nl-NL" sz="2800" dirty="0">
                <a:solidFill>
                  <a:srgbClr val="00B050"/>
                </a:solidFill>
              </a:rPr>
              <a:t>	</a:t>
            </a:r>
            <a:r>
              <a:rPr lang="nl-NL" sz="2800" dirty="0" smtClean="0">
                <a:solidFill>
                  <a:srgbClr val="00B050"/>
                </a:solidFill>
              </a:rPr>
              <a:t>B. een analogieredenering</a:t>
            </a:r>
          </a:p>
          <a:p>
            <a:r>
              <a:rPr lang="nl-NL" sz="2800" dirty="0">
                <a:solidFill>
                  <a:srgbClr val="00B050"/>
                </a:solidFill>
              </a:rPr>
              <a:t>	</a:t>
            </a:r>
            <a:r>
              <a:rPr lang="nl-NL" sz="2800" dirty="0" smtClean="0">
                <a:solidFill>
                  <a:srgbClr val="00B050"/>
                </a:solidFill>
              </a:rPr>
              <a:t>C. autoriteitsargumentatie</a:t>
            </a:r>
          </a:p>
          <a:p>
            <a:r>
              <a:rPr lang="nl-NL" sz="2800" dirty="0">
                <a:solidFill>
                  <a:srgbClr val="00B050"/>
                </a:solidFill>
              </a:rPr>
              <a:t>	</a:t>
            </a:r>
            <a:r>
              <a:rPr lang="nl-NL" sz="2800" dirty="0" smtClean="0">
                <a:solidFill>
                  <a:srgbClr val="00B050"/>
                </a:solidFill>
              </a:rPr>
              <a:t>D. cirkelredenering</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solidFill>
                  <a:srgbClr val="FFFF00"/>
                </a:solidFill>
              </a:rPr>
              <a:t>Dolebimus</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parum</a:t>
            </a:r>
            <a:r>
              <a:rPr lang="en-US" sz="2800" dirty="0" smtClean="0">
                <a:solidFill>
                  <a:srgbClr val="FFFF00"/>
                </a:solidFill>
              </a:rPr>
              <a:t>; </a:t>
            </a:r>
            <a:r>
              <a:rPr lang="en-US" sz="2800" dirty="0" err="1" smtClean="0">
                <a:solidFill>
                  <a:srgbClr val="FFFF00"/>
                </a:solidFill>
              </a:rPr>
              <a:t>concupiscemus</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temperate; </a:t>
            </a:r>
            <a:r>
              <a:rPr lang="en-US" sz="2800" dirty="0" err="1" smtClean="0">
                <a:solidFill>
                  <a:srgbClr val="FFFF00"/>
                </a:solidFill>
              </a:rPr>
              <a:t>irascemur</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placabimur</a:t>
            </a:r>
            <a:r>
              <a:rPr lang="en-US" sz="2800" dirty="0" smtClean="0">
                <a:solidFill>
                  <a:srgbClr val="FFFF00"/>
                </a:solidFill>
              </a:rPr>
              <a:t>.'</a:t>
            </a:r>
            <a:r>
              <a:rPr lang="en-US" sz="2800" dirty="0" smtClean="0"/>
              <a:t> </a:t>
            </a:r>
            <a:r>
              <a:rPr lang="en-US" sz="2800" dirty="0" err="1" smtClean="0"/>
              <a:t>Scis</a:t>
            </a:r>
            <a:r>
              <a:rPr lang="en-US" sz="2800" dirty="0" smtClean="0"/>
              <a:t> </a:t>
            </a:r>
            <a:r>
              <a:rPr lang="en-US" sz="2800" dirty="0" err="1" smtClean="0"/>
              <a:t>quare</a:t>
            </a:r>
            <a:r>
              <a:rPr lang="en-US" sz="2800" dirty="0" smtClean="0"/>
              <a:t> non </a:t>
            </a:r>
            <a:r>
              <a:rPr lang="en-US" sz="2800" dirty="0" err="1" smtClean="0"/>
              <a:t>possimus</a:t>
            </a:r>
            <a:r>
              <a:rPr lang="en-US" sz="2800" dirty="0" smtClean="0"/>
              <a:t> </a:t>
            </a:r>
            <a:r>
              <a:rPr lang="en-US" sz="2800" dirty="0" err="1" smtClean="0"/>
              <a:t>ista</a:t>
            </a:r>
            <a:r>
              <a:rPr lang="en-US" sz="2800" dirty="0" smtClean="0"/>
              <a:t>? </a:t>
            </a:r>
            <a:r>
              <a:rPr lang="en-US" sz="2800" dirty="0" err="1" smtClean="0"/>
              <a:t>Quia</a:t>
            </a:r>
            <a:r>
              <a:rPr lang="en-US" sz="2800" dirty="0" smtClean="0"/>
              <a:t> </a:t>
            </a:r>
            <a:r>
              <a:rPr lang="en-US" sz="2800" dirty="0" err="1" smtClean="0"/>
              <a:t>nos</a:t>
            </a:r>
            <a:r>
              <a:rPr lang="en-US" sz="2800" dirty="0" smtClean="0"/>
              <a:t> posse non </a:t>
            </a:r>
            <a:r>
              <a:rPr lang="en-US" sz="2800" dirty="0" err="1" smtClean="0"/>
              <a:t>credimus</a:t>
            </a:r>
            <a:r>
              <a:rPr lang="en-US" sz="2800" dirty="0" smtClean="0"/>
              <a:t>. </a:t>
            </a:r>
            <a:r>
              <a:rPr lang="en-US" sz="2800" dirty="0" err="1" smtClean="0"/>
              <a:t>Immo</a:t>
            </a:r>
            <a:r>
              <a:rPr lang="en-US" sz="2800" dirty="0" smtClean="0"/>
              <a:t> </a:t>
            </a:r>
            <a:r>
              <a:rPr lang="en-US" sz="2800" dirty="0" err="1" smtClean="0"/>
              <a:t>mehercules</a:t>
            </a:r>
            <a:r>
              <a:rPr lang="en-US" sz="2800" dirty="0" smtClean="0"/>
              <a:t> </a:t>
            </a:r>
            <a:r>
              <a:rPr lang="en-US" sz="2800" dirty="0" err="1" smtClean="0"/>
              <a:t>aliud</a:t>
            </a:r>
            <a:r>
              <a:rPr lang="en-US" sz="2800" dirty="0" smtClean="0"/>
              <a:t> </a:t>
            </a:r>
            <a:r>
              <a:rPr lang="en-US" sz="2800" dirty="0" err="1" smtClean="0"/>
              <a:t>est</a:t>
            </a:r>
            <a:r>
              <a:rPr lang="en-US" sz="2800" dirty="0" smtClean="0"/>
              <a:t> in re: </a:t>
            </a:r>
            <a:r>
              <a:rPr lang="en-US" sz="2800" dirty="0" err="1" smtClean="0"/>
              <a:t>vitia</a:t>
            </a:r>
            <a:r>
              <a:rPr lang="en-US" sz="2800" dirty="0" smtClean="0"/>
              <a:t> nostra </a:t>
            </a:r>
            <a:r>
              <a:rPr lang="en-US" sz="2800" dirty="0" err="1" smtClean="0"/>
              <a:t>quia</a:t>
            </a:r>
            <a:r>
              <a:rPr lang="en-US" sz="2800" dirty="0" smtClean="0"/>
              <a:t> </a:t>
            </a:r>
            <a:r>
              <a:rPr lang="en-US" sz="2800" dirty="0" err="1" smtClean="0"/>
              <a:t>amamus</a:t>
            </a:r>
            <a:r>
              <a:rPr lang="en-US" sz="2800" dirty="0" smtClean="0"/>
              <a:t> </a:t>
            </a:r>
            <a:r>
              <a:rPr lang="en-US" sz="2800" dirty="0" err="1" smtClean="0"/>
              <a:t>defendimus</a:t>
            </a:r>
            <a:r>
              <a:rPr lang="en-US" sz="2800" dirty="0" smtClean="0"/>
              <a:t> et </a:t>
            </a:r>
            <a:r>
              <a:rPr lang="en-US" sz="2800" dirty="0" err="1" smtClean="0"/>
              <a:t>malumus</a:t>
            </a:r>
            <a:r>
              <a:rPr lang="en-US" sz="2800" dirty="0" smtClean="0"/>
              <a:t> </a:t>
            </a:r>
            <a:r>
              <a:rPr lang="en-US" sz="2800" dirty="0" err="1" smtClean="0"/>
              <a:t>excusare</a:t>
            </a:r>
            <a:r>
              <a:rPr lang="en-US" sz="2800" dirty="0" smtClean="0"/>
              <a:t> </a:t>
            </a:r>
            <a:r>
              <a:rPr lang="en-US" sz="2800" dirty="0" err="1" smtClean="0"/>
              <a:t>illa</a:t>
            </a:r>
            <a:r>
              <a:rPr lang="en-US" sz="2800" dirty="0" smtClean="0"/>
              <a:t> quam </a:t>
            </a:r>
            <a:r>
              <a:rPr lang="en-US" sz="2800" dirty="0" err="1" smtClean="0"/>
              <a:t>excutere</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Wij zullen bedroefd zijn, maar weinig; wij zullen erg verlangen, maar beheerst; we zullen boos worden, maar we zullen ons verzoenen.” Weet jij waarom wij die dingen niet kunnen? Omdat wij niet geloven dat we ze kunnen. Integendeel, er is, bij Hercules, iets anders aan de hand: omdat wij van onze fouten houden, verdedigen we ze en willen die liever rechtvaardigen dan verdrijven/afschudden.</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84</a:t>
            </a:r>
            <a:r>
              <a:rPr lang="nl-NL" sz="4000" dirty="0" smtClean="0"/>
              <a:t>	</a:t>
            </a:r>
            <a:r>
              <a:rPr lang="nl-NL" sz="2800" dirty="0" smtClean="0"/>
              <a:t>Seneca weerlegt het gejammer van de fictieve 	opponent en beweert:</a:t>
            </a:r>
          </a:p>
          <a:p>
            <a:r>
              <a:rPr lang="nl-NL" dirty="0" smtClean="0"/>
              <a:t>	</a:t>
            </a:r>
            <a:r>
              <a:rPr lang="nl-NL" sz="2800" dirty="0" smtClean="0">
                <a:solidFill>
                  <a:srgbClr val="00B050"/>
                </a:solidFill>
              </a:rPr>
              <a:t>A. jij daar, fictieve opponent dat je </a:t>
            </a:r>
            <a:r>
              <a:rPr lang="nl-NL" sz="2800" dirty="0" err="1" smtClean="0">
                <a:solidFill>
                  <a:srgbClr val="00B050"/>
                </a:solidFill>
              </a:rPr>
              <a:t>d’r</a:t>
            </a:r>
            <a:r>
              <a:rPr lang="nl-NL" sz="2800" dirty="0" smtClean="0">
                <a:solidFill>
                  <a:srgbClr val="00B050"/>
                </a:solidFill>
              </a:rPr>
              <a:t> bent: hé dat 		rijmt!</a:t>
            </a:r>
          </a:p>
          <a:p>
            <a:r>
              <a:rPr lang="nl-NL" sz="2800" dirty="0">
                <a:solidFill>
                  <a:srgbClr val="00B050"/>
                </a:solidFill>
              </a:rPr>
              <a:t>	</a:t>
            </a:r>
            <a:r>
              <a:rPr lang="nl-NL" sz="2800" dirty="0" smtClean="0">
                <a:solidFill>
                  <a:srgbClr val="00B050"/>
                </a:solidFill>
              </a:rPr>
              <a:t>B. het is zo dat een foutje gauw gemaakt is. Ik 			vergeef het je</a:t>
            </a:r>
          </a:p>
          <a:p>
            <a:r>
              <a:rPr lang="nl-NL" sz="2800" dirty="0">
                <a:solidFill>
                  <a:srgbClr val="00B050"/>
                </a:solidFill>
              </a:rPr>
              <a:t>	</a:t>
            </a:r>
            <a:r>
              <a:rPr lang="nl-NL" sz="2800" dirty="0" smtClean="0">
                <a:solidFill>
                  <a:srgbClr val="00B050"/>
                </a:solidFill>
              </a:rPr>
              <a:t>C. jullie jammeren te veel en dat vind ik niet leuk!</a:t>
            </a:r>
          </a:p>
          <a:p>
            <a:r>
              <a:rPr lang="nl-NL" sz="2800" dirty="0">
                <a:solidFill>
                  <a:srgbClr val="00B050"/>
                </a:solidFill>
              </a:rPr>
              <a:t>	</a:t>
            </a:r>
            <a:r>
              <a:rPr lang="nl-NL" sz="2800" dirty="0" smtClean="0">
                <a:solidFill>
                  <a:srgbClr val="00B050"/>
                </a:solidFill>
              </a:rPr>
              <a:t>D. zelfs maar een beetje emotie tonen is al fout, maar 		wij willen onze fouten nou eenmaal graag 			goedpraten</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Satis</a:t>
            </a:r>
            <a:r>
              <a:rPr lang="en-US" sz="2800" dirty="0" smtClean="0"/>
              <a:t> </a:t>
            </a:r>
            <a:r>
              <a:rPr lang="en-US" sz="2800" dirty="0" err="1" smtClean="0"/>
              <a:t>natura</a:t>
            </a:r>
            <a:r>
              <a:rPr lang="en-US" sz="2800" dirty="0" smtClean="0"/>
              <a:t> </a:t>
            </a:r>
            <a:r>
              <a:rPr lang="en-US" sz="2800" dirty="0" err="1" smtClean="0"/>
              <a:t>homini</a:t>
            </a:r>
            <a:r>
              <a:rPr lang="en-US" sz="2800" dirty="0" smtClean="0"/>
              <a:t> </a:t>
            </a:r>
            <a:r>
              <a:rPr lang="en-US" sz="2800" dirty="0" err="1" smtClean="0"/>
              <a:t>dedit</a:t>
            </a:r>
            <a:r>
              <a:rPr lang="en-US" sz="2800" dirty="0" smtClean="0"/>
              <a:t> </a:t>
            </a:r>
            <a:r>
              <a:rPr lang="en-US" sz="2800" dirty="0" err="1" smtClean="0"/>
              <a:t>roboris</a:t>
            </a:r>
            <a:r>
              <a:rPr lang="en-US" sz="2800" dirty="0" smtClean="0"/>
              <a:t> </a:t>
            </a:r>
            <a:r>
              <a:rPr lang="en-US" sz="2800" dirty="0" err="1" smtClean="0"/>
              <a:t>si</a:t>
            </a:r>
            <a:r>
              <a:rPr lang="en-US" sz="2800" dirty="0" smtClean="0"/>
              <a:t> </a:t>
            </a:r>
            <a:r>
              <a:rPr lang="en-US" sz="2800" dirty="0" err="1" smtClean="0"/>
              <a:t>illo</a:t>
            </a:r>
            <a:r>
              <a:rPr lang="en-US" sz="2800" dirty="0" smtClean="0"/>
              <a:t> </a:t>
            </a:r>
            <a:r>
              <a:rPr lang="en-US" sz="2800" dirty="0" err="1" smtClean="0"/>
              <a:t>utamur</a:t>
            </a:r>
            <a:r>
              <a:rPr lang="en-US" sz="2800" dirty="0" smtClean="0"/>
              <a:t>, </a:t>
            </a:r>
            <a:r>
              <a:rPr lang="en-US" sz="2800" dirty="0" err="1" smtClean="0"/>
              <a:t>si</a:t>
            </a:r>
            <a:r>
              <a:rPr lang="en-US" sz="2800" dirty="0" smtClean="0"/>
              <a:t> </a:t>
            </a:r>
            <a:r>
              <a:rPr lang="en-US" sz="2800" dirty="0" err="1" smtClean="0"/>
              <a:t>vires</a:t>
            </a:r>
            <a:r>
              <a:rPr lang="en-US" sz="2800" dirty="0" smtClean="0"/>
              <a:t> </a:t>
            </a:r>
            <a:r>
              <a:rPr lang="en-US" sz="2800" dirty="0" err="1" smtClean="0"/>
              <a:t>nostras</a:t>
            </a:r>
            <a:r>
              <a:rPr lang="en-US" sz="2800" dirty="0" smtClean="0"/>
              <a:t> </a:t>
            </a:r>
            <a:r>
              <a:rPr lang="en-US" sz="2800" dirty="0" err="1" smtClean="0"/>
              <a:t>colligamus</a:t>
            </a:r>
            <a:r>
              <a:rPr lang="en-US" sz="2800" dirty="0" smtClean="0"/>
              <a:t> ac </a:t>
            </a:r>
            <a:r>
              <a:rPr lang="en-US" sz="2800" dirty="0" err="1" smtClean="0"/>
              <a:t>totas</a:t>
            </a:r>
            <a:r>
              <a:rPr lang="en-US" sz="2800" dirty="0" smtClean="0"/>
              <a:t> pro </a:t>
            </a:r>
            <a:r>
              <a:rPr lang="en-US" sz="2800" dirty="0" err="1" smtClean="0"/>
              <a:t>nobis</a:t>
            </a:r>
            <a:r>
              <a:rPr lang="en-US" sz="2800" dirty="0" smtClean="0"/>
              <a:t>, </a:t>
            </a:r>
            <a:r>
              <a:rPr lang="en-US" sz="2800" dirty="0" err="1" smtClean="0"/>
              <a:t>certe</a:t>
            </a:r>
            <a:r>
              <a:rPr lang="en-US" sz="2800" dirty="0" smtClean="0"/>
              <a:t> non contra </a:t>
            </a:r>
            <a:r>
              <a:rPr lang="en-US" sz="2800" dirty="0" err="1" smtClean="0"/>
              <a:t>nos</a:t>
            </a:r>
            <a:r>
              <a:rPr lang="en-US" sz="2800" dirty="0" smtClean="0"/>
              <a:t> </a:t>
            </a:r>
            <a:r>
              <a:rPr lang="en-US" sz="2800" dirty="0" err="1" smtClean="0"/>
              <a:t>concitemus</a:t>
            </a:r>
            <a:r>
              <a:rPr lang="en-US" sz="2800" dirty="0" smtClean="0"/>
              <a:t>. </a:t>
            </a:r>
            <a:r>
              <a:rPr lang="nl-NL" sz="2800" dirty="0" smtClean="0"/>
              <a:t>Nolle in </a:t>
            </a:r>
            <a:r>
              <a:rPr lang="nl-NL" sz="2800" dirty="0" err="1" smtClean="0"/>
              <a:t>causa</a:t>
            </a:r>
            <a:r>
              <a:rPr lang="nl-NL" sz="2800" dirty="0" smtClean="0"/>
              <a:t> est, non </a:t>
            </a:r>
            <a:r>
              <a:rPr lang="nl-NL" sz="2800" dirty="0" err="1" smtClean="0"/>
              <a:t>posse</a:t>
            </a:r>
            <a:r>
              <a:rPr lang="nl-NL" sz="2800" dirty="0" smtClean="0"/>
              <a:t> </a:t>
            </a:r>
            <a:r>
              <a:rPr lang="nl-NL" sz="2800" dirty="0" err="1" smtClean="0"/>
              <a:t>praetenditur</a:t>
            </a:r>
            <a:r>
              <a:rPr lang="nl-NL" sz="2800" dirty="0" smtClean="0"/>
              <a:t>. Vale.</a:t>
            </a:r>
          </a:p>
          <a:p>
            <a:endParaRPr lang="nl-NL" sz="2800" dirty="0" smtClean="0"/>
          </a:p>
          <a:p>
            <a:r>
              <a:rPr lang="en-US" sz="2400" dirty="0" smtClean="0">
                <a:solidFill>
                  <a:srgbClr val="FF0000"/>
                </a:solidFill>
              </a:rPr>
              <a:t>===========</a:t>
            </a:r>
            <a:endParaRPr lang="en-US" sz="2400" dirty="0" smtClean="0"/>
          </a:p>
          <a:p>
            <a:r>
              <a:rPr lang="nl-NL" sz="2400" dirty="0" smtClean="0">
                <a:solidFill>
                  <a:schemeClr val="accent6">
                    <a:lumMod val="60000"/>
                    <a:lumOff val="40000"/>
                  </a:schemeClr>
                </a:solidFill>
              </a:rPr>
              <a:t>De natuur heeft aan de mens voldoende kracht gegeven, als wij die (maar) gebruiken, als wij onze krachten (maar) verzamelen en die geheel voor ons zelf, zeker niet tegen ons mobiliseren/inzetten. Niet willen is aan de orde, niet kunnen wordt als voorwendsel aangevoerd. Gegroet. </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238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72464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85</a:t>
            </a:r>
            <a:r>
              <a:rPr lang="nl-NL" sz="4000" dirty="0" smtClean="0"/>
              <a:t>	</a:t>
            </a:r>
            <a:r>
              <a:rPr lang="nl-NL" sz="2800" dirty="0" smtClean="0"/>
              <a:t>Ben je het qua Stoïsche opvattingen over de emotie 	met Seneca eens?</a:t>
            </a:r>
          </a:p>
          <a:p>
            <a:r>
              <a:rPr lang="nl-NL" dirty="0" smtClean="0"/>
              <a:t>	</a:t>
            </a:r>
            <a:r>
              <a:rPr lang="nl-NL" sz="2800" dirty="0" smtClean="0">
                <a:solidFill>
                  <a:srgbClr val="00B050"/>
                </a:solidFill>
              </a:rPr>
              <a:t>A. ja, ik houd van geen emotie (</a:t>
            </a:r>
            <a:r>
              <a:rPr lang="nl-NL" sz="2800" dirty="0" err="1" smtClean="0">
                <a:solidFill>
                  <a:srgbClr val="00B050"/>
                </a:solidFill>
              </a:rPr>
              <a:t>ehm</a:t>
            </a:r>
            <a:r>
              <a:rPr lang="nl-NL" sz="2800" dirty="0" smtClean="0">
                <a:solidFill>
                  <a:srgbClr val="00B050"/>
                </a:solidFill>
              </a:rPr>
              <a:t>…?)</a:t>
            </a:r>
          </a:p>
          <a:p>
            <a:r>
              <a:rPr lang="nl-NL" sz="2800" dirty="0">
                <a:solidFill>
                  <a:srgbClr val="00B050"/>
                </a:solidFill>
              </a:rPr>
              <a:t>	</a:t>
            </a:r>
            <a:r>
              <a:rPr lang="nl-NL" sz="2800" dirty="0" smtClean="0">
                <a:solidFill>
                  <a:srgbClr val="00B050"/>
                </a:solidFill>
              </a:rPr>
              <a:t>B. nee, ik ben van mezelf een zeer geëmotioneerd 			persoon en die beperkingen vind ik maar niks</a:t>
            </a:r>
          </a:p>
          <a:p>
            <a:r>
              <a:rPr lang="nl-NL" sz="2800" dirty="0">
                <a:solidFill>
                  <a:srgbClr val="00B050"/>
                </a:solidFill>
              </a:rPr>
              <a:t>	</a:t>
            </a:r>
            <a:r>
              <a:rPr lang="nl-NL" sz="2800" dirty="0" smtClean="0">
                <a:solidFill>
                  <a:srgbClr val="00B050"/>
                </a:solidFill>
              </a:rPr>
              <a:t>C. ik heb daar geen gefundeerde mening over, 			gewoon omdat het me geen zier interesseert</a:t>
            </a:r>
          </a:p>
          <a:p>
            <a:r>
              <a:rPr lang="nl-NL" sz="2800" dirty="0">
                <a:solidFill>
                  <a:srgbClr val="00B050"/>
                </a:solidFill>
              </a:rPr>
              <a:t>	</a:t>
            </a:r>
            <a:r>
              <a:rPr lang="nl-NL" sz="2800" dirty="0" smtClean="0">
                <a:solidFill>
                  <a:srgbClr val="00B050"/>
                </a:solidFill>
              </a:rPr>
              <a:t>D. alle antwoorden zijn fout</a:t>
            </a:r>
          </a:p>
          <a:p>
            <a:r>
              <a:rPr lang="nl-NL" sz="2800" dirty="0" smtClean="0">
                <a:solidFill>
                  <a:srgbClr val="00B050"/>
                </a:solidFill>
              </a:rPr>
              <a:t>	E. alle antwoorden zijn goed</a:t>
            </a:r>
          </a:p>
          <a:p>
            <a:r>
              <a:rPr lang="nl-NL" sz="2800" dirty="0" smtClean="0">
                <a:solidFill>
                  <a:srgbClr val="00B050"/>
                </a:solidFill>
              </a:rPr>
              <a:t>	F. ik heb daar geen mening over, althans niet voor u</a:t>
            </a:r>
          </a:p>
          <a:p>
            <a:r>
              <a:rPr lang="nl-NL" sz="2800" dirty="0" smtClean="0">
                <a:solidFill>
                  <a:srgbClr val="00B050"/>
                </a:solidFill>
              </a:rPr>
              <a:t>	G. gezien de mogelijke antwoorden kan hierop geen 		juist antwoord bestaan</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239</a:t>
            </a:fld>
            <a:endParaRPr lang="nl-NL"/>
          </a:p>
        </p:txBody>
      </p:sp>
      <p:sp>
        <p:nvSpPr>
          <p:cNvPr id="3" name="Rechthoek 2"/>
          <p:cNvSpPr/>
          <p:nvPr/>
        </p:nvSpPr>
        <p:spPr>
          <a:xfrm>
            <a:off x="179512" y="188640"/>
            <a:ext cx="8712968" cy="626005"/>
          </a:xfrm>
          <a:prstGeom prst="rect">
            <a:avLst/>
          </a:prstGeom>
        </p:spPr>
        <p:txBody>
          <a:bodyPr wrap="square">
            <a:spAutoFit/>
          </a:bodyPr>
          <a:lstStyle/>
          <a:p>
            <a:pPr>
              <a:lnSpc>
                <a:spcPts val="4000"/>
              </a:lnSpc>
            </a:pPr>
            <a:r>
              <a:rPr lang="en-US" sz="4000" dirty="0" err="1" smtClean="0">
                <a:solidFill>
                  <a:srgbClr val="00B050"/>
                </a:solidFill>
              </a:rPr>
              <a:t>Antwoorden</a:t>
            </a:r>
            <a:r>
              <a:rPr lang="en-US" sz="4000" dirty="0" smtClean="0">
                <a:solidFill>
                  <a:srgbClr val="00B050"/>
                </a:solidFill>
              </a:rPr>
              <a:t> op de </a:t>
            </a:r>
            <a:r>
              <a:rPr lang="en-US" sz="4000" dirty="0" err="1" smtClean="0">
                <a:solidFill>
                  <a:srgbClr val="00B050"/>
                </a:solidFill>
              </a:rPr>
              <a:t>meerkeuzevragen</a:t>
            </a:r>
            <a:r>
              <a:rPr lang="en-US" sz="4000" dirty="0" smtClean="0">
                <a:solidFill>
                  <a:srgbClr val="00B050"/>
                </a:solidFill>
              </a:rPr>
              <a:t>: 1</a:t>
            </a:r>
            <a:endParaRPr lang="nl-NL" sz="4000" dirty="0">
              <a:solidFill>
                <a:srgbClr val="00B050"/>
              </a:solidFill>
            </a:endParaRPr>
          </a:p>
        </p:txBody>
      </p:sp>
      <p:sp>
        <p:nvSpPr>
          <p:cNvPr id="4" name="Rechthoek 3"/>
          <p:cNvSpPr/>
          <p:nvPr/>
        </p:nvSpPr>
        <p:spPr>
          <a:xfrm>
            <a:off x="179512" y="1052736"/>
            <a:ext cx="8784976" cy="5221942"/>
          </a:xfrm>
          <a:prstGeom prst="rect">
            <a:avLst/>
          </a:prstGeom>
        </p:spPr>
        <p:txBody>
          <a:bodyPr wrap="square">
            <a:spAutoFit/>
          </a:bodyPr>
          <a:lstStyle/>
          <a:p>
            <a:pPr marL="742950" indent="-742950">
              <a:lnSpc>
                <a:spcPts val="4000"/>
              </a:lnSpc>
            </a:pPr>
            <a:r>
              <a:rPr lang="en-US" sz="3200" dirty="0" smtClean="0">
                <a:solidFill>
                  <a:schemeClr val="accent3">
                    <a:lumMod val="60000"/>
                    <a:lumOff val="40000"/>
                  </a:schemeClr>
                </a:solidFill>
              </a:rPr>
              <a:t>1.     A	11	A	21	D	31	B	41	D</a:t>
            </a:r>
          </a:p>
          <a:p>
            <a:pPr marL="742950" indent="-742950">
              <a:lnSpc>
                <a:spcPts val="4000"/>
              </a:lnSpc>
            </a:pPr>
            <a:r>
              <a:rPr lang="en-US" sz="3200" dirty="0" smtClean="0">
                <a:solidFill>
                  <a:schemeClr val="accent3">
                    <a:lumMod val="60000"/>
                    <a:lumOff val="40000"/>
                  </a:schemeClr>
                </a:solidFill>
              </a:rPr>
              <a:t>2.     B	12	D	22	A	32	D	42	B</a:t>
            </a:r>
          </a:p>
          <a:p>
            <a:pPr marL="742950" indent="-742950">
              <a:lnSpc>
                <a:spcPts val="4000"/>
              </a:lnSpc>
            </a:pPr>
            <a:r>
              <a:rPr lang="en-US" sz="3200" dirty="0" smtClean="0">
                <a:solidFill>
                  <a:schemeClr val="accent3">
                    <a:lumMod val="60000"/>
                    <a:lumOff val="40000"/>
                  </a:schemeClr>
                </a:solidFill>
              </a:rPr>
              <a:t>3.     D	13	C	23	B	33	B	43	C</a:t>
            </a:r>
          </a:p>
          <a:p>
            <a:pPr marL="742950" indent="-742950">
              <a:lnSpc>
                <a:spcPts val="4000"/>
              </a:lnSpc>
            </a:pPr>
            <a:r>
              <a:rPr lang="en-US" sz="3200" dirty="0" smtClean="0">
                <a:solidFill>
                  <a:schemeClr val="accent3">
                    <a:lumMod val="60000"/>
                    <a:lumOff val="40000"/>
                  </a:schemeClr>
                </a:solidFill>
              </a:rPr>
              <a:t>4.     B	14	D	24	D	34	C	44	A</a:t>
            </a:r>
          </a:p>
          <a:p>
            <a:pPr marL="742950" indent="-742950">
              <a:lnSpc>
                <a:spcPts val="4000"/>
              </a:lnSpc>
            </a:pPr>
            <a:r>
              <a:rPr lang="en-US" sz="3200" dirty="0" smtClean="0">
                <a:solidFill>
                  <a:schemeClr val="accent3">
                    <a:lumMod val="60000"/>
                    <a:lumOff val="40000"/>
                  </a:schemeClr>
                </a:solidFill>
              </a:rPr>
              <a:t>5.     B	15	C	25	C	35	A	45	A</a:t>
            </a:r>
          </a:p>
          <a:p>
            <a:pPr marL="742950" indent="-742950">
              <a:lnSpc>
                <a:spcPts val="4000"/>
              </a:lnSpc>
            </a:pPr>
            <a:r>
              <a:rPr lang="en-US" sz="3200" dirty="0" smtClean="0">
                <a:solidFill>
                  <a:schemeClr val="accent3">
                    <a:lumMod val="60000"/>
                    <a:lumOff val="40000"/>
                  </a:schemeClr>
                </a:solidFill>
              </a:rPr>
              <a:t>6.     C	16	A	26	D	36	B	46	B</a:t>
            </a:r>
          </a:p>
          <a:p>
            <a:pPr marL="742950" indent="-742950">
              <a:lnSpc>
                <a:spcPts val="4000"/>
              </a:lnSpc>
            </a:pPr>
            <a:r>
              <a:rPr lang="en-US" sz="3200" dirty="0" smtClean="0">
                <a:solidFill>
                  <a:schemeClr val="accent3">
                    <a:lumMod val="60000"/>
                    <a:lumOff val="40000"/>
                  </a:schemeClr>
                </a:solidFill>
              </a:rPr>
              <a:t>7.     A	17	D	27	B	37	D	47	D</a:t>
            </a:r>
          </a:p>
          <a:p>
            <a:pPr marL="742950" indent="-742950">
              <a:lnSpc>
                <a:spcPts val="4000"/>
              </a:lnSpc>
            </a:pPr>
            <a:r>
              <a:rPr lang="en-US" sz="3200" dirty="0" smtClean="0">
                <a:solidFill>
                  <a:schemeClr val="accent3">
                    <a:lumMod val="60000"/>
                    <a:lumOff val="40000"/>
                  </a:schemeClr>
                </a:solidFill>
              </a:rPr>
              <a:t>8.     B	18	B	28	A	38	C	48	C</a:t>
            </a:r>
          </a:p>
          <a:p>
            <a:pPr marL="742950" indent="-742950">
              <a:lnSpc>
                <a:spcPts val="4000"/>
              </a:lnSpc>
            </a:pPr>
            <a:r>
              <a:rPr lang="en-US" sz="3200" dirty="0" smtClean="0">
                <a:solidFill>
                  <a:schemeClr val="accent3">
                    <a:lumMod val="60000"/>
                    <a:lumOff val="40000"/>
                  </a:schemeClr>
                </a:solidFill>
              </a:rPr>
              <a:t>9.     D	19	C	29	C	39	A	49	A</a:t>
            </a:r>
          </a:p>
          <a:p>
            <a:pPr marL="742950" indent="-742950">
              <a:lnSpc>
                <a:spcPts val="4000"/>
              </a:lnSpc>
            </a:pPr>
            <a:r>
              <a:rPr lang="en-US" sz="3200" dirty="0" smtClean="0">
                <a:solidFill>
                  <a:schemeClr val="accent3">
                    <a:lumMod val="60000"/>
                    <a:lumOff val="40000"/>
                  </a:schemeClr>
                </a:solidFill>
              </a:rPr>
              <a:t>10.	C	20	A	30	A	40	B	50	B</a:t>
            </a:r>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04</a:t>
            </a:r>
            <a:r>
              <a:rPr lang="nl-NL" sz="4000" dirty="0" smtClean="0"/>
              <a:t>	</a:t>
            </a:r>
            <a:r>
              <a:rPr lang="nl-NL" sz="2800" dirty="0" smtClean="0"/>
              <a:t>Wat is de uiteindelijke oplossing bij problemen?</a:t>
            </a:r>
          </a:p>
          <a:p>
            <a:r>
              <a:rPr lang="nl-NL" dirty="0" smtClean="0"/>
              <a:t>	</a:t>
            </a:r>
            <a:r>
              <a:rPr lang="nl-NL" sz="2800" dirty="0" smtClean="0">
                <a:solidFill>
                  <a:srgbClr val="00B050"/>
                </a:solidFill>
              </a:rPr>
              <a:t>A. men moet gewoon wennen aan zijn situatie</a:t>
            </a:r>
          </a:p>
          <a:p>
            <a:r>
              <a:rPr lang="nl-NL" sz="2800" dirty="0">
                <a:solidFill>
                  <a:srgbClr val="00B050"/>
                </a:solidFill>
              </a:rPr>
              <a:t>	</a:t>
            </a:r>
            <a:r>
              <a:rPr lang="nl-NL" sz="2800" dirty="0" smtClean="0">
                <a:solidFill>
                  <a:srgbClr val="00B050"/>
                </a:solidFill>
              </a:rPr>
              <a:t>B. de rede toepassen in geval van problemen</a:t>
            </a:r>
          </a:p>
          <a:p>
            <a:r>
              <a:rPr lang="nl-NL" sz="2800" dirty="0">
                <a:solidFill>
                  <a:srgbClr val="00B050"/>
                </a:solidFill>
              </a:rPr>
              <a:t>	</a:t>
            </a:r>
            <a:r>
              <a:rPr lang="nl-NL" sz="2800" dirty="0" smtClean="0">
                <a:solidFill>
                  <a:srgbClr val="00B050"/>
                </a:solidFill>
              </a:rPr>
              <a:t>C. laat een evenwichtige geest troost vinden</a:t>
            </a:r>
          </a:p>
          <a:p>
            <a:r>
              <a:rPr lang="nl-NL" sz="2800" dirty="0">
                <a:solidFill>
                  <a:srgbClr val="00B050"/>
                </a:solidFill>
              </a:rPr>
              <a:t>	</a:t>
            </a:r>
            <a:r>
              <a:rPr lang="nl-NL" sz="2800" dirty="0" smtClean="0">
                <a:solidFill>
                  <a:srgbClr val="00B050"/>
                </a:solidFill>
              </a:rPr>
              <a:t>D. zo weinig mogelijk klagen over die problemen</a:t>
            </a:r>
          </a:p>
        </p:txBody>
      </p:sp>
      <p:pic>
        <p:nvPicPr>
          <p:cNvPr id="137218" name="Picture 2" descr="http://plzcdn.com/ZillaIMG/2e10c3a2450a35cb66da5e161926e16f.jpg"/>
          <p:cNvPicPr>
            <a:picLocks noChangeAspect="1" noChangeArrowheads="1"/>
          </p:cNvPicPr>
          <p:nvPr/>
        </p:nvPicPr>
        <p:blipFill>
          <a:blip r:embed="rId2" cstate="print"/>
          <a:srcRect/>
          <a:stretch>
            <a:fillRect/>
          </a:stretch>
        </p:blipFill>
        <p:spPr bwMode="auto">
          <a:xfrm>
            <a:off x="3275856" y="3717032"/>
            <a:ext cx="1905000" cy="2381250"/>
          </a:xfrm>
          <a:prstGeom prst="rect">
            <a:avLst/>
          </a:prstGeom>
          <a:solidFill>
            <a:schemeClr val="accent1"/>
          </a:solidFill>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240</a:t>
            </a:fld>
            <a:endParaRPr lang="nl-NL"/>
          </a:p>
        </p:txBody>
      </p:sp>
      <p:sp>
        <p:nvSpPr>
          <p:cNvPr id="3" name="Rechthoek 2"/>
          <p:cNvSpPr/>
          <p:nvPr/>
        </p:nvSpPr>
        <p:spPr>
          <a:xfrm>
            <a:off x="179512" y="1052736"/>
            <a:ext cx="8784976" cy="5221942"/>
          </a:xfrm>
          <a:prstGeom prst="rect">
            <a:avLst/>
          </a:prstGeom>
        </p:spPr>
        <p:txBody>
          <a:bodyPr wrap="square">
            <a:spAutoFit/>
          </a:bodyPr>
          <a:lstStyle/>
          <a:p>
            <a:pPr marL="742950" indent="-742950">
              <a:lnSpc>
                <a:spcPts val="4000"/>
              </a:lnSpc>
            </a:pPr>
            <a:r>
              <a:rPr lang="en-US" sz="3200" dirty="0" smtClean="0">
                <a:solidFill>
                  <a:schemeClr val="accent3">
                    <a:lumMod val="60000"/>
                    <a:lumOff val="40000"/>
                  </a:schemeClr>
                </a:solidFill>
              </a:rPr>
              <a:t>51	A	61	D	71	D	 81	B		</a:t>
            </a:r>
          </a:p>
          <a:p>
            <a:pPr marL="742950" indent="-742950">
              <a:lnSpc>
                <a:spcPts val="4000"/>
              </a:lnSpc>
            </a:pPr>
            <a:r>
              <a:rPr lang="en-US" sz="3200" dirty="0" smtClean="0">
                <a:solidFill>
                  <a:schemeClr val="accent3">
                    <a:lumMod val="60000"/>
                    <a:lumOff val="40000"/>
                  </a:schemeClr>
                </a:solidFill>
              </a:rPr>
              <a:t>52	D	62	B	72	C	 82	A</a:t>
            </a:r>
          </a:p>
          <a:p>
            <a:pPr marL="742950" indent="-742950">
              <a:lnSpc>
                <a:spcPts val="4000"/>
              </a:lnSpc>
            </a:pPr>
            <a:r>
              <a:rPr lang="en-US" sz="3200" dirty="0" smtClean="0">
                <a:solidFill>
                  <a:schemeClr val="accent3">
                    <a:lumMod val="60000"/>
                    <a:lumOff val="40000"/>
                  </a:schemeClr>
                </a:solidFill>
              </a:rPr>
              <a:t>53	B	63	D	73	B	 83	A</a:t>
            </a:r>
          </a:p>
          <a:p>
            <a:pPr marL="742950" indent="-742950">
              <a:lnSpc>
                <a:spcPts val="4000"/>
              </a:lnSpc>
            </a:pPr>
            <a:r>
              <a:rPr lang="en-US" sz="3200" dirty="0" smtClean="0">
                <a:solidFill>
                  <a:schemeClr val="accent3">
                    <a:lumMod val="60000"/>
                    <a:lumOff val="40000"/>
                  </a:schemeClr>
                </a:solidFill>
              </a:rPr>
              <a:t>54	C	64	C	74	B	 84	D</a:t>
            </a:r>
          </a:p>
          <a:p>
            <a:pPr marL="742950" indent="-742950">
              <a:lnSpc>
                <a:spcPts val="4000"/>
              </a:lnSpc>
            </a:pPr>
            <a:r>
              <a:rPr lang="en-US" sz="3200" dirty="0" smtClean="0">
                <a:solidFill>
                  <a:schemeClr val="accent3">
                    <a:lumMod val="60000"/>
                    <a:lumOff val="40000"/>
                  </a:schemeClr>
                </a:solidFill>
              </a:rPr>
              <a:t>55	A	65	B	75	D	 85	G</a:t>
            </a:r>
          </a:p>
          <a:p>
            <a:pPr marL="742950" indent="-742950">
              <a:lnSpc>
                <a:spcPts val="4000"/>
              </a:lnSpc>
            </a:pPr>
            <a:r>
              <a:rPr lang="en-US" sz="3200" dirty="0" smtClean="0">
                <a:solidFill>
                  <a:schemeClr val="accent3">
                    <a:lumMod val="60000"/>
                    <a:lumOff val="40000"/>
                  </a:schemeClr>
                </a:solidFill>
              </a:rPr>
              <a:t>56	D	66	A	76	A	 86	</a:t>
            </a:r>
          </a:p>
          <a:p>
            <a:pPr marL="742950" indent="-742950">
              <a:lnSpc>
                <a:spcPts val="4000"/>
              </a:lnSpc>
            </a:pPr>
            <a:r>
              <a:rPr lang="en-US" sz="3200" dirty="0" smtClean="0">
                <a:solidFill>
                  <a:schemeClr val="accent3">
                    <a:lumMod val="60000"/>
                    <a:lumOff val="40000"/>
                  </a:schemeClr>
                </a:solidFill>
              </a:rPr>
              <a:t>57	D	67	C	77	B	 87	</a:t>
            </a:r>
          </a:p>
          <a:p>
            <a:pPr marL="742950" indent="-742950">
              <a:lnSpc>
                <a:spcPts val="4000"/>
              </a:lnSpc>
            </a:pPr>
            <a:r>
              <a:rPr lang="en-US" sz="3200" dirty="0" smtClean="0">
                <a:solidFill>
                  <a:schemeClr val="accent3">
                    <a:lumMod val="60000"/>
                    <a:lumOff val="40000"/>
                  </a:schemeClr>
                </a:solidFill>
              </a:rPr>
              <a:t>58	C	68	D	78	C	 88	</a:t>
            </a:r>
          </a:p>
          <a:p>
            <a:pPr marL="742950" indent="-742950">
              <a:lnSpc>
                <a:spcPts val="4000"/>
              </a:lnSpc>
            </a:pPr>
            <a:r>
              <a:rPr lang="en-US" sz="3200" dirty="0" smtClean="0">
                <a:solidFill>
                  <a:schemeClr val="accent3">
                    <a:lumMod val="60000"/>
                    <a:lumOff val="40000"/>
                  </a:schemeClr>
                </a:solidFill>
              </a:rPr>
              <a:t>59	B	69	B	79	D	 89	</a:t>
            </a:r>
          </a:p>
          <a:p>
            <a:pPr marL="742950" indent="-742950">
              <a:lnSpc>
                <a:spcPts val="4000"/>
              </a:lnSpc>
            </a:pPr>
            <a:r>
              <a:rPr lang="en-US" sz="3200" dirty="0" smtClean="0">
                <a:solidFill>
                  <a:schemeClr val="accent3">
                    <a:lumMod val="60000"/>
                    <a:lumOff val="40000"/>
                  </a:schemeClr>
                </a:solidFill>
              </a:rPr>
              <a:t>60	A	70	A	80	A	 90	</a:t>
            </a:r>
          </a:p>
        </p:txBody>
      </p:sp>
      <p:sp>
        <p:nvSpPr>
          <p:cNvPr id="4" name="Rechthoek 3"/>
          <p:cNvSpPr/>
          <p:nvPr/>
        </p:nvSpPr>
        <p:spPr>
          <a:xfrm>
            <a:off x="179512" y="188640"/>
            <a:ext cx="8712968" cy="626005"/>
          </a:xfrm>
          <a:prstGeom prst="rect">
            <a:avLst/>
          </a:prstGeom>
        </p:spPr>
        <p:txBody>
          <a:bodyPr wrap="square">
            <a:spAutoFit/>
          </a:bodyPr>
          <a:lstStyle/>
          <a:p>
            <a:pPr>
              <a:lnSpc>
                <a:spcPts val="4000"/>
              </a:lnSpc>
            </a:pPr>
            <a:r>
              <a:rPr lang="en-US" sz="4000" dirty="0" err="1" smtClean="0">
                <a:solidFill>
                  <a:srgbClr val="00B050"/>
                </a:solidFill>
              </a:rPr>
              <a:t>Antwoorden</a:t>
            </a:r>
            <a:r>
              <a:rPr lang="en-US" sz="4000" dirty="0" smtClean="0">
                <a:solidFill>
                  <a:srgbClr val="00B050"/>
                </a:solidFill>
              </a:rPr>
              <a:t> op de </a:t>
            </a:r>
            <a:r>
              <a:rPr lang="en-US" sz="4000" dirty="0" err="1" smtClean="0">
                <a:solidFill>
                  <a:srgbClr val="00B050"/>
                </a:solidFill>
              </a:rPr>
              <a:t>meerkeuzevragen</a:t>
            </a:r>
            <a:r>
              <a:rPr lang="en-US" sz="4000" dirty="0" smtClean="0">
                <a:solidFill>
                  <a:srgbClr val="00B050"/>
                </a:solidFill>
              </a:rPr>
              <a:t>: 2</a:t>
            </a:r>
            <a:endParaRPr lang="nl-NL" sz="4000" dirty="0">
              <a:solidFill>
                <a:srgbClr val="00B050"/>
              </a:solidFill>
            </a:endParaRPr>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241</a:t>
            </a:fld>
            <a:endParaRPr lang="nl-NL"/>
          </a:p>
        </p:txBody>
      </p:sp>
      <p:sp>
        <p:nvSpPr>
          <p:cNvPr id="3" name="Rechthoek 2"/>
          <p:cNvSpPr/>
          <p:nvPr/>
        </p:nvSpPr>
        <p:spPr>
          <a:xfrm>
            <a:off x="107504" y="188640"/>
            <a:ext cx="8928992" cy="3785652"/>
          </a:xfrm>
          <a:prstGeom prst="rect">
            <a:avLst/>
          </a:prstGeom>
        </p:spPr>
        <p:txBody>
          <a:bodyPr wrap="square">
            <a:spAutoFit/>
          </a:bodyPr>
          <a:lstStyle/>
          <a:p>
            <a:r>
              <a:rPr lang="nl-NL" sz="4800" dirty="0" smtClean="0">
                <a:solidFill>
                  <a:schemeClr val="accent2">
                    <a:lumMod val="60000"/>
                    <a:lumOff val="40000"/>
                  </a:schemeClr>
                </a:solidFill>
              </a:rPr>
              <a:t>Vergeet natuurlijk niet de hoofdstukken 9 en 10 goed door te nemen!!</a:t>
            </a:r>
          </a:p>
          <a:p>
            <a:r>
              <a:rPr lang="nl-NL" sz="4800" dirty="0" smtClean="0">
                <a:solidFill>
                  <a:schemeClr val="accent2">
                    <a:lumMod val="60000"/>
                    <a:lumOff val="40000"/>
                  </a:schemeClr>
                </a:solidFill>
              </a:rPr>
              <a:t>Van de vertaalde passages bevelen wij de slavenbrief zeer aan!</a:t>
            </a:r>
            <a:endParaRPr lang="nl-NL" sz="4800" dirty="0">
              <a:solidFill>
                <a:schemeClr val="accent2">
                  <a:lumMod val="60000"/>
                  <a:lumOff val="40000"/>
                </a:schemeClr>
              </a:solidFill>
            </a:endParaRPr>
          </a:p>
        </p:txBody>
      </p:sp>
      <p:sp>
        <p:nvSpPr>
          <p:cNvPr id="4" name="Tijdelijke aanduiding voor voettekst 3"/>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242</a:t>
            </a:fld>
            <a:endParaRPr lang="nl-NL"/>
          </a:p>
        </p:txBody>
      </p:sp>
      <p:sp>
        <p:nvSpPr>
          <p:cNvPr id="3" name="Rechthoek 2"/>
          <p:cNvSpPr/>
          <p:nvPr/>
        </p:nvSpPr>
        <p:spPr>
          <a:xfrm>
            <a:off x="899592" y="1412776"/>
            <a:ext cx="8064896" cy="3154710"/>
          </a:xfrm>
          <a:prstGeom prst="rect">
            <a:avLst/>
          </a:prstGeom>
        </p:spPr>
        <p:txBody>
          <a:bodyPr wrap="square">
            <a:spAutoFit/>
          </a:bodyPr>
          <a:lstStyle/>
          <a:p>
            <a:r>
              <a:rPr lang="en-US" sz="19900" dirty="0" err="1" smtClean="0">
                <a:solidFill>
                  <a:schemeClr val="accent2">
                    <a:lumMod val="60000"/>
                    <a:lumOff val="40000"/>
                  </a:schemeClr>
                </a:solidFill>
              </a:rPr>
              <a:t>Einde</a:t>
            </a:r>
            <a:r>
              <a:rPr lang="en-US" sz="19900" dirty="0" smtClean="0">
                <a:solidFill>
                  <a:schemeClr val="accent2">
                    <a:lumMod val="60000"/>
                    <a:lumOff val="40000"/>
                  </a:schemeClr>
                </a:solidFill>
              </a:rPr>
              <a:t> !</a:t>
            </a:r>
            <a:endParaRPr lang="nl-NL" sz="19900" dirty="0">
              <a:solidFill>
                <a:schemeClr val="accent2">
                  <a:lumMod val="60000"/>
                  <a:lumOff val="40000"/>
                </a:schemeClr>
              </a:solidFill>
            </a:endParaRPr>
          </a:p>
        </p:txBody>
      </p:sp>
      <p:sp>
        <p:nvSpPr>
          <p:cNvPr id="4" name="Tijdelijke aanduiding voor voettekst 3"/>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955203"/>
          </a:xfrm>
          <a:prstGeom prst="rect">
            <a:avLst/>
          </a:prstGeom>
          <a:noFill/>
        </p:spPr>
        <p:txBody>
          <a:bodyPr wrap="square" rtlCol="0">
            <a:spAutoFit/>
          </a:bodyPr>
          <a:lstStyle/>
          <a:p>
            <a:r>
              <a:rPr lang="en-US" sz="2800" dirty="0" err="1" smtClean="0"/>
              <a:t>Nec</a:t>
            </a:r>
            <a:r>
              <a:rPr lang="en-US" sz="2800" dirty="0" smtClean="0"/>
              <a:t> in </a:t>
            </a:r>
            <a:r>
              <a:rPr lang="en-US" sz="2800" dirty="0" err="1" smtClean="0"/>
              <a:t>eadem</a:t>
            </a:r>
            <a:r>
              <a:rPr lang="en-US" sz="2800" dirty="0" smtClean="0"/>
              <a:t> </a:t>
            </a:r>
            <a:r>
              <a:rPr lang="en-US" sz="2800" dirty="0" err="1" smtClean="0"/>
              <a:t>intentione</a:t>
            </a:r>
            <a:r>
              <a:rPr lang="en-US" sz="2800" dirty="0" smtClean="0"/>
              <a:t> </a:t>
            </a:r>
            <a:r>
              <a:rPr lang="en-US" sz="2800" dirty="0" err="1" smtClean="0"/>
              <a:t>aequaliter</a:t>
            </a:r>
            <a:r>
              <a:rPr lang="en-US" sz="2800" dirty="0" smtClean="0"/>
              <a:t> </a:t>
            </a:r>
            <a:r>
              <a:rPr lang="en-US" sz="2800" dirty="0" err="1" smtClean="0"/>
              <a:t>retinenda</a:t>
            </a:r>
            <a:r>
              <a:rPr lang="en-US" sz="2800" dirty="0" smtClean="0"/>
              <a:t> </a:t>
            </a:r>
            <a:r>
              <a:rPr lang="en-US" sz="2800" dirty="0" err="1" smtClean="0"/>
              <a:t>mens</a:t>
            </a:r>
            <a:r>
              <a:rPr lang="en-US" sz="2800" dirty="0" smtClean="0"/>
              <a:t> </a:t>
            </a:r>
            <a:r>
              <a:rPr lang="en-US" sz="2800" dirty="0" err="1" smtClean="0"/>
              <a:t>est</a:t>
            </a:r>
            <a:r>
              <a:rPr lang="en-US" sz="2800" dirty="0" smtClean="0"/>
              <a:t>, </a:t>
            </a:r>
            <a:r>
              <a:rPr lang="en-US" sz="2800" dirty="0" err="1" smtClean="0"/>
              <a:t>sed</a:t>
            </a:r>
            <a:r>
              <a:rPr lang="en-US" sz="2800" dirty="0" smtClean="0"/>
              <a:t> ad </a:t>
            </a:r>
            <a:r>
              <a:rPr lang="en-US" sz="2800" dirty="0" err="1" smtClean="0"/>
              <a:t>iocos</a:t>
            </a:r>
            <a:r>
              <a:rPr lang="en-US" sz="2800" dirty="0" smtClean="0"/>
              <a:t> </a:t>
            </a:r>
            <a:r>
              <a:rPr lang="en-US" sz="2800" dirty="0" err="1" smtClean="0"/>
              <a:t>devocanda</a:t>
            </a:r>
            <a:r>
              <a:rPr lang="en-US" sz="2800" dirty="0" smtClean="0"/>
              <a:t>. Cum </a:t>
            </a:r>
            <a:r>
              <a:rPr lang="en-US" sz="2800" dirty="0" err="1" smtClean="0"/>
              <a:t>puerulis</a:t>
            </a:r>
            <a:r>
              <a:rPr lang="en-US" sz="2800" dirty="0" smtClean="0"/>
              <a:t> Socrates </a:t>
            </a:r>
            <a:r>
              <a:rPr lang="en-US" sz="2800" dirty="0" err="1" smtClean="0"/>
              <a:t>ludere</a:t>
            </a:r>
            <a:r>
              <a:rPr lang="en-US" sz="2800" dirty="0" smtClean="0"/>
              <a:t> non </a:t>
            </a:r>
            <a:r>
              <a:rPr lang="en-US" sz="2800" dirty="0" err="1" smtClean="0"/>
              <a:t>erubescebat</a:t>
            </a:r>
            <a:r>
              <a:rPr lang="en-US" sz="2800" dirty="0" smtClean="0"/>
              <a:t>, et Cato </a:t>
            </a:r>
            <a:r>
              <a:rPr lang="en-US" sz="2800" dirty="0" err="1" smtClean="0"/>
              <a:t>vino</a:t>
            </a:r>
            <a:r>
              <a:rPr lang="en-US" sz="2800" dirty="0" smtClean="0"/>
              <a:t> </a:t>
            </a:r>
            <a:r>
              <a:rPr lang="en-US" sz="2800" dirty="0" err="1" smtClean="0"/>
              <a:t>laxabat</a:t>
            </a:r>
            <a:r>
              <a:rPr lang="en-US" sz="2800" dirty="0" smtClean="0"/>
              <a:t> </a:t>
            </a:r>
            <a:r>
              <a:rPr lang="en-US" sz="2800" dirty="0" err="1" smtClean="0"/>
              <a:t>animum</a:t>
            </a:r>
            <a:r>
              <a:rPr lang="en-US" sz="2800" dirty="0" smtClean="0"/>
              <a:t> </a:t>
            </a:r>
            <a:r>
              <a:rPr lang="en-US" sz="2800" dirty="0" err="1" smtClean="0"/>
              <a:t>curis</a:t>
            </a:r>
            <a:r>
              <a:rPr lang="en-US" sz="2800" dirty="0" smtClean="0"/>
              <a:t> </a:t>
            </a:r>
            <a:r>
              <a:rPr lang="en-US" sz="2800" dirty="0" err="1" smtClean="0"/>
              <a:t>publicis</a:t>
            </a:r>
            <a:r>
              <a:rPr lang="en-US" sz="2800" dirty="0" smtClean="0"/>
              <a:t> </a:t>
            </a:r>
            <a:r>
              <a:rPr lang="en-US" sz="2800" dirty="0" err="1" smtClean="0"/>
              <a:t>fatigatum</a:t>
            </a:r>
            <a:r>
              <a:rPr lang="en-US" sz="2800" dirty="0" smtClean="0"/>
              <a:t> et Scipio </a:t>
            </a:r>
            <a:r>
              <a:rPr lang="en-US" sz="2800" dirty="0" err="1" smtClean="0"/>
              <a:t>triumphale</a:t>
            </a:r>
            <a:r>
              <a:rPr lang="en-US" sz="2800" dirty="0" smtClean="0"/>
              <a:t> </a:t>
            </a:r>
            <a:r>
              <a:rPr lang="en-US" sz="2800" dirty="0" err="1" smtClean="0"/>
              <a:t>illud</a:t>
            </a:r>
            <a:r>
              <a:rPr lang="en-US" sz="2800" dirty="0" smtClean="0"/>
              <a:t> ac </a:t>
            </a:r>
            <a:r>
              <a:rPr lang="en-US" sz="2800" dirty="0" err="1" smtClean="0"/>
              <a:t>militare</a:t>
            </a:r>
            <a:r>
              <a:rPr lang="en-US" sz="2800" dirty="0" smtClean="0"/>
              <a:t> corpus </a:t>
            </a:r>
            <a:r>
              <a:rPr lang="en-US" sz="2800" dirty="0" err="1" smtClean="0"/>
              <a:t>movebat</a:t>
            </a:r>
            <a:r>
              <a:rPr lang="en-US" sz="2800" dirty="0" smtClean="0"/>
              <a:t> ad </a:t>
            </a:r>
            <a:r>
              <a:rPr lang="en-US" sz="2800" dirty="0" err="1" smtClean="0"/>
              <a:t>numeros</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En de geest moet niet op gelijke wijze in dezelfde spanning gehouden worden, nee, naar grapjes weggeroepen worden. </a:t>
            </a:r>
            <a:r>
              <a:rPr lang="nl-NL" sz="2400" dirty="0" err="1" smtClean="0">
                <a:solidFill>
                  <a:schemeClr val="accent6">
                    <a:lumMod val="60000"/>
                    <a:lumOff val="40000"/>
                  </a:schemeClr>
                </a:solidFill>
              </a:rPr>
              <a:t>Socrates</a:t>
            </a:r>
            <a:r>
              <a:rPr lang="nl-NL" sz="2400" dirty="0" smtClean="0">
                <a:solidFill>
                  <a:schemeClr val="accent6">
                    <a:lumMod val="60000"/>
                    <a:lumOff val="40000"/>
                  </a:schemeClr>
                </a:solidFill>
              </a:rPr>
              <a:t> schaamde zich er niet voor om met jongetjes te spelen, en Cato ontspande zijn geest, die afgemat was door zorgen voor de staat, met wijn, en </a:t>
            </a:r>
            <a:r>
              <a:rPr lang="nl-NL" sz="2400" dirty="0" err="1" smtClean="0">
                <a:solidFill>
                  <a:schemeClr val="accent6">
                    <a:lumMod val="60000"/>
                    <a:lumOff val="40000"/>
                  </a:schemeClr>
                </a:solidFill>
              </a:rPr>
              <a:t>Scipio</a:t>
            </a:r>
            <a:r>
              <a:rPr lang="nl-NL" sz="2400" dirty="0" smtClean="0">
                <a:solidFill>
                  <a:schemeClr val="accent6">
                    <a:lumMod val="60000"/>
                    <a:lumOff val="40000"/>
                  </a:schemeClr>
                </a:solidFill>
              </a:rPr>
              <a:t> liet dat zegevierende en soldatenlichaam op de maat bewegen, …</a:t>
            </a: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672" t="13876" r="12595" b="13666"/>
          <a:stretch/>
        </p:blipFill>
        <p:spPr bwMode="auto">
          <a:xfrm>
            <a:off x="251520" y="5100567"/>
            <a:ext cx="1296000"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6" y="5099846"/>
            <a:ext cx="1525015" cy="1469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 non </a:t>
            </a:r>
            <a:r>
              <a:rPr lang="en-US" sz="2800" dirty="0" err="1" smtClean="0"/>
              <a:t>molliter</a:t>
            </a:r>
            <a:r>
              <a:rPr lang="en-US" sz="2800" dirty="0" smtClean="0"/>
              <a:t> se </a:t>
            </a:r>
            <a:r>
              <a:rPr lang="en-US" sz="2800" dirty="0" err="1" smtClean="0"/>
              <a:t>infringens</a:t>
            </a:r>
            <a:r>
              <a:rPr lang="en-US" sz="2800" dirty="0" smtClean="0"/>
              <a:t>, </a:t>
            </a:r>
            <a:r>
              <a:rPr lang="en-US" sz="2800" dirty="0" err="1" smtClean="0"/>
              <a:t>ut</a:t>
            </a:r>
            <a:r>
              <a:rPr lang="en-US" sz="2800" dirty="0" smtClean="0"/>
              <a:t> </a:t>
            </a:r>
            <a:r>
              <a:rPr lang="en-US" sz="2800" dirty="0" err="1" smtClean="0"/>
              <a:t>nunc</a:t>
            </a:r>
            <a:r>
              <a:rPr lang="en-US" sz="2800" dirty="0" smtClean="0"/>
              <a:t> </a:t>
            </a:r>
            <a:r>
              <a:rPr lang="en-US" sz="2800" dirty="0" err="1" smtClean="0"/>
              <a:t>mos</a:t>
            </a:r>
            <a:r>
              <a:rPr lang="en-US" sz="2800" dirty="0" smtClean="0"/>
              <a:t> </a:t>
            </a:r>
            <a:r>
              <a:rPr lang="en-US" sz="2800" dirty="0" err="1" smtClean="0"/>
              <a:t>est</a:t>
            </a:r>
            <a:r>
              <a:rPr lang="en-US" sz="2800" dirty="0" smtClean="0"/>
              <a:t> </a:t>
            </a:r>
            <a:r>
              <a:rPr lang="en-US" sz="2800" dirty="0" err="1" smtClean="0"/>
              <a:t>etiam</a:t>
            </a:r>
            <a:r>
              <a:rPr lang="en-US" sz="2800" dirty="0" smtClean="0"/>
              <a:t> </a:t>
            </a:r>
            <a:r>
              <a:rPr lang="en-US" sz="2800" dirty="0" err="1" smtClean="0"/>
              <a:t>incessu</a:t>
            </a:r>
            <a:r>
              <a:rPr lang="en-US" sz="2800" dirty="0" smtClean="0"/>
              <a:t> ipso ultra </a:t>
            </a:r>
            <a:r>
              <a:rPr lang="en-US" sz="2800" dirty="0" err="1" smtClean="0"/>
              <a:t>muliebrem</a:t>
            </a:r>
            <a:r>
              <a:rPr lang="en-US" sz="2800" dirty="0" smtClean="0"/>
              <a:t> </a:t>
            </a:r>
            <a:r>
              <a:rPr lang="en-US" sz="2800" dirty="0" err="1" smtClean="0"/>
              <a:t>mollitiam</a:t>
            </a:r>
            <a:r>
              <a:rPr lang="en-US" sz="2800" dirty="0" smtClean="0"/>
              <a:t> </a:t>
            </a:r>
            <a:r>
              <a:rPr lang="en-US" sz="2800" dirty="0" err="1" smtClean="0"/>
              <a:t>fluentibus</a:t>
            </a:r>
            <a:r>
              <a:rPr lang="en-US" sz="2800" dirty="0" smtClean="0"/>
              <a:t>, </a:t>
            </a:r>
            <a:r>
              <a:rPr lang="en-US" sz="2800" dirty="0" err="1" smtClean="0"/>
              <a:t>sed</a:t>
            </a:r>
            <a:r>
              <a:rPr lang="en-US" sz="2800" dirty="0" smtClean="0"/>
              <a:t> </a:t>
            </a:r>
            <a:r>
              <a:rPr lang="en-US" sz="2800" dirty="0" err="1" smtClean="0"/>
              <a:t>ut</a:t>
            </a:r>
            <a:r>
              <a:rPr lang="en-US" sz="2800" dirty="0" smtClean="0"/>
              <a:t> </a:t>
            </a:r>
            <a:r>
              <a:rPr lang="en-US" sz="2800" dirty="0" err="1" smtClean="0"/>
              <a:t>antiqui</a:t>
            </a:r>
            <a:r>
              <a:rPr lang="en-US" sz="2800" dirty="0" smtClean="0"/>
              <a:t> </a:t>
            </a:r>
            <a:r>
              <a:rPr lang="en-US" sz="2800" dirty="0" err="1" smtClean="0"/>
              <a:t>illi</a:t>
            </a:r>
            <a:r>
              <a:rPr lang="en-US" sz="2800" dirty="0" smtClean="0"/>
              <a:t> </a:t>
            </a:r>
            <a:r>
              <a:rPr lang="en-US" sz="2800" dirty="0" err="1" smtClean="0"/>
              <a:t>viri</a:t>
            </a:r>
            <a:r>
              <a:rPr lang="en-US" sz="2800" dirty="0" smtClean="0"/>
              <a:t> </a:t>
            </a:r>
            <a:r>
              <a:rPr lang="en-US" sz="2800" dirty="0" err="1" smtClean="0"/>
              <a:t>solebant</a:t>
            </a:r>
            <a:r>
              <a:rPr lang="en-US" sz="2800" dirty="0" smtClean="0"/>
              <a:t> inter </a:t>
            </a:r>
            <a:r>
              <a:rPr lang="en-US" sz="2800" dirty="0" err="1" smtClean="0"/>
              <a:t>lusum</a:t>
            </a:r>
            <a:r>
              <a:rPr lang="en-US" sz="2800" dirty="0" smtClean="0"/>
              <a:t> ac </a:t>
            </a:r>
            <a:r>
              <a:rPr lang="en-US" sz="2800" dirty="0" err="1" smtClean="0"/>
              <a:t>festa</a:t>
            </a:r>
            <a:r>
              <a:rPr lang="en-US" sz="2800" dirty="0" smtClean="0"/>
              <a:t> </a:t>
            </a:r>
            <a:r>
              <a:rPr lang="en-US" sz="2800" dirty="0" err="1" smtClean="0"/>
              <a:t>tempora</a:t>
            </a:r>
            <a:r>
              <a:rPr lang="en-US" sz="2800" dirty="0" smtClean="0"/>
              <a:t> </a:t>
            </a:r>
            <a:r>
              <a:rPr lang="en-US" sz="2800" dirty="0" err="1" smtClean="0"/>
              <a:t>virilem</a:t>
            </a:r>
            <a:r>
              <a:rPr lang="en-US" sz="2800" dirty="0" smtClean="0"/>
              <a:t> in </a:t>
            </a:r>
            <a:r>
              <a:rPr lang="en-US" sz="2800" dirty="0" err="1" smtClean="0"/>
              <a:t>modum</a:t>
            </a:r>
            <a:r>
              <a:rPr lang="en-US" sz="2800" dirty="0" smtClean="0"/>
              <a:t> </a:t>
            </a:r>
            <a:r>
              <a:rPr lang="en-US" sz="2800" dirty="0" err="1" smtClean="0"/>
              <a:t>tripudiare</a:t>
            </a:r>
            <a:r>
              <a:rPr lang="en-US" sz="2800" dirty="0" smtClean="0"/>
              <a:t>, non </a:t>
            </a:r>
            <a:r>
              <a:rPr lang="en-US" sz="2800" dirty="0" err="1" smtClean="0"/>
              <a:t>facturi</a:t>
            </a:r>
            <a:r>
              <a:rPr lang="en-US" sz="2800" dirty="0" smtClean="0"/>
              <a:t> </a:t>
            </a:r>
            <a:r>
              <a:rPr lang="en-US" sz="2800" dirty="0" err="1" smtClean="0"/>
              <a:t>detrimentum</a:t>
            </a:r>
            <a:r>
              <a:rPr lang="en-US" sz="2800" dirty="0" smtClean="0"/>
              <a:t>, </a:t>
            </a:r>
            <a:r>
              <a:rPr lang="en-US" sz="2800" dirty="0" err="1" smtClean="0"/>
              <a:t>etiam</a:t>
            </a:r>
            <a:r>
              <a:rPr lang="en-US" sz="2800" dirty="0" smtClean="0"/>
              <a:t> </a:t>
            </a:r>
            <a:r>
              <a:rPr lang="en-US" sz="2800" dirty="0" err="1" smtClean="0"/>
              <a:t>si</a:t>
            </a:r>
            <a:r>
              <a:rPr lang="en-US" sz="2800" dirty="0" smtClean="0"/>
              <a:t> </a:t>
            </a:r>
            <a:r>
              <a:rPr lang="en-US" sz="2800" dirty="0" err="1" smtClean="0"/>
              <a:t>ab</a:t>
            </a:r>
            <a:r>
              <a:rPr lang="en-US" sz="2800" dirty="0" smtClean="0"/>
              <a:t> </a:t>
            </a:r>
            <a:r>
              <a:rPr lang="en-US" sz="2800" dirty="0" err="1" smtClean="0"/>
              <a:t>hostibus</a:t>
            </a:r>
            <a:r>
              <a:rPr lang="en-US" sz="2800" dirty="0" smtClean="0"/>
              <a:t> </a:t>
            </a:r>
            <a:r>
              <a:rPr lang="en-US" sz="2800" dirty="0" err="1" smtClean="0"/>
              <a:t>suis</a:t>
            </a:r>
            <a:r>
              <a:rPr lang="en-US" sz="2800" dirty="0" smtClean="0"/>
              <a:t> </a:t>
            </a:r>
            <a:r>
              <a:rPr lang="en-US" sz="2800" dirty="0" err="1" smtClean="0"/>
              <a:t>spectarentur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waarbij hij zich niet op verwijfde wijze alle kanten op boog, zoals nu de gewoonte is voor lieden die zich zelfs alleen al bij het lopen nog erger dan typisch vrouwelijk voortbewegen, nee, zoals die oude mannen tijdens spel en feestdagen een wapendans plachten te doen op mannelijke wijze, waarmee ze geen schade zouden veroorzaken, zelfs niet als ze door hun vijanden gadegeslagen werden.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05</a:t>
            </a:r>
            <a:r>
              <a:rPr lang="nl-NL" sz="4000" dirty="0" smtClean="0"/>
              <a:t>	</a:t>
            </a:r>
            <a:r>
              <a:rPr lang="nl-NL" sz="2800" dirty="0" smtClean="0"/>
              <a:t>Vanwaar de namen </a:t>
            </a:r>
            <a:r>
              <a:rPr lang="nl-NL" sz="2800" dirty="0" err="1" smtClean="0"/>
              <a:t>Socrates</a:t>
            </a:r>
            <a:r>
              <a:rPr lang="nl-NL" sz="2800" dirty="0" smtClean="0"/>
              <a:t>, Cato en </a:t>
            </a:r>
            <a:r>
              <a:rPr lang="nl-NL" sz="2800" dirty="0" err="1" smtClean="0"/>
              <a:t>Scipio</a:t>
            </a:r>
            <a:r>
              <a:rPr lang="nl-NL" sz="2800" dirty="0" smtClean="0"/>
              <a:t>?</a:t>
            </a:r>
          </a:p>
          <a:p>
            <a:r>
              <a:rPr lang="nl-NL" dirty="0" smtClean="0"/>
              <a:t>	</a:t>
            </a:r>
            <a:r>
              <a:rPr lang="nl-NL" sz="2800" dirty="0" smtClean="0">
                <a:solidFill>
                  <a:srgbClr val="00B050"/>
                </a:solidFill>
              </a:rPr>
              <a:t>A. Seneca had een paar beroemde Romeinen nodig</a:t>
            </a:r>
          </a:p>
          <a:p>
            <a:r>
              <a:rPr lang="nl-NL" sz="2800" dirty="0">
                <a:solidFill>
                  <a:srgbClr val="00B050"/>
                </a:solidFill>
              </a:rPr>
              <a:t>	</a:t>
            </a:r>
            <a:r>
              <a:rPr lang="nl-NL" sz="2800" dirty="0" smtClean="0">
                <a:solidFill>
                  <a:srgbClr val="00B050"/>
                </a:solidFill>
              </a:rPr>
              <a:t>B. iedereen heeft af en toe ontspanning nodig</a:t>
            </a:r>
          </a:p>
          <a:p>
            <a:r>
              <a:rPr lang="nl-NL" sz="2800" dirty="0">
                <a:solidFill>
                  <a:srgbClr val="00B050"/>
                </a:solidFill>
              </a:rPr>
              <a:t>	</a:t>
            </a:r>
            <a:r>
              <a:rPr lang="nl-NL" sz="2800" dirty="0" smtClean="0">
                <a:solidFill>
                  <a:srgbClr val="00B050"/>
                </a:solidFill>
              </a:rPr>
              <a:t>C. het waren politici en die gaan af en toe los</a:t>
            </a:r>
          </a:p>
          <a:p>
            <a:r>
              <a:rPr lang="nl-NL" sz="2800" dirty="0">
                <a:solidFill>
                  <a:srgbClr val="00B050"/>
                </a:solidFill>
              </a:rPr>
              <a:t>	</a:t>
            </a:r>
            <a:r>
              <a:rPr lang="nl-NL" sz="2800" dirty="0" smtClean="0">
                <a:solidFill>
                  <a:srgbClr val="00B050"/>
                </a:solidFill>
              </a:rPr>
              <a:t>D. Seneca wil verwijfd loopgedrag veroordelen</a:t>
            </a:r>
          </a:p>
        </p:txBody>
      </p:sp>
      <p:pic>
        <p:nvPicPr>
          <p:cNvPr id="134146" name="Picture 2" descr="http://mackthewriter.files.wordpress.com/2011/12/socrates-peace.jpg"/>
          <p:cNvPicPr>
            <a:picLocks noChangeAspect="1" noChangeArrowheads="1"/>
          </p:cNvPicPr>
          <p:nvPr/>
        </p:nvPicPr>
        <p:blipFill>
          <a:blip r:embed="rId2" cstate="print"/>
          <a:srcRect l="7559" t="10416" r="12598" b="6448"/>
          <a:stretch>
            <a:fillRect/>
          </a:stretch>
        </p:blipFill>
        <p:spPr bwMode="auto">
          <a:xfrm>
            <a:off x="251519" y="2924944"/>
            <a:ext cx="1470237" cy="1944216"/>
          </a:xfrm>
          <a:prstGeom prst="rect">
            <a:avLst/>
          </a:prstGeom>
          <a:noFill/>
        </p:spPr>
      </p:pic>
      <p:pic>
        <p:nvPicPr>
          <p:cNvPr id="134148" name="Picture 4" descr="http://3.bp.blogspot.com/-Pi3EhbZ-vmI/UG3ZwLgqc3I/AAAAAAAADHY/okvL7FGDtns/s400/amigos.JPG"/>
          <p:cNvPicPr>
            <a:picLocks noChangeAspect="1" noChangeArrowheads="1"/>
          </p:cNvPicPr>
          <p:nvPr/>
        </p:nvPicPr>
        <p:blipFill>
          <a:blip r:embed="rId3" cstate="print"/>
          <a:srcRect/>
          <a:stretch>
            <a:fillRect/>
          </a:stretch>
        </p:blipFill>
        <p:spPr bwMode="auto">
          <a:xfrm>
            <a:off x="6876256" y="4941168"/>
            <a:ext cx="2088232" cy="1354041"/>
          </a:xfrm>
          <a:prstGeom prst="rect">
            <a:avLst/>
          </a:prstGeom>
          <a:noFill/>
        </p:spPr>
      </p:pic>
      <p:pic>
        <p:nvPicPr>
          <p:cNvPr id="134150" name="Picture 6" descr="http://www.wdcartoons.com/cartoons/gummbahstudie32.gif"/>
          <p:cNvPicPr>
            <a:picLocks noChangeAspect="1" noChangeArrowheads="1"/>
          </p:cNvPicPr>
          <p:nvPr/>
        </p:nvPicPr>
        <p:blipFill>
          <a:blip r:embed="rId4" cstate="print"/>
          <a:srcRect/>
          <a:stretch>
            <a:fillRect/>
          </a:stretch>
        </p:blipFill>
        <p:spPr bwMode="auto">
          <a:xfrm>
            <a:off x="2627783" y="2996952"/>
            <a:ext cx="3032007" cy="33843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28</a:t>
            </a:fld>
            <a:endParaRPr lang="nl-NL" dirty="0"/>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893647"/>
          </a:xfrm>
          <a:prstGeom prst="rect">
            <a:avLst/>
          </a:prstGeom>
          <a:noFill/>
        </p:spPr>
        <p:txBody>
          <a:bodyPr wrap="square" rtlCol="0">
            <a:spAutoFit/>
          </a:bodyPr>
          <a:lstStyle/>
          <a:p>
            <a:r>
              <a:rPr lang="en-US" sz="2800" dirty="0" err="1" smtClean="0"/>
              <a:t>Danda</a:t>
            </a:r>
            <a:r>
              <a:rPr lang="en-US" sz="2800" dirty="0" smtClean="0"/>
              <a:t> </a:t>
            </a:r>
            <a:r>
              <a:rPr lang="en-US" sz="2800" dirty="0" err="1" smtClean="0"/>
              <a:t>est</a:t>
            </a:r>
            <a:r>
              <a:rPr lang="en-US" sz="2800" dirty="0" smtClean="0"/>
              <a:t> </a:t>
            </a:r>
            <a:r>
              <a:rPr lang="en-US" sz="2800" dirty="0" err="1" smtClean="0"/>
              <a:t>animis</a:t>
            </a:r>
            <a:r>
              <a:rPr lang="en-US" sz="2800" dirty="0" smtClean="0"/>
              <a:t> </a:t>
            </a:r>
            <a:r>
              <a:rPr lang="en-US" sz="2800" dirty="0" err="1" smtClean="0"/>
              <a:t>remissio</a:t>
            </a:r>
            <a:r>
              <a:rPr lang="en-US" sz="2800" dirty="0" smtClean="0"/>
              <a:t>: </a:t>
            </a:r>
            <a:r>
              <a:rPr lang="en-US" sz="2800" dirty="0" err="1" smtClean="0"/>
              <a:t>meliores</a:t>
            </a:r>
            <a:r>
              <a:rPr lang="en-US" sz="2800" dirty="0" smtClean="0"/>
              <a:t> </a:t>
            </a:r>
            <a:r>
              <a:rPr lang="en-US" sz="2800" dirty="0" err="1" smtClean="0"/>
              <a:t>acrioresque</a:t>
            </a:r>
            <a:r>
              <a:rPr lang="en-US" sz="2800" dirty="0" smtClean="0"/>
              <a:t> </a:t>
            </a:r>
            <a:r>
              <a:rPr lang="en-US" sz="2800" dirty="0" err="1" smtClean="0"/>
              <a:t>requieti</a:t>
            </a:r>
            <a:r>
              <a:rPr lang="en-US" sz="2800" dirty="0" smtClean="0"/>
              <a:t> </a:t>
            </a:r>
            <a:r>
              <a:rPr lang="en-US" sz="2800" dirty="0" err="1" smtClean="0"/>
              <a:t>surgent</a:t>
            </a:r>
            <a:r>
              <a:rPr lang="en-US" sz="2800" dirty="0" smtClean="0"/>
              <a:t>. </a:t>
            </a:r>
            <a:r>
              <a:rPr lang="en-US" sz="2800" dirty="0" err="1" smtClean="0"/>
              <a:t>Ut</a:t>
            </a:r>
            <a:r>
              <a:rPr lang="en-US" sz="2800" dirty="0" smtClean="0"/>
              <a:t> </a:t>
            </a:r>
            <a:r>
              <a:rPr lang="en-US" sz="2800" dirty="0" err="1" smtClean="0"/>
              <a:t>fertilibus</a:t>
            </a:r>
            <a:r>
              <a:rPr lang="en-US" sz="2800" dirty="0" smtClean="0"/>
              <a:t> </a:t>
            </a:r>
            <a:r>
              <a:rPr lang="en-US" sz="2800" dirty="0" err="1" smtClean="0"/>
              <a:t>agris</a:t>
            </a:r>
            <a:r>
              <a:rPr lang="en-US" sz="2800" dirty="0" smtClean="0"/>
              <a:t> non </a:t>
            </a:r>
            <a:r>
              <a:rPr lang="en-US" sz="2800" dirty="0" err="1" smtClean="0"/>
              <a:t>est</a:t>
            </a:r>
            <a:r>
              <a:rPr lang="en-US" sz="2800" dirty="0" smtClean="0"/>
              <a:t> </a:t>
            </a:r>
            <a:r>
              <a:rPr lang="en-US" sz="2800" dirty="0" err="1" smtClean="0"/>
              <a:t>imperandum</a:t>
            </a:r>
            <a:r>
              <a:rPr lang="en-US" sz="2800" dirty="0" smtClean="0"/>
              <a:t> - </a:t>
            </a:r>
            <a:r>
              <a:rPr lang="en-US" sz="2800" dirty="0" err="1" smtClean="0"/>
              <a:t>cito</a:t>
            </a:r>
            <a:r>
              <a:rPr lang="en-US" sz="2800" dirty="0" smtClean="0"/>
              <a:t> </a:t>
            </a:r>
            <a:r>
              <a:rPr lang="en-US" sz="2800" dirty="0" err="1" smtClean="0"/>
              <a:t>enim</a:t>
            </a:r>
            <a:r>
              <a:rPr lang="en-US" sz="2800" dirty="0" smtClean="0"/>
              <a:t> </a:t>
            </a:r>
            <a:r>
              <a:rPr lang="en-US" sz="2800" dirty="0" err="1" smtClean="0"/>
              <a:t>illos</a:t>
            </a:r>
            <a:r>
              <a:rPr lang="en-US" sz="2800" dirty="0" smtClean="0"/>
              <a:t> </a:t>
            </a:r>
            <a:r>
              <a:rPr lang="en-US" sz="2800" dirty="0" err="1" smtClean="0"/>
              <a:t>exhauriet</a:t>
            </a:r>
            <a:r>
              <a:rPr lang="en-US" sz="2800" dirty="0" smtClean="0"/>
              <a:t> </a:t>
            </a:r>
            <a:r>
              <a:rPr lang="en-US" sz="2800" dirty="0" err="1" smtClean="0"/>
              <a:t>numquam</a:t>
            </a:r>
            <a:r>
              <a:rPr lang="en-US" sz="2800" dirty="0" smtClean="0"/>
              <a:t> </a:t>
            </a:r>
            <a:r>
              <a:rPr lang="en-US" sz="2800" dirty="0" err="1" smtClean="0"/>
              <a:t>intermissa</a:t>
            </a:r>
            <a:r>
              <a:rPr lang="en-US" sz="2800" dirty="0" smtClean="0"/>
              <a:t> </a:t>
            </a:r>
            <a:r>
              <a:rPr lang="en-US" sz="2800" dirty="0" err="1" smtClean="0"/>
              <a:t>fecunditas</a:t>
            </a:r>
            <a:r>
              <a:rPr lang="en-US" sz="2800" dirty="0" smtClean="0"/>
              <a:t> - </a:t>
            </a:r>
            <a:r>
              <a:rPr lang="en-US" sz="2800" dirty="0" err="1" smtClean="0"/>
              <a:t>ita</a:t>
            </a:r>
            <a:r>
              <a:rPr lang="en-US" sz="2800" dirty="0" smtClean="0"/>
              <a:t> </a:t>
            </a:r>
            <a:r>
              <a:rPr lang="en-US" sz="2800" dirty="0" err="1" smtClean="0"/>
              <a:t>animorum</a:t>
            </a:r>
            <a:r>
              <a:rPr lang="en-US" sz="2800" dirty="0" smtClean="0"/>
              <a:t> impetus </a:t>
            </a:r>
            <a:r>
              <a:rPr lang="en-US" sz="2800" dirty="0" err="1" smtClean="0"/>
              <a:t>assiduus</a:t>
            </a:r>
            <a:r>
              <a:rPr lang="en-US" sz="2800" dirty="0" smtClean="0"/>
              <a:t> labor </a:t>
            </a:r>
            <a:r>
              <a:rPr lang="en-US" sz="2800" dirty="0" err="1" smtClean="0"/>
              <a:t>franget</a:t>
            </a:r>
            <a:r>
              <a:rPr lang="en-US" sz="2800" dirty="0" smtClean="0"/>
              <a:t>, </a:t>
            </a:r>
            <a:r>
              <a:rPr lang="en-US" sz="2800" dirty="0" err="1" smtClean="0"/>
              <a:t>vires</a:t>
            </a:r>
            <a:r>
              <a:rPr lang="en-US" sz="2800" dirty="0" smtClean="0"/>
              <a:t> recipient </a:t>
            </a:r>
            <a:r>
              <a:rPr lang="en-US" sz="2800" dirty="0" err="1" smtClean="0"/>
              <a:t>paulum</a:t>
            </a:r>
            <a:r>
              <a:rPr lang="en-US" sz="2800" dirty="0" smtClean="0"/>
              <a:t> </a:t>
            </a:r>
            <a:r>
              <a:rPr lang="en-US" sz="2800" dirty="0" err="1" smtClean="0"/>
              <a:t>resoluti</a:t>
            </a:r>
            <a:r>
              <a:rPr lang="en-US" sz="2800" dirty="0" smtClean="0"/>
              <a:t> et </a:t>
            </a:r>
            <a:r>
              <a:rPr lang="en-US" sz="2800" dirty="0" err="1" smtClean="0"/>
              <a:t>remissi</a:t>
            </a:r>
            <a:r>
              <a:rPr lang="en-US" sz="2800" dirty="0" smtClean="0"/>
              <a:t>; …</a:t>
            </a:r>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Er moet ontspanning aan de geesten gegeven worden: uitgerust zullen ze beter en energieker opstaan. Zoals vruchtbare akkers niet geforceerd moeten worden – want ononderbroken grote productie zal die (akkers) snel uitputten – zo ook zal een voortdurende inspanning de initiatieven van geesten kapot maken, (maar) ze zullen hun krachten terugkrijgen als ze een beetje losgelaten en vrijgelaten zijn;…</a:t>
            </a:r>
          </a:p>
        </p:txBody>
      </p:sp>
      <p:pic>
        <p:nvPicPr>
          <p:cNvPr id="7" name="Picture 2" descr="http://static.skynetblogs.be/media/10898/dyn001_original_600_410_pjpeg__0a1aa7ab537aacfca21cd21a287ffccb.jpg"/>
          <p:cNvPicPr>
            <a:picLocks noChangeAspect="1" noChangeArrowheads="1"/>
          </p:cNvPicPr>
          <p:nvPr/>
        </p:nvPicPr>
        <p:blipFill>
          <a:blip r:embed="rId2" cstate="print"/>
          <a:srcRect b="9218"/>
          <a:stretch>
            <a:fillRect/>
          </a:stretch>
        </p:blipFill>
        <p:spPr bwMode="auto">
          <a:xfrm>
            <a:off x="5724128" y="5013176"/>
            <a:ext cx="2592288" cy="1608133"/>
          </a:xfrm>
          <a:prstGeom prst="rect">
            <a:avLst/>
          </a:prstGeom>
          <a:noFill/>
        </p:spPr>
      </p:pic>
      <p:sp>
        <p:nvSpPr>
          <p:cNvPr id="6" name="Tekstvak 5"/>
          <p:cNvSpPr txBox="1"/>
          <p:nvPr/>
        </p:nvSpPr>
        <p:spPr>
          <a:xfrm>
            <a:off x="1187624" y="5589240"/>
            <a:ext cx="4608512" cy="523220"/>
          </a:xfrm>
          <a:prstGeom prst="rect">
            <a:avLst/>
          </a:prstGeom>
          <a:noFill/>
        </p:spPr>
        <p:txBody>
          <a:bodyPr wrap="square" rtlCol="0">
            <a:spAutoFit/>
          </a:bodyPr>
          <a:lstStyle/>
          <a:p>
            <a:r>
              <a:rPr lang="nl-NL" sz="2800" dirty="0" smtClean="0"/>
              <a:t>Ook een akkertje omploegen?</a:t>
            </a:r>
            <a:endParaRPr lang="nl-NL"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29</a:t>
            </a:fld>
            <a:endParaRPr lang="nl-NL" dirty="0"/>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smtClean="0"/>
              <a:t>… </a:t>
            </a:r>
            <a:r>
              <a:rPr lang="en-US" sz="2800" dirty="0" err="1" smtClean="0"/>
              <a:t>nascitur</a:t>
            </a:r>
            <a:r>
              <a:rPr lang="en-US" sz="2800" dirty="0" smtClean="0"/>
              <a:t> ex </a:t>
            </a:r>
            <a:r>
              <a:rPr lang="en-US" sz="2800" dirty="0" err="1" smtClean="0"/>
              <a:t>assiduitate</a:t>
            </a:r>
            <a:r>
              <a:rPr lang="en-US" sz="2800" dirty="0" smtClean="0"/>
              <a:t> </a:t>
            </a:r>
            <a:r>
              <a:rPr lang="en-US" sz="2800" dirty="0" err="1" smtClean="0"/>
              <a:t>laborum</a:t>
            </a:r>
            <a:r>
              <a:rPr lang="en-US" sz="2800" dirty="0" smtClean="0"/>
              <a:t> </a:t>
            </a:r>
            <a:r>
              <a:rPr lang="en-US" sz="2800" dirty="0" err="1" smtClean="0"/>
              <a:t>animorum</a:t>
            </a:r>
            <a:r>
              <a:rPr lang="en-US" sz="2800" dirty="0" smtClean="0"/>
              <a:t> </a:t>
            </a:r>
            <a:r>
              <a:rPr lang="en-US" sz="2800" dirty="0" err="1" smtClean="0"/>
              <a:t>hebetatio</a:t>
            </a:r>
            <a:r>
              <a:rPr lang="en-US" sz="2800" dirty="0" smtClean="0"/>
              <a:t> </a:t>
            </a:r>
            <a:r>
              <a:rPr lang="en-US" sz="2800" dirty="0" err="1" smtClean="0"/>
              <a:t>quaedam</a:t>
            </a:r>
            <a:r>
              <a:rPr lang="en-US" sz="2800" dirty="0" smtClean="0"/>
              <a:t> et </a:t>
            </a:r>
            <a:r>
              <a:rPr lang="en-US" sz="2800" dirty="0" err="1" smtClean="0"/>
              <a:t>languor.Nec</a:t>
            </a:r>
            <a:r>
              <a:rPr lang="en-US" sz="2800" dirty="0" smtClean="0"/>
              <a:t> ad hoc </a:t>
            </a:r>
            <a:r>
              <a:rPr lang="en-US" sz="2800" dirty="0" err="1" smtClean="0"/>
              <a:t>tanta</a:t>
            </a:r>
            <a:r>
              <a:rPr lang="en-US" sz="2800" dirty="0" smtClean="0"/>
              <a:t> </a:t>
            </a:r>
            <a:r>
              <a:rPr lang="en-US" sz="2800" dirty="0" err="1" smtClean="0"/>
              <a:t>hominum</a:t>
            </a:r>
            <a:r>
              <a:rPr lang="en-US" sz="2800" dirty="0" smtClean="0"/>
              <a:t> </a:t>
            </a:r>
            <a:r>
              <a:rPr lang="en-US" sz="2800" dirty="0" err="1" smtClean="0"/>
              <a:t>cupiditas</a:t>
            </a:r>
            <a:r>
              <a:rPr lang="en-US" sz="2800" dirty="0" smtClean="0"/>
              <a:t> </a:t>
            </a:r>
            <a:r>
              <a:rPr lang="en-US" sz="2800" dirty="0" err="1" smtClean="0"/>
              <a:t>tenderet</a:t>
            </a:r>
            <a:r>
              <a:rPr lang="en-US" sz="2800" dirty="0" smtClean="0"/>
              <a:t>, nisi </a:t>
            </a:r>
            <a:r>
              <a:rPr lang="en-US" sz="2800" dirty="0" err="1" smtClean="0"/>
              <a:t>naturalem</a:t>
            </a:r>
            <a:r>
              <a:rPr lang="en-US" sz="2800" dirty="0" smtClean="0"/>
              <a:t> </a:t>
            </a:r>
            <a:r>
              <a:rPr lang="en-US" sz="2800" dirty="0" err="1" smtClean="0"/>
              <a:t>quandam</a:t>
            </a:r>
            <a:r>
              <a:rPr lang="en-US" sz="2800" dirty="0" smtClean="0"/>
              <a:t> </a:t>
            </a:r>
            <a:r>
              <a:rPr lang="en-US" sz="2800" dirty="0" err="1" smtClean="0"/>
              <a:t>voluptatem</a:t>
            </a:r>
            <a:r>
              <a:rPr lang="en-US" sz="2800" dirty="0" smtClean="0"/>
              <a:t> </a:t>
            </a:r>
            <a:r>
              <a:rPr lang="en-US" sz="2800" dirty="0" err="1" smtClean="0"/>
              <a:t>haberet</a:t>
            </a:r>
            <a:r>
              <a:rPr lang="en-US" sz="2800" dirty="0" smtClean="0"/>
              <a:t> </a:t>
            </a:r>
            <a:r>
              <a:rPr lang="en-US" sz="2800" dirty="0" err="1" smtClean="0"/>
              <a:t>lusus</a:t>
            </a:r>
            <a:r>
              <a:rPr lang="en-US" sz="2800" dirty="0" smtClean="0"/>
              <a:t> </a:t>
            </a:r>
            <a:r>
              <a:rPr lang="en-US" sz="2800" dirty="0" err="1" smtClean="0"/>
              <a:t>iocusque</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er ontstaat als gevolg van het voorduren van inspanningen een zekere afstomping en sloomheid. En niet zou het zo grote verlangen van mensen zich hierop richten, als spel en humor niet een zeker naturel genoegen zou(den) hebben.</a:t>
            </a:r>
            <a:endParaRPr lang="en-US" sz="2800" dirty="0" smtClean="0">
              <a:solidFill>
                <a:schemeClr val="accent6">
                  <a:lumMod val="60000"/>
                  <a:lumOff val="40000"/>
                </a:schemeClr>
              </a:solidFill>
            </a:endParaRPr>
          </a:p>
        </p:txBody>
      </p:sp>
      <p:pic>
        <p:nvPicPr>
          <p:cNvPr id="221186" name="Picture 2" descr="http://t2.gstatic.com/images?q=tbn:ANd9GcTSx6b5sGDKzcqGu9YaFugyCVSA1tGymr33pWxfEpZnil6tJOFIcw"/>
          <p:cNvPicPr>
            <a:picLocks noChangeAspect="1" noChangeArrowheads="1"/>
          </p:cNvPicPr>
          <p:nvPr/>
        </p:nvPicPr>
        <p:blipFill>
          <a:blip r:embed="rId2" cstate="print"/>
          <a:srcRect t="21837" b="26877"/>
          <a:stretch>
            <a:fillRect/>
          </a:stretch>
        </p:blipFill>
        <p:spPr bwMode="auto">
          <a:xfrm>
            <a:off x="395536" y="4581128"/>
            <a:ext cx="2143125" cy="1099105"/>
          </a:xfrm>
          <a:prstGeom prst="rect">
            <a:avLst/>
          </a:prstGeom>
          <a:noFill/>
        </p:spPr>
      </p:pic>
      <p:pic>
        <p:nvPicPr>
          <p:cNvPr id="221188" name="Picture 4" descr="http://www.spulomdingenvantemaken.nl/wordpress/wp-content/uploads/Lomberg.gif"/>
          <p:cNvPicPr>
            <a:picLocks noChangeAspect="1" noChangeArrowheads="1"/>
          </p:cNvPicPr>
          <p:nvPr/>
        </p:nvPicPr>
        <p:blipFill>
          <a:blip r:embed="rId3" cstate="print"/>
          <a:srcRect/>
          <a:stretch>
            <a:fillRect/>
          </a:stretch>
        </p:blipFill>
        <p:spPr bwMode="auto">
          <a:xfrm>
            <a:off x="6732240" y="4437112"/>
            <a:ext cx="1490689" cy="20882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3</a:t>
            </a:fld>
            <a:endParaRPr lang="nl-NL"/>
          </a:p>
        </p:txBody>
      </p:sp>
      <p:sp>
        <p:nvSpPr>
          <p:cNvPr id="3" name="Tekstvak 2"/>
          <p:cNvSpPr txBox="1"/>
          <p:nvPr/>
        </p:nvSpPr>
        <p:spPr>
          <a:xfrm>
            <a:off x="251520" y="260648"/>
            <a:ext cx="8640960" cy="5663089"/>
          </a:xfrm>
          <a:prstGeom prst="rect">
            <a:avLst/>
          </a:prstGeom>
          <a:noFill/>
        </p:spPr>
        <p:txBody>
          <a:bodyPr wrap="square" rtlCol="0">
            <a:spAutoFit/>
          </a:bodyPr>
          <a:lstStyle/>
          <a:p>
            <a:r>
              <a:rPr lang="nl-NL" sz="7200" dirty="0" smtClean="0">
                <a:solidFill>
                  <a:schemeClr val="accent2">
                    <a:lumMod val="60000"/>
                    <a:lumOff val="40000"/>
                  </a:schemeClr>
                </a:solidFill>
              </a:rPr>
              <a:t>Tijdschema:</a:t>
            </a:r>
          </a:p>
          <a:p>
            <a:endParaRPr lang="nl-NL" dirty="0" smtClean="0"/>
          </a:p>
          <a:p>
            <a:r>
              <a:rPr lang="nl-NL" sz="3200" dirty="0" smtClean="0"/>
              <a:t>Begin </a:t>
            </a:r>
            <a:r>
              <a:rPr lang="nl-NL" sz="4800" dirty="0" smtClean="0"/>
              <a:t>14:00 </a:t>
            </a:r>
            <a:endParaRPr lang="nl-NL" sz="3200" dirty="0" smtClean="0"/>
          </a:p>
          <a:p>
            <a:endParaRPr lang="nl-NL" sz="3200" dirty="0" smtClean="0"/>
          </a:p>
          <a:p>
            <a:r>
              <a:rPr lang="nl-NL" sz="3200" dirty="0" smtClean="0"/>
              <a:t>    </a:t>
            </a:r>
          </a:p>
          <a:p>
            <a:r>
              <a:rPr lang="nl-NL" sz="3200" dirty="0" smtClean="0"/>
              <a:t>	kleine pauze  </a:t>
            </a:r>
            <a:r>
              <a:rPr lang="nl-NL" sz="4800" dirty="0" smtClean="0"/>
              <a:t>15:30 – 15:45</a:t>
            </a:r>
            <a:endParaRPr lang="nl-NL" sz="3200" dirty="0" smtClean="0"/>
          </a:p>
          <a:p>
            <a:endParaRPr lang="nl-NL" sz="3200" dirty="0" smtClean="0"/>
          </a:p>
          <a:p>
            <a:endParaRPr lang="nl-NL" sz="3200" dirty="0" smtClean="0"/>
          </a:p>
          <a:p>
            <a:r>
              <a:rPr lang="nl-NL" sz="3200" dirty="0" smtClean="0"/>
              <a:t>Klaar om </a:t>
            </a:r>
            <a:r>
              <a:rPr lang="nl-NL" sz="4800" dirty="0" smtClean="0"/>
              <a:t>18:00</a:t>
            </a:r>
            <a:r>
              <a:rPr lang="nl-NL" sz="3200" dirty="0" smtClean="0"/>
              <a:t> uur</a:t>
            </a:r>
          </a:p>
        </p:txBody>
      </p:sp>
      <p:sp>
        <p:nvSpPr>
          <p:cNvPr id="137218" name="AutoShape 2"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0" name="AutoShape 4"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2" name="AutoShape 6"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2" name="AutoShape 2"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4" name="AutoShape 4"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4338" name="Picture 2"/>
          <p:cNvPicPr>
            <a:picLocks noChangeAspect="1" noChangeArrowheads="1"/>
          </p:cNvPicPr>
          <p:nvPr/>
        </p:nvPicPr>
        <p:blipFill>
          <a:blip r:embed="rId2" cstate="print"/>
          <a:srcRect/>
          <a:stretch>
            <a:fillRect/>
          </a:stretch>
        </p:blipFill>
        <p:spPr bwMode="auto">
          <a:xfrm>
            <a:off x="3131840" y="1556792"/>
            <a:ext cx="1620000" cy="1620000"/>
          </a:xfrm>
          <a:prstGeom prst="rect">
            <a:avLst/>
          </a:prstGeom>
          <a:noFill/>
          <a:ln w="9525">
            <a:noFill/>
            <a:miter lim="800000"/>
            <a:headEnd/>
            <a:tailEnd/>
          </a:ln>
        </p:spPr>
      </p:pic>
      <p:pic>
        <p:nvPicPr>
          <p:cNvPr id="14341" name="Picture 5" descr="http://artsinspe.artsennet.nl/upload/f1ceb655-597f-46de-a4ba-1f03e8d32f76_Klok%206.30%20Shutterstock.jpg"/>
          <p:cNvPicPr>
            <a:picLocks noChangeAspect="1" noChangeArrowheads="1"/>
          </p:cNvPicPr>
          <p:nvPr/>
        </p:nvPicPr>
        <p:blipFill>
          <a:blip r:embed="rId3" cstate="print"/>
          <a:srcRect/>
          <a:stretch>
            <a:fillRect/>
          </a:stretch>
        </p:blipFill>
        <p:spPr bwMode="auto">
          <a:xfrm>
            <a:off x="4211960" y="4653136"/>
            <a:ext cx="1620000" cy="1620000"/>
          </a:xfrm>
          <a:prstGeom prst="rect">
            <a:avLst/>
          </a:prstGeom>
          <a:noFill/>
        </p:spPr>
      </p:pic>
      <p:sp>
        <p:nvSpPr>
          <p:cNvPr id="11" name="Tijdelijke aanduiding voor voettekst 10"/>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30</a:t>
            </a:fld>
            <a:endParaRPr lang="nl-NL" dirty="0"/>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06</a:t>
            </a:r>
            <a:r>
              <a:rPr lang="nl-NL" sz="4000" dirty="0" smtClean="0"/>
              <a:t>	</a:t>
            </a:r>
            <a:r>
              <a:rPr lang="nl-NL" sz="2800" dirty="0" smtClean="0"/>
              <a:t>De geest en de akker</a:t>
            </a:r>
          </a:p>
          <a:p>
            <a:r>
              <a:rPr lang="nl-NL" dirty="0" smtClean="0"/>
              <a:t>	</a:t>
            </a:r>
            <a:r>
              <a:rPr lang="nl-NL" sz="2800" dirty="0" smtClean="0">
                <a:solidFill>
                  <a:srgbClr val="00B050"/>
                </a:solidFill>
              </a:rPr>
              <a:t>A. moeten zich allebei ontspannen</a:t>
            </a:r>
          </a:p>
          <a:p>
            <a:r>
              <a:rPr lang="nl-NL" sz="2800" dirty="0">
                <a:solidFill>
                  <a:srgbClr val="00B050"/>
                </a:solidFill>
              </a:rPr>
              <a:t>	</a:t>
            </a:r>
            <a:r>
              <a:rPr lang="nl-NL" sz="2800" dirty="0" smtClean="0">
                <a:solidFill>
                  <a:srgbClr val="00B050"/>
                </a:solidFill>
              </a:rPr>
              <a:t>B. moeten allebei doorploegd worden</a:t>
            </a:r>
          </a:p>
          <a:p>
            <a:r>
              <a:rPr lang="nl-NL" sz="2800" dirty="0">
                <a:solidFill>
                  <a:srgbClr val="00B050"/>
                </a:solidFill>
              </a:rPr>
              <a:t>	</a:t>
            </a:r>
            <a:r>
              <a:rPr lang="nl-NL" sz="2800" dirty="0" smtClean="0">
                <a:solidFill>
                  <a:srgbClr val="00B050"/>
                </a:solidFill>
              </a:rPr>
              <a:t>C. ondervinden nadeel van voortdurende belasting</a:t>
            </a:r>
          </a:p>
          <a:p>
            <a:r>
              <a:rPr lang="nl-NL" sz="2800" dirty="0">
                <a:solidFill>
                  <a:srgbClr val="00B050"/>
                </a:solidFill>
              </a:rPr>
              <a:t>	</a:t>
            </a:r>
            <a:r>
              <a:rPr lang="nl-NL" sz="2800" dirty="0" smtClean="0">
                <a:solidFill>
                  <a:srgbClr val="00B050"/>
                </a:solidFill>
              </a:rPr>
              <a:t>D. ondervinden voordeel van voortdurende belasting</a:t>
            </a:r>
          </a:p>
        </p:txBody>
      </p:sp>
      <p:pic>
        <p:nvPicPr>
          <p:cNvPr id="131074" name="Picture 2" descr="http://www.janligthartgenootschap.nl/opdrachten/lente/41akker1.JPG"/>
          <p:cNvPicPr>
            <a:picLocks noChangeAspect="1" noChangeArrowheads="1"/>
          </p:cNvPicPr>
          <p:nvPr/>
        </p:nvPicPr>
        <p:blipFill>
          <a:blip r:embed="rId2" cstate="print"/>
          <a:srcRect/>
          <a:stretch>
            <a:fillRect/>
          </a:stretch>
        </p:blipFill>
        <p:spPr bwMode="auto">
          <a:xfrm>
            <a:off x="2267744" y="4221088"/>
            <a:ext cx="2784050" cy="2075208"/>
          </a:xfrm>
          <a:prstGeom prst="rect">
            <a:avLst/>
          </a:prstGeom>
          <a:noFill/>
        </p:spPr>
      </p:pic>
      <p:pic>
        <p:nvPicPr>
          <p:cNvPr id="131076" name="Picture 4" descr="http://t0.gstatic.com/images?q=tbn:ANd9GcQMhCoQPUQLzHf2UUgySc9L3p17p9vvu_pSZZAclQW7L2Y1Vd-I"/>
          <p:cNvPicPr>
            <a:picLocks noChangeAspect="1" noChangeArrowheads="1"/>
          </p:cNvPicPr>
          <p:nvPr/>
        </p:nvPicPr>
        <p:blipFill>
          <a:blip r:embed="rId3" cstate="print"/>
          <a:srcRect/>
          <a:stretch>
            <a:fillRect/>
          </a:stretch>
        </p:blipFill>
        <p:spPr bwMode="auto">
          <a:xfrm>
            <a:off x="323528" y="2780928"/>
            <a:ext cx="1790700" cy="2552700"/>
          </a:xfrm>
          <a:prstGeom prst="rect">
            <a:avLst/>
          </a:prstGeom>
          <a:noFill/>
        </p:spPr>
      </p:pic>
      <p:pic>
        <p:nvPicPr>
          <p:cNvPr id="207874" name="Picture 2" descr="http://www.volando.nl/blog/wp-content/uploads/belastingbrief.jpg"/>
          <p:cNvPicPr>
            <a:picLocks noChangeAspect="1" noChangeArrowheads="1"/>
          </p:cNvPicPr>
          <p:nvPr/>
        </p:nvPicPr>
        <p:blipFill>
          <a:blip r:embed="rId4" cstate="print"/>
          <a:srcRect l="14498" t="19196" r="10499" b="3199"/>
          <a:stretch>
            <a:fillRect/>
          </a:stretch>
        </p:blipFill>
        <p:spPr bwMode="auto">
          <a:xfrm>
            <a:off x="5220072" y="3251332"/>
            <a:ext cx="3410182" cy="275685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smtClean="0"/>
              <a:t>Quorum </a:t>
            </a:r>
            <a:r>
              <a:rPr lang="en-US" sz="2800" dirty="0" err="1" smtClean="0"/>
              <a:t>frequens</a:t>
            </a:r>
            <a:r>
              <a:rPr lang="en-US" sz="2800" dirty="0" smtClean="0"/>
              <a:t> </a:t>
            </a:r>
            <a:r>
              <a:rPr lang="en-US" sz="2800" dirty="0" err="1" smtClean="0"/>
              <a:t>usus</a:t>
            </a:r>
            <a:r>
              <a:rPr lang="en-US" sz="2800" dirty="0" smtClean="0"/>
              <a:t> </a:t>
            </a:r>
            <a:r>
              <a:rPr lang="en-US" sz="2800" dirty="0" err="1" smtClean="0"/>
              <a:t>omne</a:t>
            </a:r>
            <a:r>
              <a:rPr lang="en-US" sz="2800" dirty="0" smtClean="0"/>
              <a:t> </a:t>
            </a:r>
            <a:r>
              <a:rPr lang="en-US" sz="2800" dirty="0" err="1" smtClean="0"/>
              <a:t>animis</a:t>
            </a:r>
            <a:r>
              <a:rPr lang="en-US" sz="2800" dirty="0" smtClean="0"/>
              <a:t> </a:t>
            </a:r>
            <a:r>
              <a:rPr lang="en-US" sz="2800" dirty="0" err="1" smtClean="0"/>
              <a:t>pondus</a:t>
            </a:r>
            <a:r>
              <a:rPr lang="en-US" sz="2800" dirty="0" smtClean="0"/>
              <a:t> </a:t>
            </a:r>
            <a:r>
              <a:rPr lang="en-US" sz="2800" dirty="0" err="1" smtClean="0"/>
              <a:t>omnemque</a:t>
            </a:r>
            <a:r>
              <a:rPr lang="en-US" sz="2800" dirty="0" smtClean="0"/>
              <a:t> vim </a:t>
            </a:r>
            <a:r>
              <a:rPr lang="en-US" sz="2800" dirty="0" err="1" smtClean="0"/>
              <a:t>eripiet</a:t>
            </a:r>
            <a:r>
              <a:rPr lang="en-US" sz="2800" dirty="0" smtClean="0"/>
              <a:t>: </a:t>
            </a:r>
            <a:r>
              <a:rPr lang="en-US" sz="2800" dirty="0" err="1" smtClean="0"/>
              <a:t>nam</a:t>
            </a:r>
            <a:r>
              <a:rPr lang="en-US" sz="2800" dirty="0" smtClean="0"/>
              <a:t> et </a:t>
            </a:r>
            <a:r>
              <a:rPr lang="en-US" sz="2800" dirty="0" err="1" smtClean="0"/>
              <a:t>somnus</a:t>
            </a:r>
            <a:r>
              <a:rPr lang="en-US" sz="2800" dirty="0" smtClean="0"/>
              <a:t> </a:t>
            </a:r>
            <a:r>
              <a:rPr lang="en-US" sz="2800" dirty="0" err="1" smtClean="0"/>
              <a:t>refectioni</a:t>
            </a:r>
            <a:r>
              <a:rPr lang="en-US" sz="2800" dirty="0" smtClean="0"/>
              <a:t> </a:t>
            </a:r>
            <a:r>
              <a:rPr lang="en-US" sz="2800" dirty="0" err="1" smtClean="0"/>
              <a:t>necessarius</a:t>
            </a:r>
            <a:r>
              <a:rPr lang="en-US" sz="2800" dirty="0" smtClean="0"/>
              <a:t> </a:t>
            </a:r>
            <a:r>
              <a:rPr lang="en-US" sz="2800" dirty="0" err="1" smtClean="0"/>
              <a:t>est</a:t>
            </a:r>
            <a:r>
              <a:rPr lang="en-US" sz="2800" dirty="0" smtClean="0"/>
              <a:t>, </a:t>
            </a:r>
            <a:r>
              <a:rPr lang="en-US" sz="2800" dirty="0" err="1" smtClean="0"/>
              <a:t>hunc</a:t>
            </a:r>
            <a:r>
              <a:rPr lang="en-US" sz="2800" dirty="0" smtClean="0"/>
              <a:t> </a:t>
            </a:r>
            <a:r>
              <a:rPr lang="en-US" sz="2800" dirty="0" err="1" smtClean="0"/>
              <a:t>tamen</a:t>
            </a:r>
            <a:r>
              <a:rPr lang="en-US" sz="2800" dirty="0" smtClean="0"/>
              <a:t> </a:t>
            </a:r>
            <a:r>
              <a:rPr lang="en-US" sz="2800" dirty="0" err="1" smtClean="0"/>
              <a:t>semper</a:t>
            </a:r>
            <a:r>
              <a:rPr lang="en-US" sz="2800" dirty="0" smtClean="0"/>
              <a:t> </a:t>
            </a:r>
            <a:r>
              <a:rPr lang="en-US" sz="2800" dirty="0" err="1" smtClean="0"/>
              <a:t>si</a:t>
            </a:r>
            <a:r>
              <a:rPr lang="en-US" sz="2800" dirty="0" smtClean="0"/>
              <a:t> diem </a:t>
            </a:r>
            <a:r>
              <a:rPr lang="en-US" sz="2800" dirty="0" err="1" smtClean="0"/>
              <a:t>noctemque</a:t>
            </a:r>
            <a:r>
              <a:rPr lang="en-US" sz="2800" dirty="0" smtClean="0"/>
              <a:t> continues, </a:t>
            </a:r>
            <a:r>
              <a:rPr lang="en-US" sz="2800" dirty="0" err="1" smtClean="0"/>
              <a:t>mors</a:t>
            </a:r>
            <a:r>
              <a:rPr lang="en-US" sz="2800" dirty="0" smtClean="0"/>
              <a:t> </a:t>
            </a:r>
            <a:r>
              <a:rPr lang="en-US" sz="2800" dirty="0" err="1" smtClean="0"/>
              <a:t>erit</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Veelvuldig gebruik daarvan zal de geesten elk gewicht en alle kracht ontnemen: want ook slaap is noodzakelijk voor het herstel, maar stel dat je deze dag en nacht immer laat voortduren, dan zal dat de dood zijn.</a:t>
            </a:r>
          </a:p>
        </p:txBody>
      </p:sp>
      <p:pic>
        <p:nvPicPr>
          <p:cNvPr id="206850" name="Picture 2" descr="https://encrypted-tbn1.gstatic.com/images?q=tbn:ANd9GcTl-BMah6oJOHBPM3mwpC6mr2_AvYoCVbYTOqn7w6YOY245jXqhkQ"/>
          <p:cNvPicPr>
            <a:picLocks noChangeAspect="1" noChangeArrowheads="1"/>
          </p:cNvPicPr>
          <p:nvPr/>
        </p:nvPicPr>
        <p:blipFill>
          <a:blip r:embed="rId2" cstate="print"/>
          <a:srcRect/>
          <a:stretch>
            <a:fillRect/>
          </a:stretch>
        </p:blipFill>
        <p:spPr bwMode="auto">
          <a:xfrm>
            <a:off x="1547664" y="3645024"/>
            <a:ext cx="3456384" cy="2602298"/>
          </a:xfrm>
          <a:prstGeom prst="rect">
            <a:avLst/>
          </a:prstGeom>
          <a:noFill/>
        </p:spPr>
      </p:pic>
      <p:sp>
        <p:nvSpPr>
          <p:cNvPr id="6" name="Tekstvak 5"/>
          <p:cNvSpPr txBox="1"/>
          <p:nvPr/>
        </p:nvSpPr>
        <p:spPr>
          <a:xfrm>
            <a:off x="5004048" y="5661248"/>
            <a:ext cx="3312368" cy="523220"/>
          </a:xfrm>
          <a:prstGeom prst="rect">
            <a:avLst/>
          </a:prstGeom>
          <a:noFill/>
        </p:spPr>
        <p:txBody>
          <a:bodyPr wrap="square" rtlCol="0">
            <a:spAutoFit/>
          </a:bodyPr>
          <a:lstStyle/>
          <a:p>
            <a:r>
              <a:rPr lang="nl-NL" sz="2800" dirty="0" smtClean="0"/>
              <a:t>Heerlijk middagdutje</a:t>
            </a:r>
            <a:endParaRPr lang="nl-NL"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Multum</a:t>
            </a:r>
            <a:r>
              <a:rPr lang="en-US" sz="2800" dirty="0" smtClean="0"/>
              <a:t> interest, [</a:t>
            </a:r>
            <a:r>
              <a:rPr lang="en-US" sz="2800" dirty="0" err="1" smtClean="0"/>
              <a:t>utrum</a:t>
            </a:r>
            <a:r>
              <a:rPr lang="en-US" sz="2800" dirty="0" smtClean="0"/>
              <a:t>]</a:t>
            </a:r>
            <a:r>
              <a:rPr lang="en-US" sz="2800" dirty="0" err="1" smtClean="0"/>
              <a:t>remittas</a:t>
            </a:r>
            <a:r>
              <a:rPr lang="en-US" sz="2800" dirty="0" smtClean="0"/>
              <a:t> </a:t>
            </a:r>
            <a:r>
              <a:rPr lang="en-US" sz="2800" dirty="0" err="1" smtClean="0"/>
              <a:t>aliquid</a:t>
            </a:r>
            <a:r>
              <a:rPr lang="en-US" sz="2800" dirty="0" smtClean="0"/>
              <a:t> an </a:t>
            </a:r>
            <a:r>
              <a:rPr lang="en-US" sz="2800" dirty="0" err="1" smtClean="0"/>
              <a:t>solvas</a:t>
            </a:r>
            <a:r>
              <a:rPr lang="en-US" sz="2800" dirty="0" smtClean="0"/>
              <a:t>. </a:t>
            </a:r>
            <a:r>
              <a:rPr lang="en-US" sz="2800" dirty="0" err="1" smtClean="0"/>
              <a:t>Legum</a:t>
            </a:r>
            <a:r>
              <a:rPr lang="en-US" sz="2800" dirty="0" smtClean="0"/>
              <a:t> </a:t>
            </a:r>
            <a:r>
              <a:rPr lang="en-US" sz="2800" dirty="0" err="1" smtClean="0"/>
              <a:t>conditores</a:t>
            </a:r>
            <a:r>
              <a:rPr lang="en-US" sz="2800" dirty="0" smtClean="0"/>
              <a:t> </a:t>
            </a:r>
            <a:r>
              <a:rPr lang="en-US" sz="2800" dirty="0" err="1" smtClean="0"/>
              <a:t>festos</a:t>
            </a:r>
            <a:r>
              <a:rPr lang="en-US" sz="2800" dirty="0" smtClean="0"/>
              <a:t> </a:t>
            </a:r>
            <a:r>
              <a:rPr lang="en-US" sz="2800" dirty="0" err="1" smtClean="0"/>
              <a:t>instituerunt</a:t>
            </a:r>
            <a:r>
              <a:rPr lang="en-US" sz="2800" dirty="0" smtClean="0"/>
              <a:t> dies </a:t>
            </a:r>
            <a:r>
              <a:rPr lang="en-US" sz="2800" dirty="0" err="1" smtClean="0"/>
              <a:t>ut</a:t>
            </a:r>
            <a:r>
              <a:rPr lang="en-US" sz="2800" dirty="0" smtClean="0"/>
              <a:t> ad </a:t>
            </a:r>
            <a:r>
              <a:rPr lang="en-US" sz="2800" dirty="0" err="1" smtClean="0"/>
              <a:t>hilaritatem</a:t>
            </a:r>
            <a:r>
              <a:rPr lang="en-US" sz="2800" dirty="0" smtClean="0"/>
              <a:t> </a:t>
            </a:r>
            <a:r>
              <a:rPr lang="en-US" sz="2800" dirty="0" err="1" smtClean="0"/>
              <a:t>homines</a:t>
            </a:r>
            <a:r>
              <a:rPr lang="en-US" sz="2800" dirty="0" smtClean="0"/>
              <a:t> </a:t>
            </a:r>
            <a:r>
              <a:rPr lang="en-US" sz="2800" dirty="0" err="1" smtClean="0"/>
              <a:t>publice</a:t>
            </a:r>
            <a:r>
              <a:rPr lang="en-US" sz="2800" dirty="0" smtClean="0"/>
              <a:t> </a:t>
            </a:r>
            <a:r>
              <a:rPr lang="en-US" sz="2800" dirty="0" err="1" smtClean="0"/>
              <a:t>cogerentur</a:t>
            </a:r>
            <a:r>
              <a:rPr lang="en-US" sz="2800" dirty="0" smtClean="0"/>
              <a:t>, </a:t>
            </a:r>
            <a:r>
              <a:rPr lang="en-US" sz="2800" dirty="0" err="1" smtClean="0"/>
              <a:t>tamquam</a:t>
            </a:r>
            <a:r>
              <a:rPr lang="en-US" sz="2800" dirty="0" smtClean="0"/>
              <a:t> </a:t>
            </a:r>
            <a:r>
              <a:rPr lang="en-US" sz="2800" dirty="0" err="1" smtClean="0"/>
              <a:t>necessarium</a:t>
            </a:r>
            <a:r>
              <a:rPr lang="en-US" sz="2800" dirty="0" smtClean="0"/>
              <a:t> </a:t>
            </a:r>
            <a:r>
              <a:rPr lang="en-US" sz="2800" dirty="0" err="1" smtClean="0"/>
              <a:t>laboribus</a:t>
            </a:r>
            <a:r>
              <a:rPr lang="en-US" sz="2800" dirty="0" smtClean="0"/>
              <a:t> </a:t>
            </a:r>
            <a:r>
              <a:rPr lang="en-US" sz="2800" dirty="0" err="1" smtClean="0"/>
              <a:t>interponentes</a:t>
            </a:r>
            <a:r>
              <a:rPr lang="en-US" sz="2800" dirty="0" smtClean="0"/>
              <a:t> </a:t>
            </a:r>
            <a:r>
              <a:rPr lang="en-US" sz="2800" dirty="0" err="1" smtClean="0"/>
              <a:t>temperamentum</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Het maakt veel verschil of je iets een beetje loslaat of helemaal loslaat. Wetgevers hebben feestdagen ingesteld, met de bedoeling dat mensen gedwongen werden tot vrolijkheid, waarbij ze als het ware de noodzakelijke matiging tussen de inspanningen in plaatsten;…</a:t>
            </a:r>
          </a:p>
        </p:txBody>
      </p:sp>
      <p:pic>
        <p:nvPicPr>
          <p:cNvPr id="205826" name="Picture 2" descr="http://www.diverseplaatjes.nl/MapF/feest/feesten.gif"/>
          <p:cNvPicPr>
            <a:picLocks noChangeAspect="1" noChangeArrowheads="1"/>
          </p:cNvPicPr>
          <p:nvPr/>
        </p:nvPicPr>
        <p:blipFill>
          <a:blip r:embed="rId2" cstate="print"/>
          <a:srcRect/>
          <a:stretch>
            <a:fillRect/>
          </a:stretch>
        </p:blipFill>
        <p:spPr bwMode="auto">
          <a:xfrm>
            <a:off x="2339752" y="4089924"/>
            <a:ext cx="3783260" cy="2376264"/>
          </a:xfrm>
          <a:prstGeom prst="rect">
            <a:avLst/>
          </a:prstGeom>
          <a:noFill/>
        </p:spPr>
      </p:pic>
      <p:sp>
        <p:nvSpPr>
          <p:cNvPr id="2" name="Tekstvak 1"/>
          <p:cNvSpPr txBox="1"/>
          <p:nvPr/>
        </p:nvSpPr>
        <p:spPr>
          <a:xfrm>
            <a:off x="179512" y="5085184"/>
            <a:ext cx="2520280" cy="461665"/>
          </a:xfrm>
          <a:prstGeom prst="rect">
            <a:avLst/>
          </a:prstGeom>
          <a:noFill/>
        </p:spPr>
        <p:txBody>
          <a:bodyPr wrap="square" rtlCol="0">
            <a:spAutoFit/>
          </a:bodyPr>
          <a:lstStyle/>
          <a:p>
            <a:r>
              <a:rPr lang="nl-NL" sz="2400" dirty="0" smtClean="0"/>
              <a:t>Een beetje los….?</a:t>
            </a:r>
            <a:endParaRPr lang="nl-NL" sz="2400" dirty="0"/>
          </a:p>
        </p:txBody>
      </p:sp>
      <p:sp>
        <p:nvSpPr>
          <p:cNvPr id="3" name="Tekstvak 2"/>
          <p:cNvSpPr txBox="1"/>
          <p:nvPr/>
        </p:nvSpPr>
        <p:spPr>
          <a:xfrm>
            <a:off x="6141268" y="5111833"/>
            <a:ext cx="1905372" cy="461665"/>
          </a:xfrm>
          <a:prstGeom prst="rect">
            <a:avLst/>
          </a:prstGeom>
          <a:noFill/>
        </p:spPr>
        <p:txBody>
          <a:bodyPr wrap="square" rtlCol="0">
            <a:spAutoFit/>
          </a:bodyPr>
          <a:lstStyle/>
          <a:p>
            <a:r>
              <a:rPr lang="nl-NL" sz="2400" dirty="0" smtClean="0"/>
              <a:t>Of helemaal?</a:t>
            </a:r>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07</a:t>
            </a:r>
            <a:r>
              <a:rPr lang="nl-NL" sz="4000" dirty="0" smtClean="0"/>
              <a:t>	</a:t>
            </a:r>
            <a:r>
              <a:rPr lang="nl-NL" sz="2800" dirty="0" smtClean="0"/>
              <a:t>Ontspanning moet volgens Seneca</a:t>
            </a:r>
          </a:p>
          <a:p>
            <a:r>
              <a:rPr lang="nl-NL" dirty="0" smtClean="0"/>
              <a:t>	</a:t>
            </a:r>
            <a:r>
              <a:rPr lang="nl-NL" sz="2800" dirty="0" smtClean="0">
                <a:solidFill>
                  <a:srgbClr val="00B050"/>
                </a:solidFill>
              </a:rPr>
              <a:t>A. altijd met mate toegepast worden</a:t>
            </a:r>
          </a:p>
          <a:p>
            <a:r>
              <a:rPr lang="nl-NL" sz="2800" dirty="0">
                <a:solidFill>
                  <a:srgbClr val="00B050"/>
                </a:solidFill>
              </a:rPr>
              <a:t>	</a:t>
            </a:r>
            <a:r>
              <a:rPr lang="nl-NL" sz="2800" dirty="0" smtClean="0">
                <a:solidFill>
                  <a:srgbClr val="00B050"/>
                </a:solidFill>
              </a:rPr>
              <a:t>B. altijd toegepast worden</a:t>
            </a:r>
          </a:p>
          <a:p>
            <a:r>
              <a:rPr lang="nl-NL" sz="2800" dirty="0">
                <a:solidFill>
                  <a:srgbClr val="00B050"/>
                </a:solidFill>
              </a:rPr>
              <a:t>	</a:t>
            </a:r>
            <a:r>
              <a:rPr lang="nl-NL" sz="2800" dirty="0" smtClean="0">
                <a:solidFill>
                  <a:srgbClr val="00B050"/>
                </a:solidFill>
              </a:rPr>
              <a:t>C. nooit verboden worden</a:t>
            </a:r>
          </a:p>
          <a:p>
            <a:r>
              <a:rPr lang="nl-NL" sz="2800" dirty="0">
                <a:solidFill>
                  <a:srgbClr val="00B050"/>
                </a:solidFill>
              </a:rPr>
              <a:t>	</a:t>
            </a:r>
            <a:r>
              <a:rPr lang="nl-NL" sz="2800" dirty="0" smtClean="0">
                <a:solidFill>
                  <a:srgbClr val="00B050"/>
                </a:solidFill>
              </a:rPr>
              <a:t>D. nooit als lapmiddel gebruikt worden</a:t>
            </a:r>
          </a:p>
        </p:txBody>
      </p:sp>
      <p:pic>
        <p:nvPicPr>
          <p:cNvPr id="113666" name="Picture 2" descr="http://us.123rf.com/400wm/400/400/goodshotalan/goodshotalan1007/goodshotalan100700015/7346954-hond-ontspannen-cartoon.jpg"/>
          <p:cNvPicPr>
            <a:picLocks noChangeAspect="1" noChangeArrowheads="1"/>
          </p:cNvPicPr>
          <p:nvPr/>
        </p:nvPicPr>
        <p:blipFill>
          <a:blip r:embed="rId2" cstate="print"/>
          <a:srcRect/>
          <a:stretch>
            <a:fillRect/>
          </a:stretch>
        </p:blipFill>
        <p:spPr bwMode="auto">
          <a:xfrm>
            <a:off x="683568" y="3140968"/>
            <a:ext cx="2232248" cy="1964378"/>
          </a:xfrm>
          <a:prstGeom prst="rect">
            <a:avLst/>
          </a:prstGeom>
          <a:noFill/>
        </p:spPr>
      </p:pic>
      <p:pic>
        <p:nvPicPr>
          <p:cNvPr id="129026" name="Picture 2" descr="http://www.hartenziel.nl/uploads/users/legacy/geniet-en-drink-met-mate1240688831.jpg"/>
          <p:cNvPicPr>
            <a:picLocks noChangeAspect="1" noChangeArrowheads="1"/>
          </p:cNvPicPr>
          <p:nvPr/>
        </p:nvPicPr>
        <p:blipFill>
          <a:blip r:embed="rId3" cstate="print"/>
          <a:srcRect/>
          <a:stretch>
            <a:fillRect/>
          </a:stretch>
        </p:blipFill>
        <p:spPr bwMode="auto">
          <a:xfrm>
            <a:off x="5004048" y="2786468"/>
            <a:ext cx="2839817" cy="349515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354765"/>
          </a:xfrm>
          <a:prstGeom prst="rect">
            <a:avLst/>
          </a:prstGeom>
          <a:noFill/>
        </p:spPr>
        <p:txBody>
          <a:bodyPr wrap="square" rtlCol="0">
            <a:spAutoFit/>
          </a:bodyPr>
          <a:lstStyle/>
          <a:p>
            <a:r>
              <a:rPr lang="en-US" sz="2800" dirty="0" smtClean="0"/>
              <a:t>… et </a:t>
            </a:r>
            <a:r>
              <a:rPr lang="en-US" sz="2800" dirty="0" err="1" smtClean="0"/>
              <a:t>magni</a:t>
            </a:r>
            <a:r>
              <a:rPr lang="en-US" sz="2800" dirty="0" smtClean="0"/>
              <a:t>, </a:t>
            </a:r>
            <a:r>
              <a:rPr lang="en-US" sz="2800" dirty="0" err="1" smtClean="0"/>
              <a:t>ut</a:t>
            </a:r>
            <a:r>
              <a:rPr lang="en-US" sz="2800" dirty="0" smtClean="0"/>
              <a:t> </a:t>
            </a:r>
            <a:r>
              <a:rPr lang="en-US" sz="2800" dirty="0" err="1" smtClean="0"/>
              <a:t>dixi</a:t>
            </a:r>
            <a:r>
              <a:rPr lang="en-US" sz="2800" dirty="0" smtClean="0"/>
              <a:t>, </a:t>
            </a:r>
            <a:r>
              <a:rPr lang="en-US" sz="2800" dirty="0" err="1" smtClean="0"/>
              <a:t>viri</a:t>
            </a:r>
            <a:r>
              <a:rPr lang="en-US" sz="2800" dirty="0" smtClean="0"/>
              <a:t> </a:t>
            </a:r>
            <a:r>
              <a:rPr lang="en-US" sz="2800" dirty="0" err="1" smtClean="0"/>
              <a:t>quidam</a:t>
            </a:r>
            <a:r>
              <a:rPr lang="en-US" sz="2800" dirty="0" smtClean="0"/>
              <a:t> </a:t>
            </a:r>
            <a:r>
              <a:rPr lang="en-US" sz="2800" dirty="0" err="1" smtClean="0"/>
              <a:t>sibi</a:t>
            </a:r>
            <a:r>
              <a:rPr lang="en-US" sz="2800" dirty="0" smtClean="0"/>
              <a:t> </a:t>
            </a:r>
            <a:r>
              <a:rPr lang="en-US" sz="2800" dirty="0" err="1" smtClean="0"/>
              <a:t>menstruas</a:t>
            </a:r>
            <a:r>
              <a:rPr lang="en-US" sz="2800" dirty="0" smtClean="0"/>
              <a:t> </a:t>
            </a:r>
            <a:r>
              <a:rPr lang="en-US" sz="2800" dirty="0" err="1" smtClean="0"/>
              <a:t>certis</a:t>
            </a:r>
            <a:r>
              <a:rPr lang="en-US" sz="2800" dirty="0" smtClean="0"/>
              <a:t> </a:t>
            </a:r>
            <a:r>
              <a:rPr lang="en-US" sz="2800" dirty="0" err="1" smtClean="0"/>
              <a:t>diebus</a:t>
            </a:r>
            <a:r>
              <a:rPr lang="en-US" sz="2800" dirty="0" smtClean="0"/>
              <a:t> ferias </a:t>
            </a:r>
            <a:r>
              <a:rPr lang="en-US" sz="2800" dirty="0" err="1" smtClean="0"/>
              <a:t>dabant</a:t>
            </a:r>
            <a:r>
              <a:rPr lang="en-US" sz="2800" dirty="0" smtClean="0"/>
              <a:t>, </a:t>
            </a:r>
            <a:r>
              <a:rPr lang="en-US" sz="2800" dirty="0" err="1" smtClean="0"/>
              <a:t>quidam</a:t>
            </a:r>
            <a:r>
              <a:rPr lang="en-US" sz="2800" dirty="0" smtClean="0"/>
              <a:t> </a:t>
            </a:r>
            <a:r>
              <a:rPr lang="en-US" sz="2800" dirty="0" err="1" smtClean="0"/>
              <a:t>nullum</a:t>
            </a:r>
            <a:r>
              <a:rPr lang="en-US" sz="2800" dirty="0" smtClean="0"/>
              <a:t> non diem inter </a:t>
            </a:r>
            <a:r>
              <a:rPr lang="en-US" sz="2800" dirty="0" err="1" smtClean="0"/>
              <a:t>otium</a:t>
            </a:r>
            <a:r>
              <a:rPr lang="en-US" sz="2800" dirty="0" smtClean="0"/>
              <a:t> et </a:t>
            </a:r>
            <a:r>
              <a:rPr lang="en-US" sz="2800" dirty="0" err="1" smtClean="0"/>
              <a:t>curas</a:t>
            </a:r>
            <a:r>
              <a:rPr lang="en-US" sz="2800" dirty="0" smtClean="0"/>
              <a:t> </a:t>
            </a:r>
            <a:r>
              <a:rPr lang="en-US" sz="2800" dirty="0" err="1" smtClean="0"/>
              <a:t>dividebant</a:t>
            </a:r>
            <a:r>
              <a:rPr lang="en-US" sz="2800" dirty="0" smtClean="0"/>
              <a:t>.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en, zoals ik heb gezegd, sommige grote mannen gaven zichzelf op vaste dagen maandelijkse vrije dagen, andere verdeelden (echt) elke dag tussen vrije tijd en zorgen.</a:t>
            </a:r>
          </a:p>
        </p:txBody>
      </p:sp>
      <p:pic>
        <p:nvPicPr>
          <p:cNvPr id="203778" name="Picture 2" descr="http://static.quest.nl/thumbnails/genjArticle/detail/68/16/00/waarom-hebben-mannen-pluisjes-in-hun-navel-1668.jpg"/>
          <p:cNvPicPr>
            <a:picLocks noChangeAspect="1" noChangeArrowheads="1"/>
          </p:cNvPicPr>
          <p:nvPr/>
        </p:nvPicPr>
        <p:blipFill>
          <a:blip r:embed="rId2" cstate="print"/>
          <a:srcRect l="17998" r="8399"/>
          <a:stretch>
            <a:fillRect/>
          </a:stretch>
        </p:blipFill>
        <p:spPr bwMode="auto">
          <a:xfrm>
            <a:off x="2148637" y="3429000"/>
            <a:ext cx="5108123" cy="29523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Qualem</a:t>
            </a:r>
            <a:r>
              <a:rPr lang="en-US" sz="2800" dirty="0" smtClean="0"/>
              <a:t> </a:t>
            </a:r>
            <a:r>
              <a:rPr lang="en-US" sz="2800" dirty="0" err="1" smtClean="0"/>
              <a:t>Pollionem</a:t>
            </a:r>
            <a:r>
              <a:rPr lang="en-US" sz="2800" dirty="0" smtClean="0"/>
              <a:t> </a:t>
            </a:r>
            <a:r>
              <a:rPr lang="en-US" sz="2800" dirty="0" err="1" smtClean="0"/>
              <a:t>Asinium</a:t>
            </a:r>
            <a:r>
              <a:rPr lang="en-US" sz="2800" dirty="0" smtClean="0"/>
              <a:t> </a:t>
            </a:r>
            <a:r>
              <a:rPr lang="en-US" sz="2800" dirty="0" err="1" smtClean="0"/>
              <a:t>oratorem</a:t>
            </a:r>
            <a:r>
              <a:rPr lang="en-US" sz="2800" dirty="0" smtClean="0"/>
              <a:t> magnum </a:t>
            </a:r>
            <a:r>
              <a:rPr lang="en-US" sz="2800" dirty="0" err="1" smtClean="0"/>
              <a:t>meminimus</a:t>
            </a:r>
            <a:r>
              <a:rPr lang="en-US" sz="2800" dirty="0" smtClean="0"/>
              <a:t>, </a:t>
            </a:r>
            <a:r>
              <a:rPr lang="en-US" sz="2800" dirty="0" err="1" smtClean="0"/>
              <a:t>quem</a:t>
            </a:r>
            <a:r>
              <a:rPr lang="en-US" sz="2800" dirty="0" smtClean="0"/>
              <a:t> </a:t>
            </a:r>
            <a:r>
              <a:rPr lang="en-US" sz="2800" dirty="0" err="1" smtClean="0"/>
              <a:t>nulla</a:t>
            </a:r>
            <a:r>
              <a:rPr lang="en-US" sz="2800" dirty="0" smtClean="0"/>
              <a:t> res ultra </a:t>
            </a:r>
            <a:r>
              <a:rPr lang="en-US" sz="2800" dirty="0" err="1" smtClean="0"/>
              <a:t>decumam</a:t>
            </a:r>
            <a:r>
              <a:rPr lang="en-US" sz="2800" dirty="0" smtClean="0"/>
              <a:t> </a:t>
            </a:r>
            <a:r>
              <a:rPr lang="en-US" sz="2800" dirty="0" err="1" smtClean="0"/>
              <a:t>retinuit</a:t>
            </a:r>
            <a:r>
              <a:rPr lang="en-US" sz="2800" dirty="0" smtClean="0"/>
              <a:t>: ne </a:t>
            </a:r>
            <a:r>
              <a:rPr lang="en-US" sz="2800" dirty="0" err="1" smtClean="0"/>
              <a:t>epistulas</a:t>
            </a:r>
            <a:r>
              <a:rPr lang="en-US" sz="2800" dirty="0" smtClean="0"/>
              <a:t> </a:t>
            </a:r>
            <a:r>
              <a:rPr lang="en-US" sz="2800" dirty="0" err="1" smtClean="0"/>
              <a:t>quidem</a:t>
            </a:r>
            <a:r>
              <a:rPr lang="en-US" sz="2800" dirty="0" smtClean="0"/>
              <a:t> post </a:t>
            </a:r>
            <a:r>
              <a:rPr lang="en-US" sz="2800" dirty="0" err="1" smtClean="0"/>
              <a:t>eam</a:t>
            </a:r>
            <a:r>
              <a:rPr lang="en-US" sz="2800" dirty="0" smtClean="0"/>
              <a:t> </a:t>
            </a:r>
            <a:r>
              <a:rPr lang="en-US" sz="2800" dirty="0" err="1" smtClean="0"/>
              <a:t>horam</a:t>
            </a:r>
            <a:r>
              <a:rPr lang="en-US" sz="2800" dirty="0" smtClean="0"/>
              <a:t> </a:t>
            </a:r>
            <a:r>
              <a:rPr lang="en-US" sz="2800" dirty="0" err="1" smtClean="0"/>
              <a:t>legebat</a:t>
            </a:r>
            <a:r>
              <a:rPr lang="en-US" sz="2800" dirty="0" smtClean="0"/>
              <a:t>, ne quid novae </a:t>
            </a:r>
            <a:r>
              <a:rPr lang="en-US" sz="2800" dirty="0" err="1" smtClean="0"/>
              <a:t>curae</a:t>
            </a:r>
            <a:r>
              <a:rPr lang="en-US" sz="2800" dirty="0" smtClean="0"/>
              <a:t> </a:t>
            </a:r>
            <a:r>
              <a:rPr lang="en-US" sz="2800" dirty="0" err="1" smtClean="0"/>
              <a:t>nasceretur</a:t>
            </a:r>
            <a:r>
              <a:rPr lang="en-US" sz="2800" dirty="0" smtClean="0"/>
              <a:t>, </a:t>
            </a:r>
            <a:r>
              <a:rPr lang="en-US" sz="2800" dirty="0" err="1" smtClean="0"/>
              <a:t>sed</a:t>
            </a:r>
            <a:r>
              <a:rPr lang="en-US" sz="2800" dirty="0" smtClean="0"/>
              <a:t> </a:t>
            </a:r>
            <a:r>
              <a:rPr lang="en-US" sz="2800" dirty="0" err="1" smtClean="0"/>
              <a:t>totius</a:t>
            </a:r>
            <a:r>
              <a:rPr lang="en-US" sz="2800" dirty="0" smtClean="0"/>
              <a:t> </a:t>
            </a:r>
            <a:r>
              <a:rPr lang="en-US" sz="2800" dirty="0" err="1" smtClean="0"/>
              <a:t>diei</a:t>
            </a:r>
            <a:r>
              <a:rPr lang="en-US" sz="2800" dirty="0" smtClean="0"/>
              <a:t> </a:t>
            </a:r>
            <a:r>
              <a:rPr lang="en-US" sz="2800" dirty="0" err="1" smtClean="0"/>
              <a:t>lassitudinem</a:t>
            </a:r>
            <a:r>
              <a:rPr lang="en-US" sz="2800" dirty="0" smtClean="0"/>
              <a:t> </a:t>
            </a:r>
            <a:r>
              <a:rPr lang="en-US" sz="2800" dirty="0" err="1" smtClean="0"/>
              <a:t>duabus</a:t>
            </a:r>
            <a:r>
              <a:rPr lang="en-US" sz="2800" dirty="0" smtClean="0"/>
              <a:t> </a:t>
            </a:r>
            <a:r>
              <a:rPr lang="en-US" sz="2800" dirty="0" err="1" smtClean="0"/>
              <a:t>illis</a:t>
            </a:r>
            <a:r>
              <a:rPr lang="en-US" sz="2800" dirty="0" smtClean="0"/>
              <a:t> </a:t>
            </a:r>
            <a:r>
              <a:rPr lang="en-US" sz="2800" dirty="0" err="1" smtClean="0"/>
              <a:t>horis</a:t>
            </a:r>
            <a:r>
              <a:rPr lang="en-US" sz="2800" dirty="0" smtClean="0"/>
              <a:t> </a:t>
            </a:r>
            <a:r>
              <a:rPr lang="en-US" sz="2800" dirty="0" err="1" smtClean="0"/>
              <a:t>ponebat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Zo herinneren we ons de grote redenaar </a:t>
            </a:r>
            <a:r>
              <a:rPr lang="nl-NL" sz="2400" dirty="0" err="1" smtClean="0">
                <a:solidFill>
                  <a:schemeClr val="accent6">
                    <a:lumMod val="60000"/>
                    <a:lumOff val="40000"/>
                  </a:schemeClr>
                </a:solidFill>
              </a:rPr>
              <a:t>Asinius</a:t>
            </a:r>
            <a:r>
              <a:rPr lang="nl-NL" sz="2400" dirty="0" smtClean="0">
                <a:solidFill>
                  <a:schemeClr val="accent6">
                    <a:lumMod val="60000"/>
                    <a:lumOff val="40000"/>
                  </a:schemeClr>
                </a:solidFill>
              </a:rPr>
              <a:t> </a:t>
            </a:r>
            <a:r>
              <a:rPr lang="nl-NL" sz="2400" dirty="0" err="1" smtClean="0">
                <a:solidFill>
                  <a:schemeClr val="accent6">
                    <a:lumMod val="60000"/>
                    <a:lumOff val="40000"/>
                  </a:schemeClr>
                </a:solidFill>
              </a:rPr>
              <a:t>Pollio</a:t>
            </a:r>
            <a:r>
              <a:rPr lang="nl-NL" sz="2400" dirty="0" smtClean="0">
                <a:solidFill>
                  <a:schemeClr val="accent6">
                    <a:lumMod val="60000"/>
                    <a:lumOff val="40000"/>
                  </a:schemeClr>
                </a:solidFill>
              </a:rPr>
              <a:t>, die geen enkele zaak na het tiende uur bezig hield: zelfs geen brieven las hij na dat uur, om te voorkomen dat er iets nieuws zorgelijks opdook, nee, hij legde de vermoeidheid van een hele dag in die twee uren van zich af.</a:t>
            </a:r>
          </a:p>
        </p:txBody>
      </p:sp>
      <p:pic>
        <p:nvPicPr>
          <p:cNvPr id="202754" name="Picture 2" descr="http://www.speelparkdeswaan.nl/sp/sites/default/files/Klok%2010uur%20Speelpark%20de%20Swaan%20open.gif"/>
          <p:cNvPicPr>
            <a:picLocks noChangeAspect="1" noChangeArrowheads="1"/>
          </p:cNvPicPr>
          <p:nvPr/>
        </p:nvPicPr>
        <p:blipFill>
          <a:blip r:embed="rId2" cstate="print">
            <a:lum bright="-3000"/>
          </a:blip>
          <a:srcRect/>
          <a:stretch>
            <a:fillRect/>
          </a:stretch>
        </p:blipFill>
        <p:spPr bwMode="auto">
          <a:xfrm>
            <a:off x="1403648" y="4365104"/>
            <a:ext cx="1660848" cy="1660848"/>
          </a:xfrm>
          <a:prstGeom prst="rect">
            <a:avLst/>
          </a:prstGeom>
        </p:spPr>
      </p:pic>
      <p:pic>
        <p:nvPicPr>
          <p:cNvPr id="202756" name="Picture 4" descr="http://spiritualiteit.blog.nl/files/2011/07/slapen.jpg"/>
          <p:cNvPicPr>
            <a:picLocks noChangeAspect="1" noChangeArrowheads="1"/>
          </p:cNvPicPr>
          <p:nvPr/>
        </p:nvPicPr>
        <p:blipFill>
          <a:blip r:embed="rId3" cstate="print"/>
          <a:srcRect/>
          <a:stretch>
            <a:fillRect/>
          </a:stretch>
        </p:blipFill>
        <p:spPr bwMode="auto">
          <a:xfrm>
            <a:off x="4427984" y="4437112"/>
            <a:ext cx="1512168" cy="1489207"/>
          </a:xfrm>
          <a:prstGeom prst="rect">
            <a:avLst/>
          </a:prstGeom>
          <a:noFill/>
        </p:spPr>
      </p:pic>
      <p:sp>
        <p:nvSpPr>
          <p:cNvPr id="7" name="Ingekeepte PIJL-RECHTS 6"/>
          <p:cNvSpPr/>
          <p:nvPr/>
        </p:nvSpPr>
        <p:spPr>
          <a:xfrm>
            <a:off x="3347864" y="5085184"/>
            <a:ext cx="792088" cy="216024"/>
          </a:xfrm>
          <a:prstGeom prst="notchedRightArrow">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08</a:t>
            </a:r>
            <a:r>
              <a:rPr lang="nl-NL" sz="4000" dirty="0" smtClean="0"/>
              <a:t>	</a:t>
            </a:r>
            <a:r>
              <a:rPr lang="nl-NL" sz="2800" dirty="0" smtClean="0"/>
              <a:t>Wat was de methode van </a:t>
            </a:r>
            <a:r>
              <a:rPr lang="nl-NL" sz="2800" dirty="0" err="1" smtClean="0"/>
              <a:t>Pollio</a:t>
            </a:r>
            <a:r>
              <a:rPr lang="nl-NL" sz="2800" dirty="0" smtClean="0"/>
              <a:t> </a:t>
            </a:r>
            <a:r>
              <a:rPr lang="nl-NL" sz="2800" dirty="0" err="1" smtClean="0"/>
              <a:t>Asinius</a:t>
            </a:r>
            <a:r>
              <a:rPr lang="nl-NL" sz="2800" dirty="0" smtClean="0"/>
              <a:t>?</a:t>
            </a:r>
          </a:p>
          <a:p>
            <a:r>
              <a:rPr lang="nl-NL" dirty="0" smtClean="0"/>
              <a:t>	</a:t>
            </a:r>
            <a:r>
              <a:rPr lang="nl-NL" sz="2800" dirty="0" smtClean="0">
                <a:solidFill>
                  <a:srgbClr val="00B050"/>
                </a:solidFill>
              </a:rPr>
              <a:t>A. hij bewaarde alles voor na het 10</a:t>
            </a:r>
            <a:r>
              <a:rPr lang="nl-NL" sz="2800" baseline="30000" dirty="0" smtClean="0">
                <a:solidFill>
                  <a:srgbClr val="00B050"/>
                </a:solidFill>
              </a:rPr>
              <a:t>e</a:t>
            </a:r>
            <a:r>
              <a:rPr lang="nl-NL" sz="2800" dirty="0" smtClean="0">
                <a:solidFill>
                  <a:srgbClr val="00B050"/>
                </a:solidFill>
              </a:rPr>
              <a:t>  uur</a:t>
            </a:r>
          </a:p>
          <a:p>
            <a:r>
              <a:rPr lang="nl-NL" sz="2800" dirty="0">
                <a:solidFill>
                  <a:srgbClr val="00B050"/>
                </a:solidFill>
              </a:rPr>
              <a:t>	</a:t>
            </a:r>
            <a:r>
              <a:rPr lang="nl-NL" sz="2800" dirty="0" smtClean="0">
                <a:solidFill>
                  <a:srgbClr val="00B050"/>
                </a:solidFill>
              </a:rPr>
              <a:t>B. hij deed na een bepaald moment niets meer</a:t>
            </a:r>
          </a:p>
          <a:p>
            <a:r>
              <a:rPr lang="nl-NL" sz="2800" dirty="0">
                <a:solidFill>
                  <a:srgbClr val="00B050"/>
                </a:solidFill>
              </a:rPr>
              <a:t>	</a:t>
            </a:r>
            <a:r>
              <a:rPr lang="nl-NL" sz="2800" dirty="0" smtClean="0">
                <a:solidFill>
                  <a:srgbClr val="00B050"/>
                </a:solidFill>
              </a:rPr>
              <a:t>C. alleen de belangrijke dingen deed hij voor 10 uur</a:t>
            </a:r>
          </a:p>
          <a:p>
            <a:r>
              <a:rPr lang="nl-NL" sz="2800" dirty="0">
                <a:solidFill>
                  <a:srgbClr val="00B050"/>
                </a:solidFill>
              </a:rPr>
              <a:t>	</a:t>
            </a:r>
            <a:r>
              <a:rPr lang="nl-NL" sz="2800" dirty="0" smtClean="0">
                <a:solidFill>
                  <a:srgbClr val="00B050"/>
                </a:solidFill>
              </a:rPr>
              <a:t>D. hij deed echt helemaal niks, de hele dag niet</a:t>
            </a:r>
          </a:p>
        </p:txBody>
      </p:sp>
      <p:pic>
        <p:nvPicPr>
          <p:cNvPr id="6" name="Picture 2" descr="http://www.fysiotherapieschiphol.nl/data/www.fysiotherapieschiphol.nl/upload/images/hangmat.jpg"/>
          <p:cNvPicPr>
            <a:picLocks noChangeAspect="1" noChangeArrowheads="1"/>
          </p:cNvPicPr>
          <p:nvPr/>
        </p:nvPicPr>
        <p:blipFill>
          <a:blip r:embed="rId2" cstate="print"/>
          <a:srcRect/>
          <a:stretch>
            <a:fillRect/>
          </a:stretch>
        </p:blipFill>
        <p:spPr bwMode="auto">
          <a:xfrm>
            <a:off x="3635896" y="2996952"/>
            <a:ext cx="4536504" cy="3025285"/>
          </a:xfrm>
          <a:prstGeom prst="rect">
            <a:avLst/>
          </a:prstGeom>
          <a:noFill/>
        </p:spPr>
      </p:pic>
      <p:sp>
        <p:nvSpPr>
          <p:cNvPr id="7" name="Tekstvak 6"/>
          <p:cNvSpPr txBox="1"/>
          <p:nvPr/>
        </p:nvSpPr>
        <p:spPr>
          <a:xfrm>
            <a:off x="467544" y="5157192"/>
            <a:ext cx="3312368" cy="523220"/>
          </a:xfrm>
          <a:prstGeom prst="rect">
            <a:avLst/>
          </a:prstGeom>
          <a:noFill/>
        </p:spPr>
        <p:txBody>
          <a:bodyPr wrap="square" rtlCol="0">
            <a:spAutoFit/>
          </a:bodyPr>
          <a:lstStyle/>
          <a:p>
            <a:r>
              <a:rPr lang="nl-NL" sz="2800" dirty="0" smtClean="0"/>
              <a:t>Echt helemaal niets?</a:t>
            </a:r>
            <a:endParaRPr lang="nl-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err="1" smtClean="0"/>
              <a:t>Quidam</a:t>
            </a:r>
            <a:r>
              <a:rPr lang="en-US" sz="2800" dirty="0" smtClean="0"/>
              <a:t> </a:t>
            </a:r>
            <a:r>
              <a:rPr lang="en-US" sz="2800" dirty="0" err="1" smtClean="0"/>
              <a:t>medio</a:t>
            </a:r>
            <a:r>
              <a:rPr lang="en-US" sz="2800" dirty="0" smtClean="0"/>
              <a:t> die </a:t>
            </a:r>
            <a:r>
              <a:rPr lang="en-US" sz="2800" dirty="0" err="1" smtClean="0"/>
              <a:t>interiunxerunt</a:t>
            </a:r>
            <a:r>
              <a:rPr lang="en-US" sz="2800" dirty="0" smtClean="0"/>
              <a:t> et in </a:t>
            </a:r>
            <a:r>
              <a:rPr lang="en-US" sz="2800" dirty="0" err="1" smtClean="0"/>
              <a:t>postmeridianas</a:t>
            </a:r>
            <a:r>
              <a:rPr lang="en-US" sz="2800" dirty="0" smtClean="0"/>
              <a:t> </a:t>
            </a:r>
            <a:r>
              <a:rPr lang="en-US" sz="2800" dirty="0" err="1" smtClean="0"/>
              <a:t>horas</a:t>
            </a:r>
            <a:r>
              <a:rPr lang="en-US" sz="2800" dirty="0" smtClean="0"/>
              <a:t> </a:t>
            </a:r>
            <a:r>
              <a:rPr lang="en-US" sz="2800" dirty="0" err="1" smtClean="0"/>
              <a:t>aliquid</a:t>
            </a:r>
            <a:r>
              <a:rPr lang="en-US" sz="2800" dirty="0" smtClean="0"/>
              <a:t> </a:t>
            </a:r>
            <a:r>
              <a:rPr lang="en-US" sz="2800" dirty="0" err="1" smtClean="0"/>
              <a:t>levioris</a:t>
            </a:r>
            <a:r>
              <a:rPr lang="en-US" sz="2800" dirty="0" smtClean="0"/>
              <a:t> </a:t>
            </a:r>
            <a:r>
              <a:rPr lang="en-US" sz="2800" dirty="0" err="1" smtClean="0"/>
              <a:t>operae</a:t>
            </a:r>
            <a:r>
              <a:rPr lang="en-US" sz="2800" dirty="0" smtClean="0"/>
              <a:t> </a:t>
            </a:r>
            <a:r>
              <a:rPr lang="en-US" sz="2800" dirty="0" err="1" smtClean="0"/>
              <a:t>distulerunt</a:t>
            </a:r>
            <a:r>
              <a:rPr lang="en-US" sz="2800" dirty="0" smtClean="0"/>
              <a:t>. </a:t>
            </a:r>
            <a:r>
              <a:rPr lang="en-US" sz="2800" dirty="0" err="1" smtClean="0"/>
              <a:t>Maiores</a:t>
            </a:r>
            <a:r>
              <a:rPr lang="en-US" sz="2800" dirty="0" smtClean="0"/>
              <a:t> </a:t>
            </a:r>
            <a:r>
              <a:rPr lang="en-US" sz="2800" dirty="0" err="1" smtClean="0"/>
              <a:t>quoque</a:t>
            </a:r>
            <a:r>
              <a:rPr lang="en-US" sz="2800" dirty="0" smtClean="0"/>
              <a:t> </a:t>
            </a:r>
            <a:r>
              <a:rPr lang="en-US" sz="2800" dirty="0" err="1" smtClean="0"/>
              <a:t>nostri</a:t>
            </a:r>
            <a:r>
              <a:rPr lang="en-US" sz="2800" dirty="0" smtClean="0"/>
              <a:t> </a:t>
            </a:r>
            <a:r>
              <a:rPr lang="en-US" sz="2800" dirty="0" err="1" smtClean="0"/>
              <a:t>novam</a:t>
            </a:r>
            <a:r>
              <a:rPr lang="en-US" sz="2800" dirty="0" smtClean="0"/>
              <a:t> </a:t>
            </a:r>
            <a:r>
              <a:rPr lang="en-US" sz="2800" dirty="0" err="1" smtClean="0"/>
              <a:t>relationem</a:t>
            </a:r>
            <a:r>
              <a:rPr lang="en-US" sz="2800" dirty="0" smtClean="0"/>
              <a:t> post </a:t>
            </a:r>
            <a:r>
              <a:rPr lang="en-US" sz="2800" dirty="0" err="1" smtClean="0"/>
              <a:t>horam</a:t>
            </a:r>
            <a:r>
              <a:rPr lang="en-US" sz="2800" dirty="0" smtClean="0"/>
              <a:t> </a:t>
            </a:r>
            <a:r>
              <a:rPr lang="en-US" sz="2800" dirty="0" err="1" smtClean="0"/>
              <a:t>decumam</a:t>
            </a:r>
            <a:r>
              <a:rPr lang="en-US" sz="2800" dirty="0" smtClean="0"/>
              <a:t> in </a:t>
            </a:r>
            <a:r>
              <a:rPr lang="en-US" sz="2800" dirty="0" err="1" smtClean="0"/>
              <a:t>senatu</a:t>
            </a:r>
            <a:r>
              <a:rPr lang="en-US" sz="2800" dirty="0" smtClean="0"/>
              <a:t> </a:t>
            </a:r>
            <a:r>
              <a:rPr lang="en-US" sz="2800" dirty="0" err="1" smtClean="0"/>
              <a:t>fieri</a:t>
            </a:r>
            <a:r>
              <a:rPr lang="en-US" sz="2800" dirty="0" smtClean="0"/>
              <a:t> </a:t>
            </a:r>
            <a:r>
              <a:rPr lang="en-US" sz="2800" dirty="0" err="1" smtClean="0"/>
              <a:t>vetabant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Sommigen rusten midden op de dag en stellen iets van lichtere inspanning uit tot de uren na de middag. Ook onze voorouders verboden dat een nieuw voorstel na het tiende uur in de senaat gedaan werd.</a:t>
            </a:r>
          </a:p>
        </p:txBody>
      </p:sp>
      <p:pic>
        <p:nvPicPr>
          <p:cNvPr id="111618" name="Picture 2" descr="http://cocdeventer.nl/wp-content/uploads/2013/01/Cartoon-week-1304.jpg"/>
          <p:cNvPicPr>
            <a:picLocks noChangeAspect="1" noChangeArrowheads="1"/>
          </p:cNvPicPr>
          <p:nvPr/>
        </p:nvPicPr>
        <p:blipFill>
          <a:blip r:embed="rId2" cstate="print"/>
          <a:srcRect t="6442" r="2025"/>
          <a:stretch>
            <a:fillRect/>
          </a:stretch>
        </p:blipFill>
        <p:spPr bwMode="auto">
          <a:xfrm>
            <a:off x="5148064" y="4077072"/>
            <a:ext cx="3199161" cy="2304256"/>
          </a:xfrm>
          <a:prstGeom prst="rect">
            <a:avLst/>
          </a:prstGeom>
          <a:noFill/>
        </p:spPr>
      </p:pic>
      <p:sp>
        <p:nvSpPr>
          <p:cNvPr id="6" name="Tekstvak 5"/>
          <p:cNvSpPr txBox="1"/>
          <p:nvPr/>
        </p:nvSpPr>
        <p:spPr>
          <a:xfrm>
            <a:off x="899592" y="5373216"/>
            <a:ext cx="4464496" cy="954107"/>
          </a:xfrm>
          <a:prstGeom prst="rect">
            <a:avLst/>
          </a:prstGeom>
          <a:noFill/>
        </p:spPr>
        <p:txBody>
          <a:bodyPr wrap="square" rtlCol="0">
            <a:spAutoFit/>
          </a:bodyPr>
          <a:lstStyle/>
          <a:p>
            <a:r>
              <a:rPr lang="nl-NL" sz="2800" dirty="0" smtClean="0"/>
              <a:t>Voorouders? Senaat? Lichte inspanning?</a:t>
            </a:r>
            <a:endParaRPr lang="nl-NL"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smtClean="0"/>
              <a:t>Miles </a:t>
            </a:r>
            <a:r>
              <a:rPr lang="en-US" sz="2800" dirty="0" err="1" smtClean="0"/>
              <a:t>vigilias</a:t>
            </a:r>
            <a:r>
              <a:rPr lang="en-US" sz="2800" dirty="0" smtClean="0"/>
              <a:t> </a:t>
            </a:r>
            <a:r>
              <a:rPr lang="en-US" sz="2800" dirty="0" err="1" smtClean="0"/>
              <a:t>dividit</a:t>
            </a:r>
            <a:r>
              <a:rPr lang="en-US" sz="2800" dirty="0" smtClean="0"/>
              <a:t>, et </a:t>
            </a:r>
            <a:r>
              <a:rPr lang="en-US" sz="2800" dirty="0" err="1" smtClean="0"/>
              <a:t>nox</a:t>
            </a:r>
            <a:r>
              <a:rPr lang="en-US" sz="2800" dirty="0" smtClean="0"/>
              <a:t> </a:t>
            </a:r>
            <a:r>
              <a:rPr lang="en-US" sz="2800" dirty="0" err="1" smtClean="0"/>
              <a:t>immunis</a:t>
            </a:r>
            <a:r>
              <a:rPr lang="en-US" sz="2800" dirty="0" smtClean="0"/>
              <a:t> </a:t>
            </a:r>
            <a:r>
              <a:rPr lang="en-US" sz="2800" dirty="0" err="1" smtClean="0"/>
              <a:t>est</a:t>
            </a:r>
            <a:r>
              <a:rPr lang="en-US" sz="2800" dirty="0" smtClean="0"/>
              <a:t> </a:t>
            </a:r>
            <a:r>
              <a:rPr lang="en-US" sz="2800" dirty="0" err="1" smtClean="0"/>
              <a:t>ab</a:t>
            </a:r>
            <a:r>
              <a:rPr lang="en-US" sz="2800" dirty="0" smtClean="0"/>
              <a:t> </a:t>
            </a:r>
            <a:r>
              <a:rPr lang="en-US" sz="2800" dirty="0" err="1" smtClean="0"/>
              <a:t>expeditione</a:t>
            </a:r>
            <a:r>
              <a:rPr lang="en-US" sz="2800" dirty="0" smtClean="0"/>
              <a:t> </a:t>
            </a:r>
            <a:r>
              <a:rPr lang="en-US" sz="2800" dirty="0" err="1" smtClean="0"/>
              <a:t>redeuntium</a:t>
            </a:r>
            <a:r>
              <a:rPr lang="en-US" sz="2800" dirty="0" smtClean="0"/>
              <a:t>. </a:t>
            </a:r>
            <a:r>
              <a:rPr lang="en-US" sz="2800" dirty="0" err="1" smtClean="0"/>
              <a:t>Indulgendum</a:t>
            </a:r>
            <a:r>
              <a:rPr lang="en-US" sz="2800" dirty="0" smtClean="0"/>
              <a:t> </a:t>
            </a:r>
            <a:r>
              <a:rPr lang="en-US" sz="2800" dirty="0" err="1" smtClean="0"/>
              <a:t>est</a:t>
            </a:r>
            <a:r>
              <a:rPr lang="en-US" sz="2800" dirty="0" smtClean="0"/>
              <a:t> </a:t>
            </a:r>
            <a:r>
              <a:rPr lang="en-US" sz="2800" dirty="0" err="1" smtClean="0"/>
              <a:t>animo</a:t>
            </a:r>
            <a:r>
              <a:rPr lang="en-US" sz="2800" dirty="0" smtClean="0"/>
              <a:t> </a:t>
            </a:r>
            <a:r>
              <a:rPr lang="en-US" sz="2800" dirty="0" err="1" smtClean="0"/>
              <a:t>dandumque</a:t>
            </a:r>
            <a:r>
              <a:rPr lang="en-US" sz="2800" dirty="0" smtClean="0"/>
              <a:t> </a:t>
            </a:r>
            <a:r>
              <a:rPr lang="en-US" sz="2800" dirty="0" err="1" smtClean="0"/>
              <a:t>subinde</a:t>
            </a:r>
            <a:r>
              <a:rPr lang="en-US" sz="2800" dirty="0" smtClean="0"/>
              <a:t> </a:t>
            </a:r>
            <a:r>
              <a:rPr lang="en-US" sz="2800" dirty="0" err="1" smtClean="0"/>
              <a:t>otium</a:t>
            </a:r>
            <a:r>
              <a:rPr lang="en-US" sz="2800" dirty="0" smtClean="0"/>
              <a:t> quod </a:t>
            </a:r>
            <a:r>
              <a:rPr lang="en-US" sz="2800" dirty="0" err="1" smtClean="0"/>
              <a:t>alimenti</a:t>
            </a:r>
            <a:r>
              <a:rPr lang="en-US" sz="2800" dirty="0" smtClean="0"/>
              <a:t> ac </a:t>
            </a:r>
            <a:r>
              <a:rPr lang="en-US" sz="2800" dirty="0" err="1" smtClean="0"/>
              <a:t>virium</a:t>
            </a:r>
            <a:r>
              <a:rPr lang="en-US" sz="2800" dirty="0" smtClean="0"/>
              <a:t> loco sit.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Soldaten verdelen de </a:t>
            </a:r>
            <a:r>
              <a:rPr lang="nl-NL" sz="2400" dirty="0" err="1" smtClean="0">
                <a:solidFill>
                  <a:schemeClr val="accent6">
                    <a:lumMod val="60000"/>
                    <a:lumOff val="40000"/>
                  </a:schemeClr>
                </a:solidFill>
              </a:rPr>
              <a:t>nachtwakes</a:t>
            </a:r>
            <a:r>
              <a:rPr lang="nl-NL" sz="2400" dirty="0" smtClean="0">
                <a:solidFill>
                  <a:schemeClr val="accent6">
                    <a:lumMod val="60000"/>
                    <a:lumOff val="40000"/>
                  </a:schemeClr>
                </a:solidFill>
              </a:rPr>
              <a:t>, en de nacht is dienstvrij voor degenen die van een expeditie terug keren. Men moet toegeeflijk zijn voor de geest en men moet hem herhaaldelijk rust geven, die zo is dat hij fungeert als voedsel en energiebron.</a:t>
            </a:r>
          </a:p>
        </p:txBody>
      </p:sp>
      <p:pic>
        <p:nvPicPr>
          <p:cNvPr id="111620" name="Picture 4" descr="http://t3.gstatic.com/images?q=tbn:ANd9GcSwYnh93WqrZkiCPa-VjzYpTsQ6Mk_7iZdz-5ixLhgpM51EDlsBdg"/>
          <p:cNvPicPr>
            <a:picLocks noChangeAspect="1" noChangeArrowheads="1"/>
          </p:cNvPicPr>
          <p:nvPr/>
        </p:nvPicPr>
        <p:blipFill>
          <a:blip r:embed="rId2" cstate="print"/>
          <a:srcRect/>
          <a:stretch>
            <a:fillRect/>
          </a:stretch>
        </p:blipFill>
        <p:spPr bwMode="auto">
          <a:xfrm>
            <a:off x="7164288" y="4522379"/>
            <a:ext cx="1352041" cy="1828408"/>
          </a:xfrm>
          <a:prstGeom prst="rect">
            <a:avLst/>
          </a:prstGeom>
          <a:noFill/>
        </p:spPr>
      </p:pic>
      <p:sp>
        <p:nvSpPr>
          <p:cNvPr id="6" name="Tekstvak 5"/>
          <p:cNvSpPr txBox="1"/>
          <p:nvPr/>
        </p:nvSpPr>
        <p:spPr>
          <a:xfrm>
            <a:off x="1835696" y="5537625"/>
            <a:ext cx="3888432" cy="523220"/>
          </a:xfrm>
          <a:prstGeom prst="rect">
            <a:avLst/>
          </a:prstGeom>
          <a:noFill/>
        </p:spPr>
        <p:txBody>
          <a:bodyPr wrap="square" rtlCol="0">
            <a:spAutoFit/>
          </a:bodyPr>
          <a:lstStyle/>
          <a:p>
            <a:r>
              <a:rPr lang="nl-NL" sz="2800" dirty="0" smtClean="0"/>
              <a:t>Soldaten en </a:t>
            </a:r>
            <a:r>
              <a:rPr lang="nl-NL" sz="2800" dirty="0" err="1" smtClean="0"/>
              <a:t>nachtwakes</a:t>
            </a:r>
            <a:endParaRPr lang="nl-NL" sz="28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4077072"/>
            <a:ext cx="926307" cy="125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5013176"/>
            <a:ext cx="986721" cy="1337611"/>
          </a:xfrm>
          <a:prstGeom prst="rect">
            <a:avLst/>
          </a:prstGeom>
          <a:noFill/>
          <a:ln>
            <a:noFill/>
          </a:ln>
          <a:effectLst/>
          <a:scene3d>
            <a:camera prst="orthographicFront">
              <a:rot lat="0" lon="10800000"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39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09</a:t>
            </a:r>
            <a:r>
              <a:rPr lang="nl-NL" sz="4000" dirty="0" smtClean="0"/>
              <a:t>	</a:t>
            </a:r>
            <a:r>
              <a:rPr lang="nl-NL" sz="2800" dirty="0" smtClean="0"/>
              <a:t>Bouwden onze voorouders ontspanning in?</a:t>
            </a:r>
          </a:p>
          <a:p>
            <a:r>
              <a:rPr lang="nl-NL" dirty="0" smtClean="0"/>
              <a:t>	</a:t>
            </a:r>
            <a:r>
              <a:rPr lang="nl-NL" sz="2800" dirty="0" smtClean="0">
                <a:solidFill>
                  <a:srgbClr val="00B050"/>
                </a:solidFill>
              </a:rPr>
              <a:t>A. nee, het waren Romeinen: die haten spanning</a:t>
            </a:r>
          </a:p>
          <a:p>
            <a:r>
              <a:rPr lang="nl-NL" sz="2800" dirty="0">
                <a:solidFill>
                  <a:srgbClr val="00B050"/>
                </a:solidFill>
              </a:rPr>
              <a:t>	</a:t>
            </a:r>
            <a:r>
              <a:rPr lang="nl-NL" sz="2800" dirty="0" smtClean="0">
                <a:solidFill>
                  <a:srgbClr val="00B050"/>
                </a:solidFill>
              </a:rPr>
              <a:t>B. nee, ze konden niet zonder spanning</a:t>
            </a:r>
          </a:p>
          <a:p>
            <a:r>
              <a:rPr lang="nl-NL" sz="2800" dirty="0">
                <a:solidFill>
                  <a:srgbClr val="00B050"/>
                </a:solidFill>
              </a:rPr>
              <a:t>	</a:t>
            </a:r>
            <a:r>
              <a:rPr lang="nl-NL" sz="2800" dirty="0" smtClean="0">
                <a:solidFill>
                  <a:srgbClr val="00B050"/>
                </a:solidFill>
              </a:rPr>
              <a:t>C. ja, ze hielden ‘s nachts de wacht</a:t>
            </a:r>
          </a:p>
          <a:p>
            <a:r>
              <a:rPr lang="nl-NL" sz="2800" dirty="0">
                <a:solidFill>
                  <a:srgbClr val="00B050"/>
                </a:solidFill>
              </a:rPr>
              <a:t>	</a:t>
            </a:r>
            <a:r>
              <a:rPr lang="nl-NL" sz="2800" dirty="0" smtClean="0">
                <a:solidFill>
                  <a:srgbClr val="00B050"/>
                </a:solidFill>
              </a:rPr>
              <a:t>D. ja, ze waren terughoudend in de senaat</a:t>
            </a:r>
          </a:p>
        </p:txBody>
      </p:sp>
      <p:pic>
        <p:nvPicPr>
          <p:cNvPr id="12292" name="Picture 4" descr="http://www.ma-bo.nl/images/Meditation.jpg"/>
          <p:cNvPicPr>
            <a:picLocks noChangeAspect="1" noChangeArrowheads="1"/>
          </p:cNvPicPr>
          <p:nvPr/>
        </p:nvPicPr>
        <p:blipFill>
          <a:blip r:embed="rId2" cstate="print"/>
          <a:srcRect/>
          <a:stretch>
            <a:fillRect/>
          </a:stretch>
        </p:blipFill>
        <p:spPr bwMode="auto">
          <a:xfrm>
            <a:off x="323528" y="2910101"/>
            <a:ext cx="2376264" cy="2535123"/>
          </a:xfrm>
          <a:prstGeom prst="rect">
            <a:avLst/>
          </a:prstGeom>
          <a:noFill/>
        </p:spPr>
      </p:pic>
      <p:pic>
        <p:nvPicPr>
          <p:cNvPr id="12294" name="Picture 6" descr="http://us.123rf.com/400wm/400/400/gunnar3000/gunnar30000909/gunnar3000090900126/5515662-gele-kaarsen-in-de-spa-of-bad-kamer-voor-ontspanning.jpg"/>
          <p:cNvPicPr>
            <a:picLocks noChangeAspect="1" noChangeArrowheads="1"/>
          </p:cNvPicPr>
          <p:nvPr/>
        </p:nvPicPr>
        <p:blipFill>
          <a:blip r:embed="rId3" cstate="print"/>
          <a:srcRect/>
          <a:stretch>
            <a:fillRect/>
          </a:stretch>
        </p:blipFill>
        <p:spPr bwMode="auto">
          <a:xfrm>
            <a:off x="6766892" y="2996952"/>
            <a:ext cx="1949088" cy="1296144"/>
          </a:xfrm>
          <a:prstGeom prst="rect">
            <a:avLst/>
          </a:prstGeom>
          <a:noFill/>
        </p:spPr>
      </p:pic>
      <p:pic>
        <p:nvPicPr>
          <p:cNvPr id="12296" name="Picture 8" descr="http://www.kleuren.nu/kleurplaten/s/medium/smurfen-kleurplaat-veld-medium.jpg"/>
          <p:cNvPicPr>
            <a:picLocks noChangeAspect="1" noChangeArrowheads="1"/>
          </p:cNvPicPr>
          <p:nvPr/>
        </p:nvPicPr>
        <p:blipFill>
          <a:blip r:embed="rId4" cstate="print"/>
          <a:srcRect l="6987" t="4252" r="6987" b="5669"/>
          <a:stretch>
            <a:fillRect/>
          </a:stretch>
        </p:blipFill>
        <p:spPr bwMode="auto">
          <a:xfrm>
            <a:off x="3059832" y="3583785"/>
            <a:ext cx="3456384" cy="25488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4</a:t>
            </a:fld>
            <a:endParaRPr lang="nl-NL"/>
          </a:p>
        </p:txBody>
      </p:sp>
      <p:sp>
        <p:nvSpPr>
          <p:cNvPr id="3" name="Tekstvak 2"/>
          <p:cNvSpPr txBox="1"/>
          <p:nvPr/>
        </p:nvSpPr>
        <p:spPr>
          <a:xfrm>
            <a:off x="251520" y="260648"/>
            <a:ext cx="8640960" cy="1200329"/>
          </a:xfrm>
          <a:prstGeom prst="rect">
            <a:avLst/>
          </a:prstGeom>
          <a:noFill/>
        </p:spPr>
        <p:txBody>
          <a:bodyPr wrap="square" rtlCol="0">
            <a:spAutoFit/>
          </a:bodyPr>
          <a:lstStyle/>
          <a:p>
            <a:r>
              <a:rPr lang="nl-NL" sz="7200" dirty="0" smtClean="0">
                <a:solidFill>
                  <a:schemeClr val="accent2">
                    <a:lumMod val="60000"/>
                    <a:lumOff val="40000"/>
                  </a:schemeClr>
                </a:solidFill>
              </a:rPr>
              <a:t>Oké, oké</a:t>
            </a:r>
          </a:p>
        </p:txBody>
      </p:sp>
      <p:sp>
        <p:nvSpPr>
          <p:cNvPr id="137218" name="AutoShape 2"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0" name="AutoShape 4"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2" name="AutoShape 6"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2" name="AutoShape 2"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4" name="AutoShape 4"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voettekst 10"/>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Et in </a:t>
            </a:r>
            <a:r>
              <a:rPr lang="en-US" sz="2800" dirty="0" err="1" smtClean="0"/>
              <a:t>ambulationibus</a:t>
            </a:r>
            <a:r>
              <a:rPr lang="en-US" sz="2800" dirty="0" smtClean="0"/>
              <a:t> </a:t>
            </a:r>
            <a:r>
              <a:rPr lang="en-US" sz="2800" dirty="0" err="1" smtClean="0"/>
              <a:t>apertis</a:t>
            </a:r>
            <a:r>
              <a:rPr lang="en-US" sz="2800" dirty="0" smtClean="0"/>
              <a:t> </a:t>
            </a:r>
            <a:r>
              <a:rPr lang="en-US" sz="2800" dirty="0" err="1" smtClean="0"/>
              <a:t>vagandum</a:t>
            </a:r>
            <a:r>
              <a:rPr lang="en-US" sz="2800" dirty="0" smtClean="0"/>
              <a:t>, </a:t>
            </a:r>
            <a:r>
              <a:rPr lang="en-US" sz="2800" dirty="0" err="1" smtClean="0"/>
              <a:t>ut</a:t>
            </a:r>
            <a:r>
              <a:rPr lang="en-US" sz="2800" dirty="0" smtClean="0"/>
              <a:t> </a:t>
            </a:r>
            <a:r>
              <a:rPr lang="en-US" sz="2800" dirty="0" err="1" smtClean="0"/>
              <a:t>caelo</a:t>
            </a:r>
            <a:r>
              <a:rPr lang="en-US" sz="2800" dirty="0" smtClean="0"/>
              <a:t> </a:t>
            </a:r>
            <a:r>
              <a:rPr lang="en-US" sz="2800" dirty="0" err="1" smtClean="0"/>
              <a:t>libero</a:t>
            </a:r>
            <a:r>
              <a:rPr lang="en-US" sz="2800" dirty="0" smtClean="0"/>
              <a:t> et </a:t>
            </a:r>
            <a:r>
              <a:rPr lang="en-US" sz="2800" dirty="0" err="1" smtClean="0"/>
              <a:t>multo</a:t>
            </a:r>
            <a:r>
              <a:rPr lang="en-US" sz="2800" dirty="0" smtClean="0"/>
              <a:t> </a:t>
            </a:r>
            <a:r>
              <a:rPr lang="en-US" sz="2800" dirty="0" err="1" smtClean="0"/>
              <a:t>spiritu</a:t>
            </a:r>
            <a:r>
              <a:rPr lang="en-US" sz="2800" dirty="0" smtClean="0"/>
              <a:t> </a:t>
            </a:r>
            <a:r>
              <a:rPr lang="en-US" sz="2800" dirty="0" err="1" smtClean="0"/>
              <a:t>augeat</a:t>
            </a:r>
            <a:r>
              <a:rPr lang="en-US" sz="2800" dirty="0" smtClean="0"/>
              <a:t> </a:t>
            </a:r>
            <a:r>
              <a:rPr lang="en-US" sz="2800" dirty="0" err="1" smtClean="0"/>
              <a:t>attollatque</a:t>
            </a:r>
            <a:r>
              <a:rPr lang="en-US" sz="2800" dirty="0" smtClean="0"/>
              <a:t> se animus; </a:t>
            </a:r>
            <a:r>
              <a:rPr lang="en-US" sz="2800" dirty="0" err="1" smtClean="0"/>
              <a:t>aliquando</a:t>
            </a:r>
            <a:r>
              <a:rPr lang="en-US" sz="2800" dirty="0" smtClean="0"/>
              <a:t> </a:t>
            </a:r>
            <a:r>
              <a:rPr lang="en-US" sz="2800" dirty="0" err="1" smtClean="0"/>
              <a:t>vectatio</a:t>
            </a:r>
            <a:r>
              <a:rPr lang="en-US" sz="2800" dirty="0" smtClean="0"/>
              <a:t> </a:t>
            </a:r>
            <a:r>
              <a:rPr lang="en-US" sz="2800" dirty="0" err="1" smtClean="0"/>
              <a:t>iterque</a:t>
            </a:r>
            <a:r>
              <a:rPr lang="en-US" sz="2800" dirty="0" smtClean="0"/>
              <a:t> et </a:t>
            </a:r>
            <a:r>
              <a:rPr lang="en-US" sz="2800" dirty="0" err="1" smtClean="0"/>
              <a:t>mutata</a:t>
            </a:r>
            <a:r>
              <a:rPr lang="en-US" sz="2800" dirty="0" smtClean="0"/>
              <a:t> </a:t>
            </a:r>
            <a:r>
              <a:rPr lang="en-US" sz="2800" dirty="0" err="1" smtClean="0"/>
              <a:t>regio</a:t>
            </a:r>
            <a:r>
              <a:rPr lang="en-US" sz="2800" dirty="0" smtClean="0"/>
              <a:t> </a:t>
            </a:r>
            <a:r>
              <a:rPr lang="en-US" sz="2800" dirty="0" err="1" smtClean="0"/>
              <a:t>vigorem</a:t>
            </a:r>
            <a:r>
              <a:rPr lang="en-US" sz="2800" dirty="0" smtClean="0"/>
              <a:t> </a:t>
            </a:r>
            <a:r>
              <a:rPr lang="en-US" sz="2800" dirty="0" err="1" smtClean="0"/>
              <a:t>dabunt</a:t>
            </a:r>
            <a:r>
              <a:rPr lang="en-US" sz="2800" dirty="0" smtClean="0"/>
              <a:t>, </a:t>
            </a:r>
            <a:r>
              <a:rPr lang="en-US" sz="2800" dirty="0" err="1" smtClean="0"/>
              <a:t>convictusque</a:t>
            </a:r>
            <a:r>
              <a:rPr lang="en-US" sz="2800" dirty="0" smtClean="0"/>
              <a:t> et </a:t>
            </a:r>
            <a:r>
              <a:rPr lang="en-US" sz="2800" dirty="0" err="1" smtClean="0"/>
              <a:t>liberalior</a:t>
            </a:r>
            <a:r>
              <a:rPr lang="en-US" sz="2800" dirty="0" smtClean="0"/>
              <a:t> </a:t>
            </a:r>
            <a:r>
              <a:rPr lang="en-US" sz="2800" dirty="0" err="1" smtClean="0"/>
              <a:t>potio</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En op wandelingen moet men in het open veld dwalen, met de bedoeling dat de geest zich door de vrije hemel en de vele frisse lucht versterkt en verheft; soms zullen een tripje en een tocht en verandering van plaats kracht(en) geven, en een dinertje en een wat royalere dronk.</a:t>
            </a:r>
          </a:p>
        </p:txBody>
      </p:sp>
      <p:pic>
        <p:nvPicPr>
          <p:cNvPr id="197634" name="Picture 2" descr="http://www.spirato.nl/sites/default/files/field/image/drank_horeca_wet_0.jpg"/>
          <p:cNvPicPr>
            <a:picLocks noChangeAspect="1" noChangeArrowheads="1"/>
          </p:cNvPicPr>
          <p:nvPr/>
        </p:nvPicPr>
        <p:blipFill>
          <a:blip r:embed="rId2" cstate="print"/>
          <a:srcRect/>
          <a:stretch>
            <a:fillRect/>
          </a:stretch>
        </p:blipFill>
        <p:spPr bwMode="auto">
          <a:xfrm>
            <a:off x="5292080" y="4293096"/>
            <a:ext cx="2939025" cy="2204269"/>
          </a:xfrm>
          <a:prstGeom prst="rect">
            <a:avLst/>
          </a:prstGeom>
          <a:noFill/>
        </p:spPr>
      </p:pic>
      <p:sp>
        <p:nvSpPr>
          <p:cNvPr id="6" name="Tekstvak 5"/>
          <p:cNvSpPr txBox="1"/>
          <p:nvPr/>
        </p:nvSpPr>
        <p:spPr>
          <a:xfrm>
            <a:off x="2699792" y="5733256"/>
            <a:ext cx="2664296" cy="523220"/>
          </a:xfrm>
          <a:prstGeom prst="rect">
            <a:avLst/>
          </a:prstGeom>
          <a:noFill/>
        </p:spPr>
        <p:txBody>
          <a:bodyPr wrap="square" rtlCol="0">
            <a:spAutoFit/>
          </a:bodyPr>
          <a:lstStyle/>
          <a:p>
            <a:r>
              <a:rPr lang="nl-NL" sz="2800" dirty="0" smtClean="0"/>
              <a:t>Royalere dronk…</a:t>
            </a:r>
            <a:endParaRPr lang="nl-NL"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41</a:t>
            </a:fld>
            <a:endParaRPr lang="nl-NL"/>
          </a:p>
        </p:txBody>
      </p:sp>
      <p:sp>
        <p:nvSpPr>
          <p:cNvPr id="5" name="Tijdelijke aanduiding voor voettekst 4"/>
          <p:cNvSpPr>
            <a:spLocks noGrp="1"/>
          </p:cNvSpPr>
          <p:nvPr>
            <p:ph type="ftr" sz="quarter" idx="11"/>
          </p:nvPr>
        </p:nvSpPr>
        <p:spPr/>
        <p:txBody>
          <a:bodyPr/>
          <a:lstStyle/>
          <a:p>
            <a:r>
              <a:rPr lang="nl-NL" dirty="0" smtClean="0"/>
              <a:t>Seneca, CSE 2013</a:t>
            </a:r>
            <a:endParaRPr lang="nl-NL" dirty="0"/>
          </a:p>
        </p:txBody>
      </p:sp>
      <p:sp>
        <p:nvSpPr>
          <p:cNvPr id="8" name="Tekstvak 7"/>
          <p:cNvSpPr txBox="1"/>
          <p:nvPr/>
        </p:nvSpPr>
        <p:spPr>
          <a:xfrm>
            <a:off x="107504" y="116632"/>
            <a:ext cx="8856984" cy="1815882"/>
          </a:xfrm>
          <a:prstGeom prst="rect">
            <a:avLst/>
          </a:prstGeom>
          <a:noFill/>
        </p:spPr>
        <p:txBody>
          <a:bodyPr wrap="square" rtlCol="0">
            <a:spAutoFit/>
          </a:bodyPr>
          <a:lstStyle/>
          <a:p>
            <a:r>
              <a:rPr lang="en-US" sz="2800" dirty="0" smtClean="0"/>
              <a:t>Non </a:t>
            </a:r>
            <a:r>
              <a:rPr lang="en-US" sz="2800" dirty="0" err="1" smtClean="0"/>
              <a:t>numquam</a:t>
            </a:r>
            <a:r>
              <a:rPr lang="en-US" sz="2800" dirty="0" smtClean="0"/>
              <a:t> et </a:t>
            </a:r>
            <a:r>
              <a:rPr lang="en-US" sz="2800" dirty="0" err="1" smtClean="0"/>
              <a:t>usque</a:t>
            </a:r>
            <a:r>
              <a:rPr lang="en-US" sz="2800" dirty="0" smtClean="0"/>
              <a:t> ad </a:t>
            </a:r>
            <a:r>
              <a:rPr lang="en-US" sz="2800" dirty="0" err="1" smtClean="0"/>
              <a:t>ebrietatem</a:t>
            </a:r>
            <a:r>
              <a:rPr lang="en-US" sz="2800" dirty="0" smtClean="0"/>
              <a:t> </a:t>
            </a:r>
            <a:r>
              <a:rPr lang="en-US" sz="2800" dirty="0" err="1" smtClean="0"/>
              <a:t>veniendum</a:t>
            </a:r>
            <a:r>
              <a:rPr lang="en-US" sz="2800" dirty="0" smtClean="0"/>
              <a:t>, non </a:t>
            </a:r>
            <a:r>
              <a:rPr lang="en-US" sz="2800" dirty="0" err="1" smtClean="0"/>
              <a:t>ut</a:t>
            </a:r>
            <a:r>
              <a:rPr lang="en-US" sz="2800" dirty="0" smtClean="0"/>
              <a:t> </a:t>
            </a:r>
            <a:r>
              <a:rPr lang="en-US" sz="2800" dirty="0" err="1" smtClean="0"/>
              <a:t>mergat</a:t>
            </a:r>
            <a:r>
              <a:rPr lang="en-US" sz="2800" dirty="0" smtClean="0"/>
              <a:t> </a:t>
            </a:r>
            <a:r>
              <a:rPr lang="en-US" sz="2800" dirty="0" err="1" smtClean="0"/>
              <a:t>nos</a:t>
            </a:r>
            <a:r>
              <a:rPr lang="en-US" sz="2800" dirty="0" smtClean="0"/>
              <a:t> </a:t>
            </a:r>
            <a:r>
              <a:rPr lang="en-US" sz="2800" dirty="0" err="1" smtClean="0"/>
              <a:t>sed</a:t>
            </a:r>
            <a:r>
              <a:rPr lang="en-US" sz="2800" dirty="0" smtClean="0"/>
              <a:t> </a:t>
            </a:r>
            <a:r>
              <a:rPr lang="en-US" sz="2800" dirty="0" err="1" smtClean="0"/>
              <a:t>ut</a:t>
            </a:r>
            <a:r>
              <a:rPr lang="en-US" sz="2800" dirty="0" smtClean="0"/>
              <a:t> </a:t>
            </a:r>
            <a:r>
              <a:rPr lang="en-US" sz="2800" dirty="0" err="1" smtClean="0"/>
              <a:t>deprimat</a:t>
            </a:r>
            <a:r>
              <a:rPr lang="en-US" sz="2800" dirty="0" smtClean="0"/>
              <a:t>; </a:t>
            </a:r>
            <a:r>
              <a:rPr lang="en-US" sz="2800" dirty="0" err="1" smtClean="0"/>
              <a:t>eluit</a:t>
            </a:r>
            <a:r>
              <a:rPr lang="en-US" sz="2800" dirty="0" smtClean="0"/>
              <a:t> </a:t>
            </a:r>
            <a:r>
              <a:rPr lang="en-US" sz="2800" dirty="0" err="1" smtClean="0"/>
              <a:t>enim</a:t>
            </a:r>
            <a:r>
              <a:rPr lang="en-US" sz="2800" dirty="0" smtClean="0"/>
              <a:t> </a:t>
            </a:r>
            <a:r>
              <a:rPr lang="en-US" sz="2800" dirty="0" err="1" smtClean="0"/>
              <a:t>curas</a:t>
            </a:r>
            <a:r>
              <a:rPr lang="en-US" sz="2800" dirty="0" smtClean="0"/>
              <a:t> et </a:t>
            </a:r>
            <a:r>
              <a:rPr lang="en-US" sz="2800" dirty="0" err="1" smtClean="0"/>
              <a:t>ab</a:t>
            </a:r>
            <a:r>
              <a:rPr lang="en-US" sz="2800" dirty="0" smtClean="0"/>
              <a:t> </a:t>
            </a:r>
            <a:r>
              <a:rPr lang="en-US" sz="2800" dirty="0" err="1" smtClean="0"/>
              <a:t>imo</a:t>
            </a:r>
            <a:r>
              <a:rPr lang="en-US" sz="2800" dirty="0" smtClean="0"/>
              <a:t> </a:t>
            </a:r>
            <a:r>
              <a:rPr lang="en-US" sz="2800" dirty="0" err="1" smtClean="0"/>
              <a:t>animum</a:t>
            </a:r>
            <a:r>
              <a:rPr lang="en-US" sz="2800" dirty="0" smtClean="0"/>
              <a:t> </a:t>
            </a:r>
            <a:r>
              <a:rPr lang="en-US" sz="2800" dirty="0" err="1" smtClean="0"/>
              <a:t>movet</a:t>
            </a:r>
            <a:r>
              <a:rPr lang="en-US" sz="2800" dirty="0" smtClean="0"/>
              <a:t> et </a:t>
            </a:r>
            <a:r>
              <a:rPr lang="en-US" sz="2800" dirty="0" err="1" smtClean="0"/>
              <a:t>ut</a:t>
            </a:r>
            <a:r>
              <a:rPr lang="en-US" sz="2800" dirty="0" smtClean="0"/>
              <a:t> </a:t>
            </a:r>
            <a:r>
              <a:rPr lang="en-US" sz="2800" dirty="0" err="1" smtClean="0"/>
              <a:t>morbis</a:t>
            </a:r>
            <a:r>
              <a:rPr lang="en-US" sz="2800" dirty="0" smtClean="0"/>
              <a:t> </a:t>
            </a:r>
            <a:r>
              <a:rPr lang="en-US" sz="2800" dirty="0" err="1" smtClean="0"/>
              <a:t>quibusdam</a:t>
            </a:r>
            <a:r>
              <a:rPr lang="en-US" sz="2800" dirty="0" smtClean="0"/>
              <a:t> </a:t>
            </a:r>
            <a:r>
              <a:rPr lang="en-US" sz="2800" dirty="0" err="1" smtClean="0"/>
              <a:t>ita</a:t>
            </a:r>
            <a:r>
              <a:rPr lang="en-US" sz="2800" dirty="0" smtClean="0"/>
              <a:t> </a:t>
            </a:r>
            <a:r>
              <a:rPr lang="en-US" sz="2800" dirty="0" err="1" smtClean="0"/>
              <a:t>tristitiae</a:t>
            </a:r>
            <a:r>
              <a:rPr lang="en-US" sz="2800" dirty="0" smtClean="0"/>
              <a:t> </a:t>
            </a:r>
            <a:r>
              <a:rPr lang="en-US" sz="2800" dirty="0" err="1" smtClean="0"/>
              <a:t>medetur</a:t>
            </a:r>
            <a:r>
              <a:rPr lang="en-US" sz="2800" dirty="0" smtClean="0"/>
              <a:t>, … </a:t>
            </a:r>
          </a:p>
        </p:txBody>
      </p:sp>
      <p:pic>
        <p:nvPicPr>
          <p:cNvPr id="196610" name="Picture 2" descr="http://cdn2.damnfunnypictures.com/SomberKitty001.jpg"/>
          <p:cNvPicPr>
            <a:picLocks noChangeAspect="1" noChangeArrowheads="1"/>
          </p:cNvPicPr>
          <p:nvPr/>
        </p:nvPicPr>
        <p:blipFill>
          <a:blip r:embed="rId2" cstate="print"/>
          <a:srcRect/>
          <a:stretch>
            <a:fillRect/>
          </a:stretch>
        </p:blipFill>
        <p:spPr bwMode="auto">
          <a:xfrm>
            <a:off x="6084168" y="1700808"/>
            <a:ext cx="2872511" cy="3528392"/>
          </a:xfrm>
          <a:prstGeom prst="rect">
            <a:avLst/>
          </a:prstGeom>
          <a:noFill/>
        </p:spPr>
      </p:pic>
      <p:sp>
        <p:nvSpPr>
          <p:cNvPr id="6" name="Tekstvak 5"/>
          <p:cNvSpPr txBox="1"/>
          <p:nvPr/>
        </p:nvSpPr>
        <p:spPr>
          <a:xfrm>
            <a:off x="179512" y="1916832"/>
            <a:ext cx="5832648" cy="3908762"/>
          </a:xfrm>
          <a:prstGeom prst="rect">
            <a:avLst/>
          </a:prstGeom>
          <a:noFill/>
        </p:spPr>
        <p:txBody>
          <a:bodyPr wrap="square" rtlCol="0">
            <a:spAutoFit/>
          </a:bodyPr>
          <a:lstStyle/>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Soms moet men ook helemaal tot aan dronkenschap geraken, niet met de bedoeling dat die ons kopje onder duwt, maar een beetje naar beneden duwt; want zorgen spoelt hij af en hij brengt de geest vanaf het diepste punt in beweging en zoals hij bepaalde ziektes (geneest), zo ook geneest hij somberheid, …</a:t>
            </a:r>
          </a:p>
        </p:txBody>
      </p:sp>
      <p:sp>
        <p:nvSpPr>
          <p:cNvPr id="7" name="Tekstvak 6"/>
          <p:cNvSpPr txBox="1"/>
          <p:nvPr/>
        </p:nvSpPr>
        <p:spPr>
          <a:xfrm>
            <a:off x="6300192" y="5301208"/>
            <a:ext cx="2448272" cy="523220"/>
          </a:xfrm>
          <a:prstGeom prst="rect">
            <a:avLst/>
          </a:prstGeom>
          <a:noFill/>
        </p:spPr>
        <p:txBody>
          <a:bodyPr wrap="square" rtlCol="0">
            <a:spAutoFit/>
          </a:bodyPr>
          <a:lstStyle/>
          <a:p>
            <a:r>
              <a:rPr lang="nl-NL" sz="2800" dirty="0" smtClean="0"/>
              <a:t>Somberheid…</a:t>
            </a:r>
            <a:endParaRPr lang="nl-N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10</a:t>
            </a:r>
            <a:r>
              <a:rPr lang="nl-NL" sz="4000" dirty="0" smtClean="0"/>
              <a:t>	</a:t>
            </a:r>
            <a:r>
              <a:rPr lang="nl-NL" sz="2800" dirty="0" smtClean="0"/>
              <a:t>De mens moet wel eens dronken worden want</a:t>
            </a:r>
          </a:p>
          <a:p>
            <a:r>
              <a:rPr lang="nl-NL" dirty="0" smtClean="0"/>
              <a:t>	</a:t>
            </a:r>
            <a:r>
              <a:rPr lang="nl-NL" sz="2800" dirty="0" smtClean="0">
                <a:solidFill>
                  <a:srgbClr val="00B050"/>
                </a:solidFill>
              </a:rPr>
              <a:t>A. daarna moet hij weer op de serieuze toer</a:t>
            </a:r>
          </a:p>
          <a:p>
            <a:r>
              <a:rPr lang="nl-NL" sz="2800" dirty="0">
                <a:solidFill>
                  <a:srgbClr val="00B050"/>
                </a:solidFill>
              </a:rPr>
              <a:t>	</a:t>
            </a:r>
            <a:r>
              <a:rPr lang="nl-NL" sz="2800" dirty="0" smtClean="0">
                <a:solidFill>
                  <a:srgbClr val="00B050"/>
                </a:solidFill>
              </a:rPr>
              <a:t>B. dat ontspant de geest lekker</a:t>
            </a:r>
          </a:p>
          <a:p>
            <a:r>
              <a:rPr lang="nl-NL" sz="2800" dirty="0">
                <a:solidFill>
                  <a:srgbClr val="00B050"/>
                </a:solidFill>
              </a:rPr>
              <a:t>	</a:t>
            </a:r>
            <a:r>
              <a:rPr lang="nl-NL" sz="2800" dirty="0" smtClean="0">
                <a:solidFill>
                  <a:srgbClr val="00B050"/>
                </a:solidFill>
              </a:rPr>
              <a:t>C. antwoorden A en B zijn allebei goed</a:t>
            </a:r>
          </a:p>
          <a:p>
            <a:r>
              <a:rPr lang="nl-NL" sz="2800" dirty="0">
                <a:solidFill>
                  <a:srgbClr val="00B050"/>
                </a:solidFill>
              </a:rPr>
              <a:t>	</a:t>
            </a:r>
            <a:r>
              <a:rPr lang="nl-NL" sz="2800" dirty="0" smtClean="0">
                <a:solidFill>
                  <a:srgbClr val="00B050"/>
                </a:solidFill>
              </a:rPr>
              <a:t>D. </a:t>
            </a:r>
            <a:r>
              <a:rPr lang="nl-NL" sz="2800" dirty="0">
                <a:solidFill>
                  <a:srgbClr val="00B050"/>
                </a:solidFill>
              </a:rPr>
              <a:t>antwoorden A en B zijn allebei </a:t>
            </a:r>
            <a:r>
              <a:rPr lang="nl-NL" sz="2800" dirty="0" smtClean="0">
                <a:solidFill>
                  <a:srgbClr val="00B050"/>
                </a:solidFill>
              </a:rPr>
              <a:t>fout</a:t>
            </a:r>
          </a:p>
        </p:txBody>
      </p:sp>
      <p:pic>
        <p:nvPicPr>
          <p:cNvPr id="10242" name="Picture 2" descr="http://us.123rf.com/400wm/400/400/chudtsankov/chudtsankov1012/chudtsankov101200002/8372603-dronken-kerstman.jpg"/>
          <p:cNvPicPr>
            <a:picLocks noChangeAspect="1" noChangeArrowheads="1"/>
          </p:cNvPicPr>
          <p:nvPr/>
        </p:nvPicPr>
        <p:blipFill>
          <a:blip r:embed="rId2" cstate="print"/>
          <a:srcRect/>
          <a:stretch>
            <a:fillRect/>
          </a:stretch>
        </p:blipFill>
        <p:spPr bwMode="auto">
          <a:xfrm>
            <a:off x="2339752" y="3058366"/>
            <a:ext cx="3312368" cy="315542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a:t>
            </a:r>
            <a:r>
              <a:rPr lang="en-US" sz="2800" dirty="0" err="1" smtClean="0"/>
              <a:t>Liberque</a:t>
            </a:r>
            <a:r>
              <a:rPr lang="en-US" sz="2800" dirty="0" smtClean="0"/>
              <a:t> non ob </a:t>
            </a:r>
            <a:r>
              <a:rPr lang="en-US" sz="2800" dirty="0" err="1" smtClean="0"/>
              <a:t>licentiam</a:t>
            </a:r>
            <a:r>
              <a:rPr lang="en-US" sz="2800" dirty="0" smtClean="0"/>
              <a:t> </a:t>
            </a:r>
            <a:r>
              <a:rPr lang="en-US" sz="2800" dirty="0" err="1" smtClean="0"/>
              <a:t>linguae</a:t>
            </a:r>
            <a:r>
              <a:rPr lang="en-US" sz="2800" dirty="0" smtClean="0"/>
              <a:t> </a:t>
            </a:r>
            <a:r>
              <a:rPr lang="en-US" sz="2800" dirty="0" err="1" smtClean="0"/>
              <a:t>dictus</a:t>
            </a:r>
            <a:r>
              <a:rPr lang="en-US" sz="2800" dirty="0" smtClean="0"/>
              <a:t> </a:t>
            </a:r>
            <a:r>
              <a:rPr lang="en-US" sz="2800" dirty="0" err="1" smtClean="0"/>
              <a:t>est</a:t>
            </a:r>
            <a:r>
              <a:rPr lang="en-US" sz="2800" dirty="0" smtClean="0"/>
              <a:t> [inventor </a:t>
            </a:r>
            <a:r>
              <a:rPr lang="en-US" sz="2800" dirty="0" err="1" smtClean="0"/>
              <a:t>vini</a:t>
            </a:r>
            <a:r>
              <a:rPr lang="en-US" sz="2800" dirty="0" smtClean="0"/>
              <a:t>] </a:t>
            </a:r>
            <a:r>
              <a:rPr lang="en-US" sz="2800" dirty="0" err="1" smtClean="0"/>
              <a:t>sed</a:t>
            </a:r>
            <a:r>
              <a:rPr lang="en-US" sz="2800" dirty="0" smtClean="0"/>
              <a:t> </a:t>
            </a:r>
            <a:r>
              <a:rPr lang="en-US" sz="2800" dirty="0" err="1" smtClean="0"/>
              <a:t>quia</a:t>
            </a:r>
            <a:r>
              <a:rPr lang="en-US" sz="2800" dirty="0" smtClean="0"/>
              <a:t> </a:t>
            </a:r>
            <a:r>
              <a:rPr lang="en-US" sz="2800" dirty="0" err="1" smtClean="0"/>
              <a:t>liberat</a:t>
            </a:r>
            <a:r>
              <a:rPr lang="en-US" sz="2800" dirty="0" smtClean="0"/>
              <a:t> </a:t>
            </a:r>
            <a:r>
              <a:rPr lang="en-US" sz="2800" dirty="0" err="1" smtClean="0"/>
              <a:t>servitio</a:t>
            </a:r>
            <a:r>
              <a:rPr lang="en-US" sz="2800" dirty="0" smtClean="0"/>
              <a:t> </a:t>
            </a:r>
            <a:r>
              <a:rPr lang="en-US" sz="2800" dirty="0" err="1" smtClean="0"/>
              <a:t>curarum</a:t>
            </a:r>
            <a:r>
              <a:rPr lang="en-US" sz="2800" dirty="0" smtClean="0"/>
              <a:t> </a:t>
            </a:r>
            <a:r>
              <a:rPr lang="en-US" sz="2800" dirty="0" err="1" smtClean="0"/>
              <a:t>animum</a:t>
            </a:r>
            <a:r>
              <a:rPr lang="en-US" sz="2800" dirty="0" smtClean="0"/>
              <a:t> et </a:t>
            </a:r>
            <a:r>
              <a:rPr lang="en-US" sz="2800" dirty="0" err="1" smtClean="0"/>
              <a:t>adserit</a:t>
            </a:r>
            <a:r>
              <a:rPr lang="en-US" sz="2800" dirty="0" smtClean="0"/>
              <a:t> </a:t>
            </a:r>
            <a:r>
              <a:rPr lang="en-US" sz="2800" dirty="0" err="1" smtClean="0"/>
              <a:t>vegetatque</a:t>
            </a:r>
            <a:r>
              <a:rPr lang="en-US" sz="2800" dirty="0" smtClean="0"/>
              <a:t> et </a:t>
            </a:r>
            <a:r>
              <a:rPr lang="en-US" sz="2800" dirty="0" err="1" smtClean="0"/>
              <a:t>audaciorem</a:t>
            </a:r>
            <a:r>
              <a:rPr lang="en-US" sz="2800" dirty="0" smtClean="0"/>
              <a:t> in </a:t>
            </a:r>
            <a:r>
              <a:rPr lang="en-US" sz="2800" dirty="0" err="1" smtClean="0"/>
              <a:t>omnes</a:t>
            </a:r>
            <a:r>
              <a:rPr lang="en-US" sz="2800" dirty="0" smtClean="0"/>
              <a:t> conatus </a:t>
            </a:r>
            <a:r>
              <a:rPr lang="en-US" sz="2800" dirty="0" err="1" smtClean="0"/>
              <a:t>facit</a:t>
            </a:r>
            <a:r>
              <a:rPr lang="en-US" sz="2800" dirty="0" smtClean="0"/>
              <a:t>. </a:t>
            </a:r>
            <a:r>
              <a:rPr lang="en-US" sz="2800" dirty="0" err="1" smtClean="0"/>
              <a:t>Sed</a:t>
            </a:r>
            <a:r>
              <a:rPr lang="en-US" sz="2800" dirty="0" smtClean="0"/>
              <a:t> </a:t>
            </a:r>
            <a:r>
              <a:rPr lang="en-US" sz="2800" dirty="0" err="1" smtClean="0"/>
              <a:t>ut</a:t>
            </a:r>
            <a:r>
              <a:rPr lang="en-US" sz="2800" dirty="0" smtClean="0"/>
              <a:t> </a:t>
            </a:r>
            <a:r>
              <a:rPr lang="en-US" sz="2800" dirty="0" err="1" smtClean="0"/>
              <a:t>libertatis</a:t>
            </a:r>
            <a:r>
              <a:rPr lang="en-US" sz="2800" dirty="0" smtClean="0"/>
              <a:t> </a:t>
            </a:r>
            <a:r>
              <a:rPr lang="en-US" sz="2800" dirty="0" err="1" smtClean="0"/>
              <a:t>ita</a:t>
            </a:r>
            <a:r>
              <a:rPr lang="en-US" sz="2800" dirty="0" smtClean="0"/>
              <a:t> </a:t>
            </a:r>
            <a:r>
              <a:rPr lang="en-US" sz="2800" dirty="0" err="1" smtClean="0"/>
              <a:t>vini</a:t>
            </a:r>
            <a:r>
              <a:rPr lang="en-US" sz="2800" dirty="0" smtClean="0"/>
              <a:t> </a:t>
            </a:r>
            <a:r>
              <a:rPr lang="en-US" sz="2800" dirty="0" err="1" smtClean="0"/>
              <a:t>salubris</a:t>
            </a:r>
            <a:r>
              <a:rPr lang="en-US" sz="2800" dirty="0" smtClean="0"/>
              <a:t> </a:t>
            </a:r>
            <a:r>
              <a:rPr lang="en-US" sz="2800" dirty="0" err="1" smtClean="0"/>
              <a:t>moderatio</a:t>
            </a:r>
            <a:r>
              <a:rPr lang="en-US" sz="2800" dirty="0" smtClean="0"/>
              <a:t> est.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en Liber is niet zo genoemd vanwege de vrijmoedigheid van tong/taal [uitvinder van wijn], maar omdat hij de geest bevrijdt van de slavernij van zorgen en vrij maakt en kracht geeft en driester maakt voor alle ondernemingen. Maar zoals van vrijheid zo is ook van wijn de matiging heilzaam.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3724096"/>
          </a:xfrm>
          <a:prstGeom prst="rect">
            <a:avLst/>
          </a:prstGeom>
          <a:noFill/>
        </p:spPr>
        <p:txBody>
          <a:bodyPr wrap="square" rtlCol="0">
            <a:spAutoFit/>
          </a:bodyPr>
          <a:lstStyle/>
          <a:p>
            <a:r>
              <a:rPr lang="en-US" sz="2800" dirty="0" err="1" smtClean="0"/>
              <a:t>Solonem</a:t>
            </a:r>
            <a:r>
              <a:rPr lang="en-US" sz="2800" dirty="0" smtClean="0"/>
              <a:t> </a:t>
            </a:r>
            <a:r>
              <a:rPr lang="en-US" sz="2800" dirty="0" err="1" smtClean="0"/>
              <a:t>Arcesilanque</a:t>
            </a:r>
            <a:r>
              <a:rPr lang="en-US" sz="2800" dirty="0" smtClean="0"/>
              <a:t> </a:t>
            </a:r>
            <a:r>
              <a:rPr lang="en-US" sz="2800" dirty="0" err="1" smtClean="0"/>
              <a:t>indulsisse</a:t>
            </a:r>
            <a:r>
              <a:rPr lang="en-US" sz="2800" dirty="0" smtClean="0"/>
              <a:t> </a:t>
            </a:r>
            <a:r>
              <a:rPr lang="en-US" sz="2800" dirty="0" err="1" smtClean="0"/>
              <a:t>vino</a:t>
            </a:r>
            <a:r>
              <a:rPr lang="en-US" sz="2800" dirty="0" smtClean="0"/>
              <a:t> </a:t>
            </a:r>
            <a:r>
              <a:rPr lang="en-US" sz="2800" dirty="0" err="1" smtClean="0"/>
              <a:t>credunt</a:t>
            </a:r>
            <a:r>
              <a:rPr lang="en-US" sz="2800" dirty="0" smtClean="0"/>
              <a:t>, </a:t>
            </a:r>
            <a:r>
              <a:rPr lang="en-US" sz="2800" dirty="0" err="1" smtClean="0"/>
              <a:t>Catoni</a:t>
            </a:r>
            <a:r>
              <a:rPr lang="en-US" sz="2800" dirty="0" smtClean="0"/>
              <a:t> </a:t>
            </a:r>
            <a:r>
              <a:rPr lang="en-US" sz="2800" dirty="0" err="1" smtClean="0"/>
              <a:t>ebrietas</a:t>
            </a:r>
            <a:r>
              <a:rPr lang="en-US" sz="2800" dirty="0" smtClean="0"/>
              <a:t> </a:t>
            </a:r>
            <a:r>
              <a:rPr lang="en-US" sz="2800" dirty="0" err="1" smtClean="0"/>
              <a:t>obiecta</a:t>
            </a:r>
            <a:r>
              <a:rPr lang="en-US" sz="2800" dirty="0" smtClean="0"/>
              <a:t> </a:t>
            </a:r>
            <a:r>
              <a:rPr lang="en-US" sz="2800" dirty="0" err="1" smtClean="0"/>
              <a:t>est</a:t>
            </a:r>
            <a:r>
              <a:rPr lang="en-US" sz="2800" dirty="0" smtClean="0"/>
              <a:t>: </a:t>
            </a:r>
            <a:r>
              <a:rPr lang="en-US" sz="2800" dirty="0" err="1" smtClean="0"/>
              <a:t>facilius</a:t>
            </a:r>
            <a:r>
              <a:rPr lang="en-US" sz="2800" dirty="0" smtClean="0"/>
              <a:t> </a:t>
            </a:r>
            <a:r>
              <a:rPr lang="en-US" sz="2800" dirty="0" err="1" smtClean="0"/>
              <a:t>efficiet</a:t>
            </a:r>
            <a:r>
              <a:rPr lang="en-US" sz="2800" dirty="0" smtClean="0"/>
              <a:t>, </a:t>
            </a:r>
            <a:r>
              <a:rPr lang="en-US" sz="2800" dirty="0" err="1" smtClean="0"/>
              <a:t>quisquis</a:t>
            </a:r>
            <a:r>
              <a:rPr lang="en-US" sz="2800" dirty="0" smtClean="0"/>
              <a:t> </a:t>
            </a:r>
            <a:r>
              <a:rPr lang="en-US" sz="2800" dirty="0" err="1" smtClean="0"/>
              <a:t>obiecit</a:t>
            </a:r>
            <a:r>
              <a:rPr lang="en-US" sz="2800" dirty="0" smtClean="0"/>
              <a:t> [et], </a:t>
            </a:r>
            <a:r>
              <a:rPr lang="en-US" sz="2800" dirty="0" err="1" smtClean="0"/>
              <a:t>crimen</a:t>
            </a:r>
            <a:r>
              <a:rPr lang="en-US" sz="2800" dirty="0" smtClean="0"/>
              <a:t> </a:t>
            </a:r>
            <a:r>
              <a:rPr lang="en-US" sz="2800" dirty="0" err="1" smtClean="0"/>
              <a:t>honestum</a:t>
            </a:r>
            <a:r>
              <a:rPr lang="en-US" sz="2800" dirty="0" smtClean="0"/>
              <a:t> quam </a:t>
            </a:r>
            <a:r>
              <a:rPr lang="en-US" sz="2800" dirty="0" err="1" smtClean="0"/>
              <a:t>turpem</a:t>
            </a:r>
            <a:r>
              <a:rPr lang="en-US" sz="2800" dirty="0" smtClean="0"/>
              <a:t> </a:t>
            </a:r>
            <a:r>
              <a:rPr lang="en-US" sz="2800" dirty="0" err="1" smtClean="0"/>
              <a:t>Catonem</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Men gelooft dat </a:t>
            </a:r>
            <a:r>
              <a:rPr lang="nl-NL" sz="2400" dirty="0" err="1" smtClean="0">
                <a:solidFill>
                  <a:schemeClr val="accent6">
                    <a:lumMod val="60000"/>
                    <a:lumOff val="40000"/>
                  </a:schemeClr>
                </a:solidFill>
              </a:rPr>
              <a:t>Solon</a:t>
            </a:r>
            <a:r>
              <a:rPr lang="nl-NL" sz="2400" dirty="0" smtClean="0">
                <a:solidFill>
                  <a:schemeClr val="accent6">
                    <a:lumMod val="60000"/>
                    <a:lumOff val="40000"/>
                  </a:schemeClr>
                </a:solidFill>
              </a:rPr>
              <a:t> en </a:t>
            </a:r>
            <a:r>
              <a:rPr lang="nl-NL" sz="2400" dirty="0" err="1" smtClean="0">
                <a:solidFill>
                  <a:schemeClr val="accent6">
                    <a:lumMod val="60000"/>
                    <a:lumOff val="40000"/>
                  </a:schemeClr>
                </a:solidFill>
              </a:rPr>
              <a:t>Arcesilas</a:t>
            </a:r>
            <a:r>
              <a:rPr lang="nl-NL" sz="2400" dirty="0" smtClean="0">
                <a:solidFill>
                  <a:schemeClr val="accent6">
                    <a:lumMod val="60000"/>
                    <a:lumOff val="40000"/>
                  </a:schemeClr>
                </a:solidFill>
              </a:rPr>
              <a:t> zich hebben overgegeven aan wijn, Cato is dronkenschap verweten: gemakkelijker zal </a:t>
            </a:r>
            <a:r>
              <a:rPr lang="nl-NL" sz="2400" dirty="0" err="1" smtClean="0">
                <a:solidFill>
                  <a:schemeClr val="accent6">
                    <a:lumMod val="60000"/>
                    <a:lumOff val="40000"/>
                  </a:schemeClr>
                </a:solidFill>
              </a:rPr>
              <a:t>alwie</a:t>
            </a:r>
            <a:r>
              <a:rPr lang="nl-NL" sz="2400" dirty="0" smtClean="0">
                <a:solidFill>
                  <a:schemeClr val="accent6">
                    <a:lumMod val="60000"/>
                    <a:lumOff val="40000"/>
                  </a:schemeClr>
                </a:solidFill>
              </a:rPr>
              <a:t> dit verwijt ook maar heeft gemaakt de aanklacht eervoller maken dan Cato schandelijk.</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11</a:t>
            </a:r>
            <a:r>
              <a:rPr lang="nl-NL" sz="4000" dirty="0" smtClean="0"/>
              <a:t>	</a:t>
            </a:r>
            <a:r>
              <a:rPr lang="nl-NL" sz="2800" dirty="0" smtClean="0"/>
              <a:t>Bacchus heet ook wel Liber volgens Seneca, want</a:t>
            </a:r>
          </a:p>
          <a:p>
            <a:r>
              <a:rPr lang="nl-NL" dirty="0" smtClean="0"/>
              <a:t>	</a:t>
            </a:r>
            <a:r>
              <a:rPr lang="nl-NL" sz="2800" dirty="0" smtClean="0">
                <a:solidFill>
                  <a:srgbClr val="00B050"/>
                </a:solidFill>
              </a:rPr>
              <a:t>A. hij bevrijdt (=</a:t>
            </a:r>
            <a:r>
              <a:rPr lang="nl-NL" sz="2800" dirty="0" err="1" smtClean="0">
                <a:solidFill>
                  <a:srgbClr val="00B050"/>
                </a:solidFill>
              </a:rPr>
              <a:t>liberat</a:t>
            </a:r>
            <a:r>
              <a:rPr lang="nl-NL" sz="2800" dirty="0" smtClean="0">
                <a:solidFill>
                  <a:srgbClr val="00B050"/>
                </a:solidFill>
              </a:rPr>
              <a:t>) mensen van zorgen</a:t>
            </a:r>
          </a:p>
          <a:p>
            <a:r>
              <a:rPr lang="nl-NL" sz="2800" dirty="0">
                <a:solidFill>
                  <a:srgbClr val="00B050"/>
                </a:solidFill>
              </a:rPr>
              <a:t>	</a:t>
            </a:r>
            <a:r>
              <a:rPr lang="nl-NL" sz="2800" dirty="0" smtClean="0">
                <a:solidFill>
                  <a:srgbClr val="00B050"/>
                </a:solidFill>
              </a:rPr>
              <a:t>B. hij hangt politiek vrijzinnige (=liber) idealen aan</a:t>
            </a:r>
          </a:p>
          <a:p>
            <a:r>
              <a:rPr lang="nl-NL" sz="2800" dirty="0">
                <a:solidFill>
                  <a:srgbClr val="00B050"/>
                </a:solidFill>
              </a:rPr>
              <a:t>	</a:t>
            </a:r>
            <a:r>
              <a:rPr lang="nl-NL" sz="2800" dirty="0" smtClean="0">
                <a:solidFill>
                  <a:srgbClr val="00B050"/>
                </a:solidFill>
              </a:rPr>
              <a:t>C. hij is vrij (=</a:t>
            </a:r>
            <a:r>
              <a:rPr lang="nl-NL" sz="2800" dirty="0" err="1" smtClean="0">
                <a:solidFill>
                  <a:srgbClr val="00B050"/>
                </a:solidFill>
              </a:rPr>
              <a:t>libertus</a:t>
            </a:r>
            <a:r>
              <a:rPr lang="nl-NL" sz="2800" dirty="0" smtClean="0">
                <a:solidFill>
                  <a:srgbClr val="00B050"/>
                </a:solidFill>
              </a:rPr>
              <a:t>) van drankmisbruik</a:t>
            </a:r>
          </a:p>
          <a:p>
            <a:r>
              <a:rPr lang="nl-NL" sz="2800" dirty="0">
                <a:solidFill>
                  <a:srgbClr val="00B050"/>
                </a:solidFill>
              </a:rPr>
              <a:t>	</a:t>
            </a:r>
            <a:r>
              <a:rPr lang="nl-NL" sz="2800" dirty="0" smtClean="0">
                <a:solidFill>
                  <a:srgbClr val="00B050"/>
                </a:solidFill>
              </a:rPr>
              <a:t>D. hij bevrijdt </a:t>
            </a:r>
            <a:r>
              <a:rPr lang="nl-NL" sz="2800" dirty="0">
                <a:solidFill>
                  <a:srgbClr val="00B050"/>
                </a:solidFill>
              </a:rPr>
              <a:t>(=</a:t>
            </a:r>
            <a:r>
              <a:rPr lang="nl-NL" sz="2800" dirty="0" err="1">
                <a:solidFill>
                  <a:srgbClr val="00B050"/>
                </a:solidFill>
              </a:rPr>
              <a:t>liberare</a:t>
            </a:r>
            <a:r>
              <a:rPr lang="nl-NL" sz="2800" dirty="0">
                <a:solidFill>
                  <a:srgbClr val="00B050"/>
                </a:solidFill>
              </a:rPr>
              <a:t>)</a:t>
            </a:r>
            <a:r>
              <a:rPr lang="nl-NL" sz="2800" dirty="0" smtClean="0">
                <a:solidFill>
                  <a:srgbClr val="00B050"/>
                </a:solidFill>
              </a:rPr>
              <a:t> graag slaven (=</a:t>
            </a:r>
            <a:r>
              <a:rPr lang="nl-NL" sz="2800" dirty="0" err="1" smtClean="0">
                <a:solidFill>
                  <a:srgbClr val="00B050"/>
                </a:solidFill>
              </a:rPr>
              <a:t>servitio</a:t>
            </a:r>
            <a:r>
              <a:rPr lang="nl-NL" sz="2800" dirty="0" smtClean="0">
                <a:solidFill>
                  <a:srgbClr val="00B050"/>
                </a:solidFill>
              </a:rPr>
              <a:t>)</a:t>
            </a:r>
          </a:p>
        </p:txBody>
      </p:sp>
      <p:pic>
        <p:nvPicPr>
          <p:cNvPr id="8194" name="Picture 2" descr="http://images.mmorpg.com/images/newsImages/462012/bacchus_1_0.jpg"/>
          <p:cNvPicPr>
            <a:picLocks noChangeAspect="1" noChangeArrowheads="1"/>
          </p:cNvPicPr>
          <p:nvPr/>
        </p:nvPicPr>
        <p:blipFill>
          <a:blip r:embed="rId2" cstate="print"/>
          <a:srcRect/>
          <a:stretch>
            <a:fillRect/>
          </a:stretch>
        </p:blipFill>
        <p:spPr bwMode="auto">
          <a:xfrm>
            <a:off x="683568" y="3140968"/>
            <a:ext cx="3816424" cy="3286366"/>
          </a:xfrm>
          <a:prstGeom prst="rect">
            <a:avLst/>
          </a:prstGeom>
          <a:noFill/>
        </p:spPr>
      </p:pic>
      <p:sp>
        <p:nvSpPr>
          <p:cNvPr id="6" name="Tekstvak 5"/>
          <p:cNvSpPr txBox="1"/>
          <p:nvPr/>
        </p:nvSpPr>
        <p:spPr>
          <a:xfrm>
            <a:off x="4572000" y="3789040"/>
            <a:ext cx="1728192" cy="584775"/>
          </a:xfrm>
          <a:prstGeom prst="rect">
            <a:avLst/>
          </a:prstGeom>
          <a:noFill/>
        </p:spPr>
        <p:txBody>
          <a:bodyPr wrap="square" rtlCol="0">
            <a:spAutoFit/>
          </a:bodyPr>
          <a:lstStyle/>
          <a:p>
            <a:r>
              <a:rPr lang="nl-NL" sz="3200" dirty="0" smtClean="0"/>
              <a:t>Bacchus</a:t>
            </a:r>
            <a:endParaRPr lang="nl-N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err="1" smtClean="0"/>
              <a:t>Sed</a:t>
            </a:r>
            <a:r>
              <a:rPr lang="en-US" sz="2800" dirty="0" smtClean="0"/>
              <a:t> </a:t>
            </a:r>
            <a:r>
              <a:rPr lang="en-US" sz="2800" dirty="0" err="1" smtClean="0"/>
              <a:t>nec</a:t>
            </a:r>
            <a:r>
              <a:rPr lang="en-US" sz="2800" dirty="0" smtClean="0"/>
              <a:t> </a:t>
            </a:r>
            <a:r>
              <a:rPr lang="en-US" sz="2800" dirty="0" err="1" smtClean="0"/>
              <a:t>saepe</a:t>
            </a:r>
            <a:r>
              <a:rPr lang="en-US" sz="2800" dirty="0" smtClean="0"/>
              <a:t> faciendum </a:t>
            </a:r>
            <a:r>
              <a:rPr lang="en-US" sz="2800" dirty="0" err="1" smtClean="0"/>
              <a:t>est</a:t>
            </a:r>
            <a:r>
              <a:rPr lang="en-US" sz="2800" dirty="0" smtClean="0"/>
              <a:t>, ne animus </a:t>
            </a:r>
            <a:r>
              <a:rPr lang="en-US" sz="2800" dirty="0" err="1" smtClean="0"/>
              <a:t>malam</a:t>
            </a:r>
            <a:r>
              <a:rPr lang="en-US" sz="2800" dirty="0" smtClean="0"/>
              <a:t> </a:t>
            </a:r>
            <a:r>
              <a:rPr lang="en-US" sz="2800" dirty="0" err="1" smtClean="0"/>
              <a:t>consuetudinem</a:t>
            </a:r>
            <a:r>
              <a:rPr lang="en-US" sz="2800" dirty="0" smtClean="0"/>
              <a:t> ducat, et </a:t>
            </a:r>
            <a:r>
              <a:rPr lang="en-US" sz="2800" dirty="0" err="1" smtClean="0"/>
              <a:t>aliquando</a:t>
            </a:r>
            <a:r>
              <a:rPr lang="en-US" sz="2800" dirty="0" smtClean="0"/>
              <a:t> </a:t>
            </a:r>
            <a:r>
              <a:rPr lang="en-US" sz="2800" dirty="0" err="1" smtClean="0"/>
              <a:t>tamen</a:t>
            </a:r>
            <a:r>
              <a:rPr lang="en-US" sz="2800" dirty="0" smtClean="0"/>
              <a:t> in </a:t>
            </a:r>
            <a:r>
              <a:rPr lang="en-US" sz="2800" dirty="0" err="1" smtClean="0"/>
              <a:t>exultationem</a:t>
            </a:r>
            <a:r>
              <a:rPr lang="en-US" sz="2800" dirty="0" smtClean="0"/>
              <a:t> </a:t>
            </a:r>
            <a:r>
              <a:rPr lang="en-US" sz="2800" dirty="0" err="1" smtClean="0"/>
              <a:t>libertatemque</a:t>
            </a:r>
            <a:r>
              <a:rPr lang="en-US" sz="2800" dirty="0" smtClean="0"/>
              <a:t> </a:t>
            </a:r>
            <a:r>
              <a:rPr lang="en-US" sz="2800" dirty="0" err="1" smtClean="0"/>
              <a:t>extrahendus</a:t>
            </a:r>
            <a:r>
              <a:rPr lang="en-US" sz="2800" dirty="0" smtClean="0"/>
              <a:t> </a:t>
            </a:r>
            <a:r>
              <a:rPr lang="en-US" sz="2800" dirty="0" err="1" smtClean="0"/>
              <a:t>tristisque</a:t>
            </a:r>
            <a:r>
              <a:rPr lang="en-US" sz="2800" dirty="0" smtClean="0"/>
              <a:t> </a:t>
            </a:r>
            <a:r>
              <a:rPr lang="en-US" sz="2800" dirty="0" err="1" smtClean="0"/>
              <a:t>sobrietas</a:t>
            </a:r>
            <a:r>
              <a:rPr lang="en-US" sz="2800" dirty="0" smtClean="0"/>
              <a:t> </a:t>
            </a:r>
            <a:r>
              <a:rPr lang="en-US" sz="2800" dirty="0" err="1" smtClean="0"/>
              <a:t>removenda</a:t>
            </a:r>
            <a:r>
              <a:rPr lang="en-US" sz="2800" dirty="0" smtClean="0"/>
              <a:t> </a:t>
            </a:r>
            <a:r>
              <a:rPr lang="en-US" sz="2800" dirty="0" err="1" smtClean="0"/>
              <a:t>paulisper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Maar het moet ook niet vaak gedaan worden, om te voorkomen dat de geest een slechte gewoonte aanneemt, en soms moet hij toch naar uitgelatenheid en vrijheid naar buiten getrokken worden en de sombere nuchterheid moet (dan) eventjes weggenomen worden.</a:t>
            </a: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963" t="3236" r="31268" b="7359"/>
          <a:stretch/>
        </p:blipFill>
        <p:spPr bwMode="auto">
          <a:xfrm>
            <a:off x="4932040" y="1127548"/>
            <a:ext cx="617491" cy="2133152"/>
          </a:xfrm>
          <a:prstGeom prst="rect">
            <a:avLst/>
          </a:prstGeom>
          <a:noFill/>
          <a:ln>
            <a:noFill/>
          </a:ln>
          <a:effectLst/>
          <a:scene3d>
            <a:camera prst="orthographicFront">
              <a:rot lat="0" lon="0" rev="540000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581128"/>
            <a:ext cx="2219697" cy="1029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4581128"/>
            <a:ext cx="1714500"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955203"/>
          </a:xfrm>
          <a:prstGeom prst="rect">
            <a:avLst/>
          </a:prstGeom>
          <a:noFill/>
        </p:spPr>
        <p:txBody>
          <a:bodyPr wrap="square" rtlCol="0">
            <a:spAutoFit/>
          </a:bodyPr>
          <a:lstStyle/>
          <a:p>
            <a:r>
              <a:rPr lang="en-US" sz="2800" dirty="0" smtClean="0"/>
              <a:t>Nam </a:t>
            </a:r>
            <a:r>
              <a:rPr lang="en-US" sz="2800" dirty="0" err="1" smtClean="0"/>
              <a:t>sive</a:t>
            </a:r>
            <a:r>
              <a:rPr lang="en-US" sz="2800" dirty="0" smtClean="0"/>
              <a:t> </a:t>
            </a:r>
            <a:r>
              <a:rPr lang="en-US" sz="2800" dirty="0" err="1" smtClean="0"/>
              <a:t>Graeco</a:t>
            </a:r>
            <a:r>
              <a:rPr lang="en-US" sz="2800" dirty="0" smtClean="0"/>
              <a:t> </a:t>
            </a:r>
            <a:r>
              <a:rPr lang="en-US" sz="2800" dirty="0" err="1" smtClean="0"/>
              <a:t>poetae</a:t>
            </a:r>
            <a:r>
              <a:rPr lang="en-US" sz="2800" dirty="0" smtClean="0"/>
              <a:t> </a:t>
            </a:r>
            <a:r>
              <a:rPr lang="en-US" sz="2800" dirty="0" err="1" smtClean="0"/>
              <a:t>credimus</a:t>
            </a:r>
            <a:r>
              <a:rPr lang="en-US" sz="2800" dirty="0" smtClean="0"/>
              <a:t>, "</a:t>
            </a:r>
            <a:r>
              <a:rPr lang="en-US" sz="2800" dirty="0" err="1" smtClean="0">
                <a:solidFill>
                  <a:srgbClr val="FFFF00"/>
                </a:solidFill>
              </a:rPr>
              <a:t>aliquando</a:t>
            </a:r>
            <a:r>
              <a:rPr lang="en-US" sz="2800" dirty="0" smtClean="0">
                <a:solidFill>
                  <a:srgbClr val="FFFF00"/>
                </a:solidFill>
              </a:rPr>
              <a:t> et </a:t>
            </a:r>
            <a:r>
              <a:rPr lang="en-US" sz="2800" dirty="0" err="1" smtClean="0">
                <a:solidFill>
                  <a:srgbClr val="FFFF00"/>
                </a:solidFill>
              </a:rPr>
              <a:t>insanire</a:t>
            </a:r>
            <a:r>
              <a:rPr lang="en-US" sz="2800" dirty="0" smtClean="0">
                <a:solidFill>
                  <a:srgbClr val="FFFF00"/>
                </a:solidFill>
              </a:rPr>
              <a:t> </a:t>
            </a:r>
            <a:r>
              <a:rPr lang="en-US" sz="2800" dirty="0" err="1" smtClean="0">
                <a:solidFill>
                  <a:srgbClr val="FFFF00"/>
                </a:solidFill>
              </a:rPr>
              <a:t>iucundum</a:t>
            </a:r>
            <a:r>
              <a:rPr lang="en-US" sz="2800" dirty="0" smtClean="0">
                <a:solidFill>
                  <a:srgbClr val="FFFF00"/>
                </a:solidFill>
              </a:rPr>
              <a:t> </a:t>
            </a:r>
            <a:r>
              <a:rPr lang="en-US" sz="2800" dirty="0" err="1" smtClean="0">
                <a:solidFill>
                  <a:srgbClr val="FFFF00"/>
                </a:solidFill>
              </a:rPr>
              <a:t>est</a:t>
            </a:r>
            <a:r>
              <a:rPr lang="en-US" sz="2800" dirty="0" smtClean="0"/>
              <a:t>", </a:t>
            </a:r>
            <a:r>
              <a:rPr lang="en-US" sz="2800" dirty="0" err="1" smtClean="0"/>
              <a:t>sive</a:t>
            </a:r>
            <a:r>
              <a:rPr lang="en-US" sz="2800" dirty="0" smtClean="0"/>
              <a:t> </a:t>
            </a:r>
            <a:r>
              <a:rPr lang="en-US" sz="2800" dirty="0" err="1" smtClean="0"/>
              <a:t>Platoni</a:t>
            </a:r>
            <a:r>
              <a:rPr lang="en-US" sz="2800" dirty="0" smtClean="0"/>
              <a:t>, "</a:t>
            </a:r>
            <a:r>
              <a:rPr lang="en-US" sz="2800" dirty="0" err="1" smtClean="0">
                <a:solidFill>
                  <a:srgbClr val="FFFF00"/>
                </a:solidFill>
              </a:rPr>
              <a:t>frustra</a:t>
            </a:r>
            <a:r>
              <a:rPr lang="en-US" sz="2800" dirty="0" smtClean="0">
                <a:solidFill>
                  <a:srgbClr val="FFFF00"/>
                </a:solidFill>
              </a:rPr>
              <a:t> </a:t>
            </a:r>
            <a:r>
              <a:rPr lang="en-US" sz="2800" dirty="0" err="1" smtClean="0">
                <a:solidFill>
                  <a:srgbClr val="FFFF00"/>
                </a:solidFill>
              </a:rPr>
              <a:t>poeticas</a:t>
            </a:r>
            <a:r>
              <a:rPr lang="en-US" sz="2800" dirty="0" smtClean="0">
                <a:solidFill>
                  <a:srgbClr val="FFFF00"/>
                </a:solidFill>
              </a:rPr>
              <a:t> </a:t>
            </a:r>
            <a:r>
              <a:rPr lang="en-US" sz="2800" dirty="0" err="1" smtClean="0">
                <a:solidFill>
                  <a:srgbClr val="FFFF00"/>
                </a:solidFill>
              </a:rPr>
              <a:t>fores</a:t>
            </a:r>
            <a:r>
              <a:rPr lang="en-US" sz="2800" dirty="0" smtClean="0">
                <a:solidFill>
                  <a:srgbClr val="FFFF00"/>
                </a:solidFill>
              </a:rPr>
              <a:t> compos sui </a:t>
            </a:r>
            <a:r>
              <a:rPr lang="en-US" sz="2800" dirty="0" err="1" smtClean="0">
                <a:solidFill>
                  <a:srgbClr val="FFFF00"/>
                </a:solidFill>
              </a:rPr>
              <a:t>pepulit</a:t>
            </a:r>
            <a:r>
              <a:rPr lang="en-US" sz="2800" dirty="0" smtClean="0"/>
              <a:t>", </a:t>
            </a:r>
            <a:r>
              <a:rPr lang="en-US" sz="2800" dirty="0" err="1" smtClean="0"/>
              <a:t>sive</a:t>
            </a:r>
            <a:r>
              <a:rPr lang="en-US" sz="2800" dirty="0" smtClean="0"/>
              <a:t> </a:t>
            </a:r>
            <a:r>
              <a:rPr lang="en-US" sz="2800" dirty="0" err="1" smtClean="0"/>
              <a:t>Aristoteli</a:t>
            </a:r>
            <a:r>
              <a:rPr lang="en-US" sz="2800" dirty="0" smtClean="0"/>
              <a:t>, "</a:t>
            </a:r>
            <a:r>
              <a:rPr lang="en-US" sz="2800" dirty="0" err="1" smtClean="0">
                <a:solidFill>
                  <a:srgbClr val="FFFF00"/>
                </a:solidFill>
              </a:rPr>
              <a:t>nullum</a:t>
            </a:r>
            <a:r>
              <a:rPr lang="en-US" sz="2800" dirty="0" smtClean="0">
                <a:solidFill>
                  <a:srgbClr val="FFFF00"/>
                </a:solidFill>
              </a:rPr>
              <a:t> magnum </a:t>
            </a:r>
            <a:r>
              <a:rPr lang="en-US" sz="2800" dirty="0" err="1" smtClean="0">
                <a:solidFill>
                  <a:srgbClr val="FFFF00"/>
                </a:solidFill>
              </a:rPr>
              <a:t>ingenium</a:t>
            </a:r>
            <a:r>
              <a:rPr lang="en-US" sz="2800" dirty="0" smtClean="0">
                <a:solidFill>
                  <a:srgbClr val="FFFF00"/>
                </a:solidFill>
              </a:rPr>
              <a:t> sine </a:t>
            </a:r>
            <a:r>
              <a:rPr lang="en-US" sz="2800" dirty="0" err="1" smtClean="0">
                <a:solidFill>
                  <a:srgbClr val="FFFF00"/>
                </a:solidFill>
              </a:rPr>
              <a:t>mixtura</a:t>
            </a:r>
            <a:r>
              <a:rPr lang="en-US" sz="2800" dirty="0" smtClean="0">
                <a:solidFill>
                  <a:srgbClr val="FFFF00"/>
                </a:solidFill>
              </a:rPr>
              <a:t> </a:t>
            </a:r>
            <a:r>
              <a:rPr lang="en-US" sz="2800" dirty="0" err="1" smtClean="0">
                <a:solidFill>
                  <a:srgbClr val="FFFF00"/>
                </a:solidFill>
              </a:rPr>
              <a:t>dementiae</a:t>
            </a:r>
            <a:r>
              <a:rPr lang="en-US" sz="2800" dirty="0" smtClean="0">
                <a:solidFill>
                  <a:srgbClr val="FFFF00"/>
                </a:solidFill>
              </a:rPr>
              <a:t> </a:t>
            </a:r>
            <a:r>
              <a:rPr lang="en-US" sz="2800" dirty="0" err="1" smtClean="0">
                <a:solidFill>
                  <a:srgbClr val="FFFF00"/>
                </a:solidFill>
              </a:rPr>
              <a:t>fuit</a:t>
            </a:r>
            <a:r>
              <a:rPr lang="en-US" sz="2800" dirty="0" smtClean="0"/>
              <a:t>": non </a:t>
            </a:r>
            <a:r>
              <a:rPr lang="en-US" sz="2800" dirty="0" err="1" smtClean="0"/>
              <a:t>potest</a:t>
            </a:r>
            <a:r>
              <a:rPr lang="en-US" sz="2800" dirty="0" smtClean="0"/>
              <a:t> </a:t>
            </a:r>
            <a:r>
              <a:rPr lang="en-US" sz="2800" dirty="0" err="1" smtClean="0"/>
              <a:t>grande</a:t>
            </a:r>
            <a:r>
              <a:rPr lang="en-US" sz="2800" dirty="0" smtClean="0"/>
              <a:t> </a:t>
            </a:r>
            <a:r>
              <a:rPr lang="en-US" sz="2800" dirty="0" err="1" smtClean="0"/>
              <a:t>aliquid</a:t>
            </a:r>
            <a:r>
              <a:rPr lang="en-US" sz="2800" dirty="0" smtClean="0"/>
              <a:t> et super </a:t>
            </a:r>
            <a:r>
              <a:rPr lang="en-US" sz="2800" dirty="0" err="1" smtClean="0"/>
              <a:t>ceteros</a:t>
            </a:r>
            <a:r>
              <a:rPr lang="en-US" sz="2800" dirty="0" smtClean="0"/>
              <a:t> </a:t>
            </a:r>
            <a:r>
              <a:rPr lang="en-US" sz="2800" dirty="0" err="1" smtClean="0"/>
              <a:t>loqui</a:t>
            </a:r>
            <a:r>
              <a:rPr lang="en-US" sz="2800" dirty="0" smtClean="0"/>
              <a:t> nisi </a:t>
            </a:r>
            <a:r>
              <a:rPr lang="en-US" sz="2800" dirty="0" err="1" smtClean="0"/>
              <a:t>mota</a:t>
            </a:r>
            <a:r>
              <a:rPr lang="en-US" sz="2800" dirty="0" smtClean="0"/>
              <a:t> </a:t>
            </a:r>
            <a:r>
              <a:rPr lang="en-US" sz="2800" dirty="0" err="1" smtClean="0"/>
              <a:t>mens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Want of we een Griekse dichter geloven “soms is ook gek zijn leuk”, of Plato “tevergeefs klopt hij die bij zinnen is aan de poorten van de poëzie”, of Aristoteles “geen enkel groot genie is zonder bijmenging van waanzin geweest”: iets groots zeggen en wat boven de anderen verheven is kan alleen een geest die in beweging gebracht is.</a:t>
            </a:r>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683" t="15370" r="13368" b="26499"/>
          <a:stretch/>
        </p:blipFill>
        <p:spPr bwMode="auto">
          <a:xfrm>
            <a:off x="6487646" y="5157192"/>
            <a:ext cx="1429056" cy="11387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100000"/>
                    </a14:imgEffect>
                    <a14:imgEffect>
                      <a14:brightnessContrast bright="83000" contrast="-46000"/>
                    </a14:imgEffect>
                  </a14:imgLayer>
                </a14:imgProps>
              </a:ext>
              <a:ext uri="{28A0092B-C50C-407E-A947-70E740481C1C}">
                <a14:useLocalDpi xmlns="" xmlns:a14="http://schemas.microsoft.com/office/drawing/2010/main" val="0"/>
              </a:ext>
            </a:extLst>
          </a:blip>
          <a:srcRect/>
          <a:stretch>
            <a:fillRect/>
          </a:stretch>
        </p:blipFill>
        <p:spPr bwMode="auto">
          <a:xfrm>
            <a:off x="1331640" y="4941168"/>
            <a:ext cx="976527" cy="1768599"/>
          </a:xfrm>
          <a:prstGeom prst="rect">
            <a:avLst/>
          </a:prstGeom>
          <a:noFill/>
          <a:ln>
            <a:noFill/>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48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12</a:t>
            </a:r>
            <a:r>
              <a:rPr lang="nl-NL" sz="4000" dirty="0" smtClean="0"/>
              <a:t>	</a:t>
            </a:r>
            <a:r>
              <a:rPr lang="nl-NL" sz="2800" dirty="0" smtClean="0"/>
              <a:t>Wat verstaat Seneca onder een “</a:t>
            </a:r>
            <a:r>
              <a:rPr lang="nl-NL" sz="2800" dirty="0" err="1" smtClean="0"/>
              <a:t>mota</a:t>
            </a:r>
            <a:r>
              <a:rPr lang="nl-NL" sz="2800" dirty="0" smtClean="0"/>
              <a:t> mens”?</a:t>
            </a:r>
          </a:p>
          <a:p>
            <a:r>
              <a:rPr lang="nl-NL" dirty="0" smtClean="0"/>
              <a:t>	</a:t>
            </a:r>
            <a:r>
              <a:rPr lang="nl-NL" sz="2800" dirty="0" smtClean="0">
                <a:solidFill>
                  <a:srgbClr val="00B050"/>
                </a:solidFill>
              </a:rPr>
              <a:t>A. een geest die onderworpen is aan sober zijn</a:t>
            </a:r>
          </a:p>
          <a:p>
            <a:r>
              <a:rPr lang="nl-NL" sz="2800" dirty="0">
                <a:solidFill>
                  <a:srgbClr val="00B050"/>
                </a:solidFill>
              </a:rPr>
              <a:t>	</a:t>
            </a:r>
            <a:r>
              <a:rPr lang="nl-NL" sz="2800" dirty="0" smtClean="0">
                <a:solidFill>
                  <a:srgbClr val="00B050"/>
                </a:solidFill>
              </a:rPr>
              <a:t>B. een geest die bewogen/ontroerd is door Plato</a:t>
            </a:r>
          </a:p>
          <a:p>
            <a:r>
              <a:rPr lang="nl-NL" sz="2800" dirty="0">
                <a:solidFill>
                  <a:srgbClr val="00B050"/>
                </a:solidFill>
              </a:rPr>
              <a:t>	</a:t>
            </a:r>
            <a:r>
              <a:rPr lang="nl-NL" sz="2800" dirty="0" smtClean="0">
                <a:solidFill>
                  <a:srgbClr val="00B050"/>
                </a:solidFill>
              </a:rPr>
              <a:t>C. een geest die dement is</a:t>
            </a:r>
          </a:p>
          <a:p>
            <a:r>
              <a:rPr lang="nl-NL" sz="2800" dirty="0">
                <a:solidFill>
                  <a:srgbClr val="00B050"/>
                </a:solidFill>
              </a:rPr>
              <a:t>	</a:t>
            </a:r>
            <a:r>
              <a:rPr lang="nl-NL" sz="2800" dirty="0" smtClean="0">
                <a:solidFill>
                  <a:srgbClr val="00B050"/>
                </a:solidFill>
              </a:rPr>
              <a:t>D. een geest die de vrijheid heeft gekregen</a:t>
            </a:r>
          </a:p>
        </p:txBody>
      </p:sp>
      <p:pic>
        <p:nvPicPr>
          <p:cNvPr id="6146" name="Picture 2" descr="http://s8.hbvl.be/ahimgpath/assets_img_gvl/2009/12/09/822834/dick-bruna-misnoegd-over-drugs-nijntjes-id933610-1000x800-n.jpg"/>
          <p:cNvPicPr>
            <a:picLocks noChangeAspect="1" noChangeArrowheads="1"/>
          </p:cNvPicPr>
          <p:nvPr/>
        </p:nvPicPr>
        <p:blipFill>
          <a:blip r:embed="rId2" cstate="print"/>
          <a:srcRect/>
          <a:stretch>
            <a:fillRect/>
          </a:stretch>
        </p:blipFill>
        <p:spPr bwMode="auto">
          <a:xfrm>
            <a:off x="2267744" y="2780928"/>
            <a:ext cx="5400600" cy="367240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49</a:t>
            </a:fld>
            <a:endParaRPr lang="nl-NL"/>
          </a:p>
        </p:txBody>
      </p:sp>
      <p:sp>
        <p:nvSpPr>
          <p:cNvPr id="6" name="Tekstvak 5"/>
          <p:cNvSpPr txBox="1"/>
          <p:nvPr/>
        </p:nvSpPr>
        <p:spPr>
          <a:xfrm>
            <a:off x="107504" y="2852936"/>
            <a:ext cx="8928992" cy="830997"/>
          </a:xfrm>
          <a:prstGeom prst="rect">
            <a:avLst/>
          </a:prstGeom>
          <a:noFill/>
        </p:spPr>
        <p:txBody>
          <a:bodyPr wrap="square" rtlCol="0">
            <a:spAutoFit/>
          </a:bodyPr>
          <a:lstStyle/>
          <a:p>
            <a:pPr algn="ctr"/>
            <a:r>
              <a:rPr lang="nl-NL" sz="4800" dirty="0" smtClean="0">
                <a:solidFill>
                  <a:schemeClr val="accent2">
                    <a:lumMod val="60000"/>
                    <a:lumOff val="40000"/>
                  </a:schemeClr>
                </a:solidFill>
              </a:rPr>
              <a:t>De </a:t>
            </a:r>
            <a:r>
              <a:rPr lang="nl-NL" sz="4800" dirty="0" err="1" smtClean="0">
                <a:solidFill>
                  <a:schemeClr val="accent2">
                    <a:lumMod val="60000"/>
                    <a:lumOff val="40000"/>
                  </a:schemeClr>
                </a:solidFill>
              </a:rPr>
              <a:t>ira</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5</a:t>
            </a:fld>
            <a:endParaRPr lang="nl-NL"/>
          </a:p>
        </p:txBody>
      </p:sp>
      <p:sp>
        <p:nvSpPr>
          <p:cNvPr id="3" name="Tekstvak 2"/>
          <p:cNvSpPr txBox="1"/>
          <p:nvPr/>
        </p:nvSpPr>
        <p:spPr>
          <a:xfrm>
            <a:off x="251520" y="260648"/>
            <a:ext cx="8640960" cy="5663089"/>
          </a:xfrm>
          <a:prstGeom prst="rect">
            <a:avLst/>
          </a:prstGeom>
          <a:noFill/>
        </p:spPr>
        <p:txBody>
          <a:bodyPr wrap="square" rtlCol="0">
            <a:spAutoFit/>
          </a:bodyPr>
          <a:lstStyle/>
          <a:p>
            <a:r>
              <a:rPr lang="nl-NL" sz="7200" dirty="0" smtClean="0">
                <a:solidFill>
                  <a:schemeClr val="accent2">
                    <a:lumMod val="60000"/>
                    <a:lumOff val="40000"/>
                  </a:schemeClr>
                </a:solidFill>
              </a:rPr>
              <a:t>Tijdschema:</a:t>
            </a:r>
          </a:p>
          <a:p>
            <a:endParaRPr lang="nl-NL" dirty="0" smtClean="0"/>
          </a:p>
          <a:p>
            <a:r>
              <a:rPr lang="nl-NL" sz="3200" dirty="0" smtClean="0"/>
              <a:t>Begin </a:t>
            </a:r>
            <a:r>
              <a:rPr lang="nl-NL" sz="4800" dirty="0" smtClean="0"/>
              <a:t>14:00 </a:t>
            </a:r>
            <a:endParaRPr lang="nl-NL" sz="3200" dirty="0" smtClean="0"/>
          </a:p>
          <a:p>
            <a:endParaRPr lang="nl-NL" sz="3200" dirty="0" smtClean="0"/>
          </a:p>
          <a:p>
            <a:r>
              <a:rPr lang="nl-NL" sz="3200" dirty="0" smtClean="0"/>
              <a:t>    </a:t>
            </a:r>
          </a:p>
          <a:p>
            <a:r>
              <a:rPr lang="nl-NL" sz="3200" dirty="0" smtClean="0"/>
              <a:t>	kleine pauze  </a:t>
            </a:r>
            <a:r>
              <a:rPr lang="nl-NL" sz="4800" dirty="0" smtClean="0"/>
              <a:t>15:30 – 15:45</a:t>
            </a:r>
            <a:endParaRPr lang="nl-NL" sz="3200" dirty="0" smtClean="0"/>
          </a:p>
          <a:p>
            <a:endParaRPr lang="nl-NL" sz="3200" dirty="0" smtClean="0"/>
          </a:p>
          <a:p>
            <a:endParaRPr lang="nl-NL" sz="3200" dirty="0" smtClean="0"/>
          </a:p>
          <a:p>
            <a:r>
              <a:rPr lang="nl-NL" sz="3200" dirty="0" smtClean="0"/>
              <a:t>Klaar om </a:t>
            </a:r>
            <a:r>
              <a:rPr lang="nl-NL" sz="4800" dirty="0" smtClean="0"/>
              <a:t>18:00</a:t>
            </a:r>
            <a:r>
              <a:rPr lang="nl-NL" sz="3200" dirty="0" smtClean="0"/>
              <a:t> uur</a:t>
            </a:r>
          </a:p>
        </p:txBody>
      </p:sp>
      <p:sp>
        <p:nvSpPr>
          <p:cNvPr id="137218" name="AutoShape 2"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0" name="AutoShape 4"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7222" name="AutoShape 6" descr="data:image/jpg;base64,/9j/4AAQSkZJRgABAQAAAQABAAD/2wCEAAkGBhQSEBUSExQUFRQVFRUYFxUXFBYUGBgWFRQXFRwYGBYYGyYeHBojGhUVHy8gIycpLCwuFR4xNTAqNSYsLCkBCQoKDgwOGA8PGCwlHxwsLCwsLCksKSksLCwpKSksLSksKSwpKSwpLCkpKSkpLCksKSwpKSksKSwsKSkpKSwsKf/AABEIAMIBAwMBIgACEQEDEQH/xAAcAAEAAgIDAQAAAAAAAAAAAAAABAYFBwIDCAH/xABLEAABAwIDBAcCCQgIBgMAAAABAAIDBBESITEFBkFRBxMiYXGBkTKxFCNCUmJygqHwJDNDkqKywcJTY3ODk6PR4Qg0RGTS8RVU0//EABkBAQADAQEAAAAAAAAAAAAAAAACAwQBBf/EACcRAQEBAAICAQIFBQAAAAAAAAABAgMREjEhBBMiMkFRsRRhYnGh/9oADAMBAAIRAxEAPwDeKIiAiIgIiICIiAiIgIi+OdZB9RVPbXSfQUxLXTiR41ZCDMQeRLey0/WIVO2h08EkinpD3OmksdPmRh37ynMavqOWyNur5daHqul/aUns9RF9SEk+sj3D7lDf0k7VP/UW8IoB/IVP7OkfOPQl19XnxvSZtUfpwfGGE+5oWSpOmjaDLCSKnkA17Ekbj5h7h+yn2dHnG8UWr9mdOsLsqinli07UZbM3TPLsv9AVdth740lZ/wAvPG93GO+GQeMbrOHpwVdzZ7iUsrNIl0UXRERAREQEREBERAREQEREBERAREQEREBERAXzEoe1trxU0TppnhkbBdzj35AADMknIAZklaO3z6SJ68uiixQ0uYLb2fIP6wjQH5gNuZPCeMXXpy2Rfd7el+npiY6cfCZhkcLrRMP0pBfERybfkSFqneDe2rrbmpmIjP6JvxcQ4+wD2vtlywnWgZMA+tw8vxZdBfcg+0ScnHS/JoGZPc0LZnizn5U3drvbIwZNaXePZHl/sFxdVO0xNb3NFz9/+iyOyd1KmqNo43OHM5D0BA/WdfuV12b0Mm16icNFsw0/+OEDzumuXGXJm1rZ0p4mTxLsI94XX1re7/FB/mW8aToloYrYmyOJIbezRe/PC24HeTlzWRG4dEC1ohcQQc+tksPQjl5ZKr+pn7JeDz8JW/8AqUe7Gu9sxHGQeIxD1sVvmfo5oXHCYXggXv1kltbauJz7liqjoioXlwZjY5pGItOE3IxC5AHAg+qT6ifs54NPNqSfmPHof4hOwbXuxw0vwPceHkQr9tboakbcwzB/Jsjc/wBYWdfxKpO1diVFMbTRuYPnHtsPg8D3hW55Mac8bFp2B0m11JYPd8Kiy7MpJeB9Gb2h9rEPBbb3U39pa9tonFsoF3Qvs2Qd4F7Ob9JpIzzsvNscxb7OV+BzafA/6KVDKC4OaTHI03BBLSCPlNcMwe8ZqO+GX5js3Z7eqwV9Wp9x+ls3bT15AOQZU5AHum4Dh2xlztqdrtKyazc3qrpe31ERRdEREBERAREQEREBERAREQEREBQNs7ZipYHzzODI2C5OpvoABxcTYADUlTJZA0XJsACSTkABxK8+b/b5naNR2SRSwk9UMxjOhlIPEi4F9G97ip4xd3pHV6Q9797pdoTdZLdkLCeqhvk0aYncC8jV3C9hlrXJZsWWjdA0au/HL1SabF4fJbpfv/HiszulunJXSgN9jVzzfDhvrzw62AsXnkASd34ePKj51UHY+w5qqQMiaXE8hcCxtcaA2tqbNFrZnsrbO7PRjBBZ09pZbezfLzORcO7JuXshWfYuwY6WMRwNHDE93tOtlc2HLINAAAsLAaY7ffek0ML3QxGWpETpLWPVxxgkGWV1wLXBAaDicctLrFvluqtmelhp6awwhoY0ZNDchhFrZAZf7KSymAGE5i1u1nfxvqVVd9N830tMXQROfL1LJnPLD1MMbjbE9xsC4kODYwSeJy1uQVKbGbcmnZF+TRNllc4NGN4ZGwEG8kh1LW2F2tuTcaZka8a+pdSR/CawCKLaFQyqfjfHI/BViNvVuA+LYwYn5OGHC22i2sQtNbwTSR01XC6GYCTaNfIJOreGtjErHtIJFiXuNm52Nio7v4au4J3y5n95/K3bvl0W1Z6SKWaWmjp43vEsr5+pqHPsI2yPJcA6MFxYSbWvkrnZVPcioiYBTxUldE2znulqIMHWPJBc+SQvJdI48SOHAABW+ympdBgFiAAL30A1N81A2nRAx2c3rAbAi2Zy5AEXPK1rkaaqfWSObG90bOse1riyPEGY3AEhuN2TbmwudLqq7oNqhX1rauUPeYqJ7WMuIog/4SCyME3IGEXcQC45lDpV96OihjsT6azHamM5xu8RwP0h9wWsK2hfC8xyNc1zdWnUfSaflN7xmMrr0/NSgm/EA8Tx7tFUt7N0I6xhDmlr2k4JMrgjQgg6Z+/S91dx81z7V6z20jDOD2X58nfwP4zWw+jrpFNK5tJVu/JzZsUrj+Z4Brif0XC59j6vs6/2tseSmldFK3tZ8Mnj5ze/W47uFiB8ppg4YHZ39k/wPf71r1nPJlXLc16ra66+rVPRJvsbjZ07ruaPyd5+UxouYiebQLt+iCPk57VCw6zc3qtEvb6iIouiIiAiIgIiICIiAiIgIUUfaFcyGJ8shwsjY57jya0XJ9Ag1v0y72FsbdnxHtzDFMRwhuQGfbIN/otPzgtPVLh7A0HtHn3fx9FkNp7WfUSzVcntzPJDfmt0awdwaGt+yViQxznBjQXPc4ANAuXPcbNHrn5L0OPMxln1e6yW7ewH1k4iaDa4DzyB0Z4nU92XFb82NsllNG2GNuWrnACxcLDP+HcOGQWG3D3XbSU4t2nuBu+3tOPtvHcXZD6LRzVppXtzBc3ExrS/MDCCDZxF+yDhcRfkVj5d3VWZnSRT04aMgsTv7Fi2VWj/ALWc/qxud/BZHZu2YKjF1E0UuDJ3VyNkwk6Xwk20Popc0DXtcx7Q5rgWua4BzXNcLEEHIgg2sVUmqW+UWLYE4/7IO/Vja7+CtsB7Dfqt9wXGVjMGAtbgLcODCC3Da2HDpa2Vl1OqjwFkEtUbpSP5DL4s/eCtLnk6kqqb/f8AKSeXvUN/lq7g+OXH+5/K4UfHxPvUlYil0UpkpHFSUptlXaaCQbYqHlj+qfR0wEmE4C+Oaa7cWmICS9lnY6rnku5Bxso1XTYmkXIvxGo8MlLssJvDteaN0MNNCJJpy+znlzYY2RtDnPkc0E8QA0ZknuQV7fLdiOrYWGwlaMTCMnDOwPO1xbjpxsAtJVdG6J7mSDC5ps4aWNzZw5A28iCFvWLbFR8JfSVMcXXCHr4pIXPLJIxJ1bgWP7bXtcQbC9xe2etO6S93MTBVMbZwAEjRqWm33iwt3hvetHDyeN6V6yotPM4gOaS2WIhzXDUOacQcO+4BHgV6H3I3pFfRsmyEg7ErR8mVtr27jcOHc4LzZTzYXB19NTzacwfcVfei7b3wXaIiJtDVgMtwErblh8ziZ342clfz47ncR471em9kXwFfViXiIiAiIgIiICIiAiIgLXXTZtkx0TKdp7VTIGkf1cdnu9XdW09zytirRnS3tDrNq4L9mmgb+u+8h+4wqzjneojq9RRas5hvBg+/8XPmrN0Y7DM9X1h0ZcNPJ7m3e77DC0Dk5wVUlcLFx01PgM/3Qt0dG2yPg9IXuBx4QHWFzjeOukAA1N3tbb6K082us9KcTurNUUuMExOa17WuZGSA9rHBpaLtyJAvm24B46C2vK3ZXU1NXSukllFTU7FbO+R3akbPLIJL2tZpsG4RkBlotoQDNYHbG5j6ieqf1jYxNDSCJ4u58c9LK+Vry2wGG5b8rPPRYYvc9s0DIdobOmja1he+amfhaG4onU0krWmw0a+FpHK5srJPUWyGvuVaj2ZVyVME9Y6naKcPMccDpXB80jDGZXmRrcIawuAYA72znks0UH0lfF9a2+QUuOmA1zKCK2MnQKqdIowUUrjoA33q9KjdKQvQTga2b+8FDf5au4PnlxP8p/MWSjgNl2lpGq7NnnI/jgphbfVSUseu2Ga2XBfZqe2Y0XQgyN1it4t4W0kYJa6SWRwZDC0gOlkOYaCcmgC5Ljk0C/IGbSy8PRRdr7tU1UWGogjm6vFg6xuINxWvlpnhHDggxe7+w3MfJU1MkctZO0B2A3ZHEw3bDEDngaTcuObiblNo0IeHsdmxwta3cQc++6yVBuxSU7scFNTxPsW4o4WMdY6jE0A2yC4bQhGvI31t69y65XnXbWzDTzviPyXZd7XE28rh3kWpE5xiu02fEQ5ruILSCD5Wafsq49KmzbSxyj5QwnzsL/rCEKoUPti+jxn7vc4+i9Hj15YUX4r0nu1tgVVJDUN/SxtcRycR2m+IcHDyWUWuehHaOKilp3HtU87xb6Enxg/b60eS2MsOp1bGiXuCIii6IiICIiAiIgIiIPhXmzeusMlfXy3Oc7mC/KNxYB/kj7l6TK8s1cpc6dx1dUSk+Jkefe4q/g9q+T06KSm62WOL58scf68jWfukr0JsQ2pYiBfrMUhztbrXud9wsLDktC7ui9bB/a3PkyR/8q9AUjSIYBllDEDlyiGnLNS+o9o49MjTNUsKqVO3Kh9U6ko2Q4oo45JpZy/AzrcXVxtZH2nPcGk3uABz0WU2Dt01EUhfH1UsMj4ZY74g2RgB7L7DExzXNcDYZOWVakzvu77lwXF0gGpA8SAvsU7L5vZYZ+23/VHU6CKw71ze8AXKgybwUzfaqIB4zRj3uWPqd6aUnOqph41EQ/mRxkpJye5VPflt6WQc8A9XtCyMu9tG0XNXTAf28Z9zlTt9N+qV0OGKRsxc5ucZu1uBzXm7uZysBdQ3ZM3to+m49cnNmZnfzP8AlX+iOXp7lOiqSNcwq9ult1lXAJYwRclrmm12uaBcX0IsQQe9ZyylLLO4p1jWL46nVjIMcCLhRqmG2Y0XCGWx7uKmkXCIscCsgx1xdQJGWNlIpH5EI67J5msaXvcGtaLuc4hoAHEk5ALGyVEc0eKN7JWG4xMc2Rp4EXaSOOneuW2tgR1Ri67E5kUnWdVkWSODSG9Y0jtBpOIDmBe+ipu70jP/AJOqtA6iL6eK1M9gY6XA83qLMvGLYxHZriciSuo1E6SKQSUBewX6u5FsrYQSAPNgHkFrFo7LSOD/ALicP8Qty7wO62jmyPAWPHtBvqMenAtWl6Q/EDwafQMK2fT34qjbZHQzWYa+riv+chilA72OIJ/zh6rcQWjuimTDtgfTo5B6Phd/It4qnln4l2PQiIqkxERAREQEREBERB8K8r1cZa6dp1bUSg+IkcP5SvVBXmXeqm6uvros/wDmJHDhk9xff/NCv4Pavk9IewDesgAy+Nw+rZG/zL0BSguhp34j+ZiJA0N2NPP38zbPNedaOrEc8UugZLG88chIxx/ZuvQuwiHUcFyfi7sJxEZwvdHnY6WAyPMKX1HtHHpj6ilI2jelqY4qmWnaZYZoHyxyxRPcxkjS1zDjZic3JxyOYGq6twqcj4fL1zp2SVYtKRYSOZCxsjmAZYOsxMFri0YFza6z1bsOCpaGVEMczWm7RIwOwnuJzGgvbWyyJp2siDGNaxjQA1rWhrWgcA0ZAeCzLVM2p0Z0dRPJPKJS6R2JwEgDb2AyAbplzXXD0MbMf7UUht/XPHusrepNHx8lzsUqToU2U0XFO+4tb4+Xn9ZdsfRns8f9OD4ySn+ZXSoHZKh3R1g29GGzXNGKjiPnJ/5qs749F1K2Fz6Zop+qGItaHOa/EWtzxOuCMswtoReyPBYbeuImlnFibxgZfXaobneb20fS8muPmzc3r5dO6e6jKKLqWuLrOLnOItieQATbgLAADuWdmhuO9RY5yHknQlTwuySTqKd71vV1q/NY5TKV9xbko0w7R8V2UhzPguolY3MFcaU9ryXZWaDzXVTDtBBF3ip6otY+ke0SRyBxiflHOyxBjc4Alh4h1tR33GEi2ZUTVbKyrZHD1MUkcMLJTMbzWEkkkmFo9loAaBxJJyVxWPr3rqNV/bUhFLMSLdnnfIODr+jfvWjqD8x9lv7rQtxb71Zj2bMTYuLHDLIXDDhtfP2nN/Flp+NtmWGlwPIO/wBGlbOCfFUbXfoqjvtgH5tHIfV8Tf5lvFad6G6TFtGqkt+ap4oge97gSPWELcSp5fzLsehERVJiIiAiIgIiICIiAtCdL+z+q2tj4VELHfaYOqP7kXqt9rWfTnsUyUUdS0dqmkz/ALOWzD+2Ij5HvVnHetRHU7jR0zc7HTTyOXuIW8ejLagnpCx9jcNkscxewilbY8pIy7+8HNaQqxfMaOH4/Hcr10Sbd6uZ0Tr6OkaOYsGzM15Bsn2e9aeed57U4rdVPIDmO/gRobHXvXdVzNawl7mtHNzg0epyXQHnFpla+K4trpbXTO6qm+wb8NoHPh+FgCoHwQND3EkMtO1j/iyGWwkvLbY7g3WFetDHAgEEEHQg3B8CF3UzrO8VU9yXD8qaGmEfCCRSOGF1O0tFrgdkCS3WDBdueROas90GRcLrHubY2U2GW47+KTQh3iuDrp5srFcqh4trmuh1O4cLr4ITyKOuIbcrIALqhgtmdVynksEcQ5HXJPeu2kGZ8FHUylbYX5o666s5hfKRuZK65XXcSsTvfWTRUloI5nPle2Nz4Y3SvhjcCXyhrc8QaCG/Sc1HH3ZG+TKmtqaWNhw07GESk5SOL3xvwC2bWvaW4gcy13JS9o3cCAS3vFiR65KibB2o2PbQjho6uKI0MELWvh6vq2smd8Y8Odfq+GLMk3VvqalljI7RgcbnEMiM/EEDXPuUnNKH0sbUsyOAcSCR59af3I2/bCoNMASxvDU+AFvdiPkpG921jPVPceBLbcjcF/pZkf8AdFQA4iNxAu51o2AZkl2Vh43d6hb+PPjhn183puXoOobUk9SRnUVDiPqRjCP2zItkrEbp7FFJRQUw/RRta7vfq8+by4+ay6xavd7aZOoIiKLoiIgIiICIiAiIgKJtTZzJ4JIJBdkrHMcPouBBt35qWhQeTdobMfTzS0kv5yF5bpa9sw4dzgQ4dz1GoK58EzJWe2x4cL6EjVp7nC7T5LbvTlucS1u0YR2owGTgcY79mT7JOE9zhwatOygEYhode4rdx6m89Vn1PGvQ26W3G1NM0Rvt2Q5h49WXezmD2m2dGTY2IBtmF37R2ROKqGsp+qfKyF8EkcrnRtkie9sl2va12BzZG39kgg24LSu429Rppg1zg1pdcOOTWPNgS62fVSWAdyIa7VoW+tm7QZMwytBDrWe3V7XMHsEDiL8MjcEEggnHyZuatzUXZGxZxPPV1BjEswiY2KJxeyOKHGQDI5rS95MjiThAGQCyQKmQyXC4T098woJOhj7G4UuOoB1yKqe2zPCyad1YI4mBzsAo4nuDeDAS67nEkAcyVN3dbUfBmGqcHTO7TgGNZgxWIZZuRIGp535ILICvt1jQVy6w8z6rgmSTgf6KHJJc3XG65xxE+HNB9ijxHuUqa4bkDyyC+taALBa52oWz7UrBLSVVS2FlMxjYcTQAI3SSOLjLGwuLpA3CCXfF6cV0XyCK57gpTisPunV00lIx1IC2EF4wOxB7H4yXseHkuDg4m4J+6ym1NSBYXFzkMwLnXLnkCggVlNH13XhnxpjEReHEfF4+sta+HJxve1/cqL0ibwiGIxx4Q5zuAABkOYvlmAAXO7mgHUK1bb2qII3uc8CwLi52jGC1yba56cSSAtDbxbcNTMXZhuYa06tYTftfTdYF3KwHBXcWPKqtVChzdlc8iczbW57zmSr30X7v/C9pMcR8TRgSOyyMpNo2+RBd/dd6pEALQMLS6R5DWNAuSSbAAc7kZeC9IdHm6I2fQsiNjK74yZwzvI7UX4hoAaPq34rRz76nUR4893urOiIsTQIiICIiAiIgIiICIiAiIg66iAPaWuAc1wIc0gEEEWIIOoIyXmjpB3LdsuqIALqWUkxOOdhxjcfnN+8WPO3ptYvePd2Gtp3087cTH8QbOa4aPYeDhw9DcEhTxrxvblnceT5WW0z5HmORV43D39MDmxyOsBZrXuOWHQRSm17DRkueH2TdpywG926U2zKgwTDFE65ilAs17RxHJwuMTdR3ggnCvj43y4O7uRWyzPJlR85r1Ls/aDZwHMJaW+3GQLgltxfXhmCDYgggkZnIRTg3HEGx11sD55FecN1N/JaQtY/E+NuTbECSMa2jc64cy5v1T8uRBzW59h78Q1MWLrG2tYyNuMBP9Iw9qI/W7PJxWLWLmrZXLe+0tZs+kNsEk0k8g+cyljxtaRxBkcw/ZCsbqXv9V0wS2aCPjCNCLXs48C46AczezeKl9cMhcXOgvrYXy55ZqCTo+CnuWA3vr3wRxMbI2F087YjMS34qMMfLJJ2srhkbgL6FwKtKqnSJsd00NPKyIzGkq4ah0LQHOkjjuHtY0mxdZ1wOOG3FBD3XropKvBTVz54+rcZYKjresvlgmhMjGksNyHWu3MW4Wu4CpjqsV20qKWCOXBS9e6aeSGSGwkhMYgHWNBc4uIJA9nDzVzJsg+qu1e1qyCokDqV1TTuwmB0Bia9mVnRytlkbxFw8ZWOduGclqQOZuQMhfXnbh3qFWV2HNzmtbY3B1vcWsb8r+oQ7YfdKgfBDMZMAnqKiaolja/G2J8pFo8Q1wtaASON+S57V222Fhc8sDmtxPcT2IxaxcXEZC+QyudACclhd599IaUEEljn5hjRed+ZNwx2UbbuJxPsLuJs65Wnt4N6pat2ZDYwbtjBJaHaYnE5yyW+Ucho0AK3HHdVDWmR3x3ydVPwMJEQOIBws57hpJIOAGeCPhqbkkquQxgDE72Rz4n+K+RxgDE7Jv3kq/dG3Rw7aD21VS0to2HsMORnIOn9ncZnjoOJGy3PFlV1d1nehzcVz3DaVQ2wt+TMPI/ps/MN8S75pW5AF8ZGGiwFgBYAZAAcguSw61dXutEnQiIouiIiAiIgIiICIiAiIgIiICIiDG7e2BDWQmCojD43c8i1w0c1wza4X1HMrzzvx0Z1OzHOkYDNSf0gHsgnSVvyT9Idk917L0wuLowQQRcHUHMG6lndz6csleOm2d7P6h1Hguykq5IpBJG5zZG6Oa4sePBwzt3G4W799OguCoJloiKaXXBY9S49wGcZ+rcfR4rUG8G7VZQuw1cDg29hJkWO+rK3snwNj3LXnlzr4qq4s9LRsLpbljIE7Mf04iIJNNS0gxOPeA0lX3ZPSjSy2HwhjXZWbUMdTuzy9o4mHL6S0KHtdkHW7n5fenUuGlwO43HouXhzfTnl17eo6TbIf22Nx3AGKKRsote+jHH1t5rsdt1rHHF1jSbZOjkGgtlccV5Va4tN8geeHCfVtlLh29OwWbNK0d08zfuEir/p7+iXnHp6n2pqAJ3nXOKTlbUj8X0UGu3gjjZaXAxuG3x8rI7ixycJCHHwI4hebJtqyuFnSvd3Omld9xkso7G53GvMMz9bEpPp7+p5xvPa3SvSsBwzGU/Np4yR/jSYWDyxeaoW2elKeW4gAgHz2u6yb/HcLM/u2jxVOMBOZ9XH/ANri6Zg1Jd3NyHr/ALq2cOZ7R8rfTk5znuN7kk3dqSTzc45k95K7LhpA9t+QDQL5nQd5Vn3Y6Na+vsWx/BoDn1sgLQR9Fvtv8gB3rdO5PRbSbOs9o62f+nkAuLjPq26MGumeeZKa5s5+ITFvtRNwOht8rm1O0W4WjNlKcieRltoPoan5Vs2ndUUQa0NAAAAAAFgAMgABoFysvqya1dXurpOhERRdEREBERAREQEREBERAREQEREBERAREQF1zQh7S1wBByIIBBHIg5FdiIKJtzoW2dU3IjNO48YHYB/huBZ6NGpVG2l/w7zNzpquN3ISNfEdfnMxDl8lb0RSm7PVc6jzVVdEG1472ibIBxZLE6/gHFp+5Qj0b7W/+m//ACv/ANF6hsllP7unPCPMDOjXa5NhRvH+EPfIspR9Cu1ZDZ/UxDm6YfcImuPuXoyy+WT7ujxjTWyv+HZtwaqrc76MTA39uQu7/kq/7v8ARvQURDoadmMaSPvLJ4hz74fs2VnRQurfbvT4uLpbEDnf7hdcioUMViAGkBtySdXOItzuT3nuUXU26XUIU1o25EEWJsL9rDqRxzz8l9EYwtyeQ0nI6k/OOfO/qgmXS6ihhJbcGwe8+Qva/qLLjAC3Dk72Xk5XzLgfXVBLLlFqWnECLnkANDn/ALei+MprsJLbFxueJtiuGnyysjI8hZmEdYCBYA2AGbvT3IJMN8IvrbNc7qGyHNtwfzj3H9oC+f1bLi6IljScdwDoLkE2zseNrgcroJ90UbEW2DQbaZhxPDjytfO64Cofl2f2SOLc7HT5XoEExFwjcSATkbC470Qc0REBERAREQEREBERAREQEREBERAREQEREBERAREQEREBERAREQEREBERB//Z"/>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2" name="AutoShape 2"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3124" name="AutoShape 4" descr="data:image/jpeg;base64,/9j/4AAQSkZJRgABAQAAAQABAAD/2wBDAAkGBwgHBgkIBwgKCgkLDRYPDQwMDRsUFRAWIB0iIiAdHx8kKDQsJCYxJx8fLT0tMTU3Ojo6Iys/RD84QzQ5Ojf/2wBDAQoKCg0MDRoPDxo3JR8lNzc3Nzc3Nzc3Nzc3Nzc3Nzc3Nzc3Nzc3Nzc3Nzc3Nzc3Nzc3Nzc3Nzc3Nzc3Nzc3Nzf/wAARCACgAKMDASIAAhEBAxEB/8QAGwAAAgIDAQAAAAAAAAAAAAAAAAYFBwEDBAL/xABFEAABAwMDAgQDBQQGBwkAAAABAgMEAAURBhIhMUEHE1FhFCJxIzJCgZEVYoKxFiQzUqHBF3J0krLR0iUmQ0RUorPC8P/EABgBAQEBAQEAAAAAAAAAAAAAAAADAgEE/8QAHREBAQEAAgMBAQAAAAAAAAAAAAECAxESITEEMv/aAAwDAQACEQMRAD8AvDFGKzRQYxRis1gnFAYrHTqag9Waus+k4BlXeSEEglphBBdeI7JT37c9Bnk1XSHtdeJa90ZStN6cUfvnIefT6juenbCeT96gdNVeIumdMhbc2eHpSePhYuFuZ9D2T+ZFK417rXURH9EtJKYjqxtlXEkDHqBkA/kTU7YNBaQ0Ylh0x23JTjiGkS5nzqKzwAnsknJ6Afypiu11dt1ytDHw6Vxpz6mHHiojyVbCpHGOQSnb25IoEJOl/FC6FSrrq6Jbm1D+zht7iP0SnH5KNe2/Cu6rwZmvL44r8RQ6pIJ9gVHFOz789rVsRlKXV26RCdKyG8obdQpOCVY4KkqV1P4eK9Ros1vVU+UtRMB+Iwlsb+A6lTm7jtwUfpQJX+iiT21tf8/7Qf8AnWseG+qoZ3WvxAuCe+2SFOfzV/lXdovnxS139Yn/AAGmnTbM2JBmrueS85NkOpAVu+z3nZjH7oHFAhpb8XbEMl21X1oZynosjP0Qc/qPrW2N4wNwJCYmsLBcbO+Tjf5ZW39ecEj6A02Wm6yrfocXnUXmpkNxly5DbiNqm8kqDeMDkAhPIzxXZJchydOtydTR4yGVspVIadHmNoKgMjkc9cdKDqs95tt6jCTaprEtk/iaWDj6+n5131V958J2o0n9raDnu2W4pyoI3qLSwedvPKRnHqPb012PxMnWW5IsfiLCVBlZCW7ghP2L37xxwByORx1yBQWrijFeGHkPtpdaWlba0hSFoVkKB6EGtlBjFGKzRQYxRWaKAooooMZpH8RfEGPpNtuFEZM69ysCPERzjJwFKA568AdSf1rp8R9as6StiAwj4i6SyUQ4w5KldMkdcDI+p4qE8OtEu2t5zU+r3xI1BNIJLxGI+eAAf754HHA4A9w59IeHUiZOGpdfL+Pu7hCkRlnKI+OgIHBI9Og9zzTq9JN+0/PbsE5cWUPMYQ75eFMOpOMFKhxyP0ORXqc9dot8iqZY+KtcgeU6lAAXGX2c5+8k9D3GB68dse1xY1wlT2G9kiWEeeQThZTkAkdN2DjPXAA7UChpS4J11o1+13ZxbV1hrEaaRjzGpDZyl0D13J3emQR2p4LLbiEJeSlzYQoFYB5HQ/Wl69NQ9LMXfUkC0qkz3mgp9LStvmbAcFRPCQAMk9fqeK2xdROvagg2o25xtEmCqV8QpQCcp8vKEjqceYMk4HpnnAMOB6Vz3CZGt0Vcua8hlhsfOtRwB2H5k8V01rfbDrSkHHzAjJ5wfWgS7Zq/TBluzoUN5t6V5Rkym4Z6K2hBdUOnK8c88HsKdwBVIaKsUxd7jQWbizsjqcdcbfYLjclTDoQlZSFDnBCk5JA4OCRxd4GK1rPjemc68o8vMtPtqbebQ42rqlQyD+VR96tDN4biNyVuBmPKbkltPR0o5SlXtuwr+Eds1J1B6rvjtitvxLMF2WorSk7VBKWwSBuUT256DJNZaL0y+z714iRrHY5imIVpHn3V1CQoOE42tZOfXnHvzkVNXqLYdUOytO3FlEtxlpLrqdpyxuyEkL/Co4JHOce1d9psdutC5i7bFSwZjxffKed6z1P/AO9TWl2M3YbfcZVrgOypLq1yFNIXlb7p6Dco/QewHtQVel6/+D09LT6n7tpF5WEObTui89+wPPTgK7YNW9ablEu9ujz7e+l+M+gLbWO4/wAj7VwQ4z7tgLGqlRXnJAUJKAkBpIUThvnqACE5PXGarA/tDwev6fmel6PnuY7qMVR/zH/uHuKC6qK0xJTE2MzJiupdYeQFtuIOUqSRkEGt1AUUUUBUffrtEsVpk3Ke4G48dsrUe59APcniu89KqTxCcXrjXVv0PEdKYUUiVclo7AAfL+ih+ah6UGPDaxy9WXx7X+pmwVPHFuirGUtJSeFDPpg49yVd6eX5tl1G5N07cEqEhHK4r4LbhSD8rrZ7jOCFJPB9DRqd282ezx1aTtkaWqMtIciLVsyyAQQjH4unXsDwa5NL6wseppvkpZVFvUVJ3w5bW15kH72CRyOBnB9M0DDZ4TkC2sQ35j81bKdvxEjHmLHbcR1OMc9+td1a/MSnKSoApGSM9B6n9DXpKkqAKSCD0IoNM+GzPhvxJAJZfbU24EqIJSRg8jpXOi0RETIctKFebDjqjsnceEK25Hv9xP6VIUUBWmU8GIzrysYbQVnPsM1uqF1m6uPpS7vNglaIbpAHXO00n1yq+0I4pi4WR5wELdKmnPqtBV/NIq2hVP2l/wAswSwUuOtzI4CQrkAupSf0SVH8quBNej9Mk3E+L+Wa47nbo90hOQ5QUWXCCoJUUk4IPUfSuyivOqwKCBWaKCGu9jj3SfFkz3luxovziGThlbgOQtY/EU9geAeeuK41SLNrWBcrYWlTLf8A2S39h8pagefLV3KSByOM9DTE4UFCt5TtH3s+lV3L158U8LL4c2tu6vsgNqeA2Q4wHA54BA9BjgcHigiPDu6TdF6pe0FfnS4wtRctchR+8k5wn2BAPHZQI7irdFVx4waYevWmmrvEQpF6tI89osqOcDBWkeuMZHfj35YvDzUzeq9LRLkFJ+IA8qSlP4XUgbuPfIP0IoGaiiig5LvPZtdrlz5Jw1GZU6s+wGarnwOtzki03HVE4BU28yVqK+fuJURgc8Ddu/QeldPj1dDB0IqK3uLtwkIYAT1xyo/8OPzpvtlnZh6Yi2VW9DSIiY6tjhQr7uDhQ5B68ig8ri3xm8B+POjv251webGkN7VMpwP7NaevToodzyOlSXwMUzfjfh2vithb87YN+044z1xwK4LHZ3bT5qDdZ01hQSGm5ikrLOPReAo54+8T0qXFBX1803LM/UjkdiRIYmswlKDju/z9jrinWwCemwgbeBzj1ph0RCft9lLD7S2EmVIcZZX1aaU6pSE46DCSOO1MGBRgelBmiiigK8OoS4hSFpCkqGFAjII9K91zXB74eDIe7ttKX+gJo5VZaCjxTqtL3w0fY6JS2CED7P7UFG30+QnpVqgYqpNF7o8qwK9HQ2r+JpQ/nirbFW551pPiveWaKKKiqKwehrNFAlaYt5a1Vc5htL8Bs7223FJyZIK9ynHFlRJyfupx8o+uAxPQ1wLW+1YY0RqRtUWW3AUNFZ5yraM/51JYHpWcUEVZoVxjx3f2xcEznnlAlKGA223xjakcnH1JNVp4ff8Ac/xPvWklqKYc7MqEk4xwCrA/hyP4KsRqx7Lr+0pd1uEhaHFqZaW9sZaSrPy7EgBQA6FWT3681X/jC2my6q0pqtspR5MkR31n+5nI/QFygtsdKKAQRkUUFW+LG64ay0TZ/lLbk0vuJIzwkp/mN1OuqmtNzYzUDVDsENOr3Mtynw2oqAxlByCCATyDnmkvWat/jRo1o9Esuq/wX/ypw1PfdM2tTcbUsqG2XklSESUbtye/Y0ElZIEO329ti3LWuLyptS5Cnsg88LUSSPzqQpf01qXTd1/qGnZ0V1MZoEMR07Q2gYAwMAAdBXHG1a85q42V6Ow22tx1tvDpLwKEpIUtOMBKsqwc9v0BsorAOazQFFFFAVC6yeMfSl3eScKRDcIPp8pqZNKGvLvGc09d7azuffXFcbWG/utkp/EroDz06+1axO9RnV6hQtLvw6YLhONsyOkfxOJT/wDardSR2qhYl+hXGI9HhLdVIjS4+QhCtxIcBG3A55SelXRppmexZ2EXV9T0s5UorwVJBJISSOCQCBn2q/6erZZU+LueqlKKKK8ywooooCivKyQklIyfTOKgtO3uVcZ9zgTmGWZEJTeUtlXIUD/eAJAII3AYPOOhoNGpLRpmTKbmalcZwE/K1LmFDBweT5ZUEKPzdSD29qWvG1qNcPDJ6ZDW28wy4y8062oKSUFQSCkjgj5hUrctY6AkTG1XK4212TEUtLanmtymieFYJHHTnFafEZ6BefCm7SLe627DXHS40tsYSdq0kY/NNA0aZmC46dtkwL3+dFbWVepKRn/Gio7w1OdA2D/YW/5UUCnrhIZ8YNFSDwFpdRn6A/8AVTlqORZ2JEZN0tbk51wEM+Xb1SNoHXJCSE/mRmkfxwKbbN0pqBe8JhXFKV7Tj5SQoj8wg1Y13uD0CKl6LbpNxWpYSGYxQFcgnJK1AY49e4oPFngW1tluXb7YzCU82CQIyWlhJ5woYyPoawzYYbV4XdQH1yVZwFvrUhGQASlBOEkgDOB/Ot9nkzJcMPXCAYDxUfsFPJcITngkp4z7AnHrXdQYAwKzRWCcCgCQOtaHJkZt0MuPtIdUkqCFLAJA6nHpUFqPUaYhVDgqSZQH2jhGUsZ6Z9Veg/M9s1/cZCriVw7c0qVOWrcMJLilLweV9OOo5IHarY4bqd31E9cknqGu+6nMoKaguqbhjq+k7Vu/6h/Cn97qe2OpW2W517R8LZoZdYVlJcHyNIByDlXQ/lk08WzR1saQ0u4MmY/tBV8SrekK74Twnr3xTGlpKEhKAEpAwABwK1OXOJ1iOeGtfaqTQkNo3m2spaabfQ647I2pAUotpKDn1wpQq3RUVA07brfdpV0jMlMqTkLUVkgZIJ2gnCckAnHUjJqWqfJvzvbWM3M6ooooqbYooooPK0haSlQyDwRUZaLFCtCnVw23PMeAC3HXVOK2jO1IKiSEjJwOgzUrRQLN4jaetq0Kk6ebfDpUsrj2wPYORkq2pOCc/nzUL4nyozXhJc3rdH8iO4y0ltotFopSt1A+4QNvU8Yplut3nW+WlDVimzYxTkyIrjZ2nuClSgr9AaS/H6Z5Wh0RAFFybLbQlI5Jx82MD6Cga/DhKkaDsKVAgiC3kEY7UVNWqKINsiRAc+QwhvPrtSB/lRQKXjFZjedA3BtCNz0UCS38uTlHXHuUlQ/Ou/RV7VetC2+5xUJffMbBaKtuXUfKU5PTkdfzplebQ60ttxIUhYKVJPQg9RVT+E0hzTGpr3oSbvIYcVKhOKPC0HHHbkgpPA7K9KCwrEq/uKecvqbcylRHkR4hWst+u5asBRPskY96mahFwLo9dviZF2LUFpwKaixmgneMf+KpWSe/CdvatNv1lY7pfnbLbpoky2mi44ppJU2nBAI3DjPPT2oJ8LQVlAUkqT1TnkVH3tu5vQizaHGGX3FBJeeBIbT3IA6q9O3fnpSnYbXNY19MmqtrjLLnxO95QATypvYQoHLm4JUcEfJjAwKfqBRgaGhowu4yZEtXVSArY2T1JwPmJJ67lHNMsKDFgshqHGZYbH4WkBI/wrporV1b9rkzJ8YAxWaKKy6KKKKAooooCiisK5B+lBgLSVlG4bgMlOecetes0kaZtd8h6wu1xvDEcty2E/1hqQtYwlatiAkpG3CTyB9eSTUhatTWfV8SVFtN0cZkp3IWlBCJDJBxkBQPp1wRQdLDupGrwpqUxbpFrcdUW5DLim3WUckBSDkL7DII+lV/r5StReLWmdOpSox4X9bfKD35Vz2wAgD+MirCirm2S2TH79c2pUaMguJkFoNuBAGSV4O0n3AH0pA8F4j16ut91tPQQ5PfU1G3DlLYOTj2GEp/hoLaHQUVmigKq/xjs0uIu361sif+0bQoF799n39QMnPso1aFa3mkvNqbcSFIUClSSMhQPUGgUn2IHiTpKC8zOlx4MhSXHkR3AlSwAQppfXjJwfpXZYP6P2WWNN2BlCFso3PIjpKw1xx5q+yjnI3HJ5qu4bkjwk1f8C+VOaTurmWnFEn4Vfufbv6jB6g1Z0x5mz2l2VaLYZTjywtDERAHnOOK+8SBwMnJUegyaCZABFeq4LQqei3Mm9LjfGnPmfDghsEnhIzycDAz3xnAziu+gKKidSy5MC0vzIrrLRjpLii60pzcAPupSCCVE4A966bMucu1xV3VDSJqmwX0MklCVHqBn0oO2iiigKKM0UBRRUHqq6T7XGirt0Nclb0gNuFLK3Ay3tUorITzj5QPqRQTlFclolouFsizG3UOofaS4lxsEJUCM5APOK6VrSlJKlAAdyaDy6oNtqXhR2gnCRkn6Ckmfp7TOvEJukRxyNc2DtEuMS1Jjr67XE/3h6KGR261P3aZdIM+K8xE+LtqyG30tAl5lRIAWB+JPPI4IHPNRGvNS2rRNvkXVTDCrrLSG2m04Dkgp6ZPUpTu5PbPuKBS8XLpJur9t8PbKv4iZNKDKcWckJThSc+/ylZ9gPWrPsFqjWSzRLbCSUsRmg2nPU46k+560j+E2kpMJt/U2oCty+XX7RXmA7mUK5289CeMjtgDtVkAUBRRRQFFFFBF6jsULUVpfttyb3sOj05Qeyh6EdaqzTN+uvhndEaX1hudsriym33MD5UJ9D+7zyDyn3FXPUXqGw27UNsct90jJeZX0JHzIVjhST2I9aDll2Zu7XaHcJUr4iDFCXYsRI+Tzs5Dqjn5sDG0dAcnk4xss98F3uFwaixlGDEWGkzd42vu870pHonABVnBJI7VWLEnUfhLJ+HuAdu+klr2tPpH2kUE9/T6Hg44weKsJi6R9QaTku6Klw/NcZUI6sbUsuEfiSBlJ5zyP1oPMC+27VdyvFnENx6NbH20uSCfsnHQQrCSDnKVJ5+lM46UjxoJ0DodqHbW0yrs+tLaVKBIfluEDevuUg8nvtTTTOubFtTDRLX9rKeTHaSgcqcIzwPTAJ9gKCQrBrWp9pLyGlOIDiwSlJUMqA64HfFbM0CNo/UFxuWpJDM+SsNu/F+TGDTexAZfDeQoHcDgjIUOScjGOXqluy3GyydVXyHAgNs3KH5fxshLCUl3cMpyocqwB3piUoJBJ4AGTmg9Vw3S1xbmyluYhakpVuSUOKbUDjHBSQe5rzcrvEttqeuj7hVEZb81a2hu+T1HqO9cepLtItcWFPjpQ5CEpCZhwSQyvKd6ceiign93dQc2l9QQJsu5WSJDXBds7iWPhl7R9ntG1SQOAn09sdM16amRdRi7WC8Q/JdaJbeiqcJ8xlX3HEqAHBHcfdUCM5Fcd50xLc1na9SWWQ1HdQPIuKHASJDHbAH4geh+nXGDG628RbZp+T8FamE3XUDmGm4zAyUH0WoZ+u0c/TrQSF61FG0DptK75cTOfTuTGSQEuvjPypPJyQMAq/PvStonS9y1VfEay1q0Rg5ttvcHytJ6pUR7cYz1PJ7V0aR8P7hc7snVGv3fi7gohceAoZbjegI6ccfL0B5JJq0AkelBkDGKzRRQFFFFAUUUUBRRRQa32G5DS2nkJcbWClSFjIUPQjvVZXzwukW6eq8+H9xXaZucri7vsXPQY7D2OR9KtGigqSH4oXOwutw/ESwPwnsgJmR0bm1de2SM/wCqT16CnKBddNasl2642+6NSnIKlOMtpd2lKlpKcqQcHOCcZ9aY5MViUypmSyh5pf3kOJCkq+oNId98H9J3NfmxmH7Y+DnfBWEj/dII/TFA1O2hbuqI94cdGyNDXHbbx0UtaSpX6ISOPetcWFMTq24T3QpMNcJhljKwcqSpxSjjPH3k/XFIo8ONW2tRGn9dy0tAYS1LBWBj8yB+Qr0zbPF+Kkj9s2OSSMZXnP8A8YoJ3S1nuELxA1dcZUZTcOcY/wAM6SMObUEKxzkYPrU5pmBJgQ5seZkhc591sqWFZbWsqH0HJGPQUlfD+MH/AKuwfof+mtX9GvFWa5iZqyBEaI/8qgqP+KB/Ogc7LZEWzSCLJdHm3Y7bK45WTtBZJUEgk99hAPuKgLr4kaP0tBbt6bkbi7GaDaW2ftlHaMYUv7ueO5zUUjwdNwKVap1VdrmoEnaHNqfp827H5f4U56e0NpvTu02u1MIdT0ecG9z/AHlZNAhLl+IXiAryocY6Zsa8hTyyQ+4nofQ8+wA9zTpozQFl0k35kNoyJys+ZNkYU4rPXB/CPYfnmmvArNAUUUUBRRRQFFFFB//Z"/>
          <p:cNvSpPr>
            <a:spLocks noChangeAspect="1" noChangeArrowheads="1"/>
          </p:cNvSpPr>
          <p:nvPr/>
        </p:nvSpPr>
        <p:spPr bwMode="auto">
          <a:xfrm>
            <a:off x="63500" y="-465138"/>
            <a:ext cx="1000125" cy="9810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4338" name="Picture 2"/>
          <p:cNvPicPr>
            <a:picLocks noChangeAspect="1" noChangeArrowheads="1"/>
          </p:cNvPicPr>
          <p:nvPr/>
        </p:nvPicPr>
        <p:blipFill>
          <a:blip r:embed="rId2" cstate="print"/>
          <a:srcRect/>
          <a:stretch>
            <a:fillRect/>
          </a:stretch>
        </p:blipFill>
        <p:spPr bwMode="auto">
          <a:xfrm>
            <a:off x="3131840" y="1556792"/>
            <a:ext cx="1620000" cy="1620000"/>
          </a:xfrm>
          <a:prstGeom prst="rect">
            <a:avLst/>
          </a:prstGeom>
          <a:noFill/>
          <a:ln w="9525">
            <a:noFill/>
            <a:miter lim="800000"/>
            <a:headEnd/>
            <a:tailEnd/>
          </a:ln>
        </p:spPr>
      </p:pic>
      <p:sp>
        <p:nvSpPr>
          <p:cNvPr id="11" name="Tijdelijke aanduiding voor voettekst 10"/>
          <p:cNvSpPr>
            <a:spLocks noGrp="1"/>
          </p:cNvSpPr>
          <p:nvPr>
            <p:ph type="ftr" sz="quarter" idx="11"/>
          </p:nvPr>
        </p:nvSpPr>
        <p:spPr/>
        <p:txBody>
          <a:bodyPr/>
          <a:lstStyle/>
          <a:p>
            <a:r>
              <a:rPr lang="nl-NL" smtClean="0"/>
              <a:t>Seneca, CSE 2013</a:t>
            </a:r>
            <a:endParaRPr lang="nl-NL"/>
          </a:p>
        </p:txBody>
      </p:sp>
      <p:pic>
        <p:nvPicPr>
          <p:cNvPr id="2050" name="Picture 2" descr="http://us.123rf.com/400wm/400/400/sumos/sumos0711/sumos071100003/2166066-een-stijlvolle-wand-klok-weergegeven-6-uur.jpg"/>
          <p:cNvPicPr>
            <a:picLocks noChangeAspect="1" noChangeArrowheads="1"/>
          </p:cNvPicPr>
          <p:nvPr/>
        </p:nvPicPr>
        <p:blipFill>
          <a:blip r:embed="rId3" cstate="print"/>
          <a:srcRect l="18898" t="6134" r="18268" b="1416"/>
          <a:stretch>
            <a:fillRect/>
          </a:stretch>
        </p:blipFill>
        <p:spPr bwMode="auto">
          <a:xfrm>
            <a:off x="4211960" y="4653136"/>
            <a:ext cx="1649567" cy="1620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016758"/>
          </a:xfrm>
          <a:prstGeom prst="rect">
            <a:avLst/>
          </a:prstGeom>
          <a:noFill/>
        </p:spPr>
        <p:txBody>
          <a:bodyPr wrap="square" rtlCol="0">
            <a:spAutoFit/>
          </a:bodyPr>
          <a:lstStyle/>
          <a:p>
            <a:r>
              <a:rPr lang="en-US" sz="2800" dirty="0" smtClean="0"/>
              <a:t>Ratio </a:t>
            </a:r>
            <a:r>
              <a:rPr lang="en-US" sz="2800" dirty="0" err="1" smtClean="0"/>
              <a:t>utrique</a:t>
            </a:r>
            <a:r>
              <a:rPr lang="en-US" sz="2800" dirty="0" smtClean="0"/>
              <a:t> </a:t>
            </a:r>
            <a:r>
              <a:rPr lang="en-US" sz="2800" dirty="0" err="1" smtClean="0"/>
              <a:t>parti</a:t>
            </a:r>
            <a:r>
              <a:rPr lang="en-US" sz="2800" dirty="0" smtClean="0"/>
              <a:t> tempus </a:t>
            </a:r>
            <a:r>
              <a:rPr lang="en-US" sz="2800" dirty="0" err="1" smtClean="0"/>
              <a:t>dat</a:t>
            </a:r>
            <a:r>
              <a:rPr lang="en-US" sz="2800" dirty="0" smtClean="0"/>
              <a:t>, </a:t>
            </a:r>
            <a:r>
              <a:rPr lang="en-US" sz="2800" dirty="0" err="1" smtClean="0"/>
              <a:t>deinde</a:t>
            </a:r>
            <a:r>
              <a:rPr lang="en-US" sz="2800" dirty="0" smtClean="0"/>
              <a:t> </a:t>
            </a:r>
            <a:r>
              <a:rPr lang="en-US" sz="2800" dirty="0" err="1" smtClean="0"/>
              <a:t>advocationem</a:t>
            </a:r>
            <a:r>
              <a:rPr lang="en-US" sz="2800" dirty="0" smtClean="0"/>
              <a:t> et </a:t>
            </a:r>
            <a:r>
              <a:rPr lang="en-US" sz="2800" dirty="0" err="1" smtClean="0"/>
              <a:t>sibi</a:t>
            </a:r>
            <a:r>
              <a:rPr lang="en-US" sz="2800" dirty="0" smtClean="0"/>
              <a:t> petit, </a:t>
            </a:r>
            <a:r>
              <a:rPr lang="en-US" sz="2800" dirty="0" err="1" smtClean="0"/>
              <a:t>ut</a:t>
            </a:r>
            <a:r>
              <a:rPr lang="en-US" sz="2800" dirty="0" smtClean="0"/>
              <a:t> </a:t>
            </a:r>
            <a:r>
              <a:rPr lang="en-US" sz="2800" dirty="0" err="1" smtClean="0"/>
              <a:t>excutiendae</a:t>
            </a:r>
            <a:r>
              <a:rPr lang="en-US" sz="2800" dirty="0" smtClean="0"/>
              <a:t> </a:t>
            </a:r>
            <a:r>
              <a:rPr lang="en-US" sz="2800" dirty="0" err="1" smtClean="0"/>
              <a:t>veritati</a:t>
            </a:r>
            <a:r>
              <a:rPr lang="en-US" sz="2800" dirty="0" smtClean="0"/>
              <a:t> </a:t>
            </a:r>
            <a:r>
              <a:rPr lang="en-US" sz="2800" dirty="0" err="1" smtClean="0"/>
              <a:t>spatium</a:t>
            </a:r>
            <a:r>
              <a:rPr lang="en-US" sz="2800" dirty="0" smtClean="0"/>
              <a:t> </a:t>
            </a:r>
            <a:r>
              <a:rPr lang="en-US" sz="2800" dirty="0" err="1" smtClean="0"/>
              <a:t>habeat</a:t>
            </a:r>
            <a:r>
              <a:rPr lang="en-US" sz="2800" dirty="0" smtClean="0"/>
              <a:t>: </a:t>
            </a:r>
            <a:r>
              <a:rPr lang="en-US" sz="2800" dirty="0" err="1" smtClean="0"/>
              <a:t>ira</a:t>
            </a:r>
            <a:r>
              <a:rPr lang="en-US" sz="2800" dirty="0" smtClean="0"/>
              <a:t> </a:t>
            </a:r>
            <a:r>
              <a:rPr lang="en-US" sz="2800" dirty="0" err="1" smtClean="0"/>
              <a:t>festinat</a:t>
            </a:r>
            <a:r>
              <a:rPr lang="en-US" sz="2800" dirty="0" smtClean="0"/>
              <a:t>. Ratio id </a:t>
            </a:r>
            <a:r>
              <a:rPr lang="en-US" sz="2800" dirty="0" err="1" smtClean="0"/>
              <a:t>iudicare</a:t>
            </a:r>
            <a:r>
              <a:rPr lang="en-US" sz="2800" dirty="0" smtClean="0"/>
              <a:t> </a:t>
            </a:r>
            <a:r>
              <a:rPr lang="en-US" sz="2800" dirty="0" err="1" smtClean="0"/>
              <a:t>vult</a:t>
            </a:r>
            <a:r>
              <a:rPr lang="en-US" sz="2800" dirty="0" smtClean="0"/>
              <a:t> quod </a:t>
            </a:r>
            <a:r>
              <a:rPr lang="en-US" sz="2800" dirty="0" err="1" smtClean="0"/>
              <a:t>aequum</a:t>
            </a:r>
            <a:r>
              <a:rPr lang="en-US" sz="2800" dirty="0" smtClean="0"/>
              <a:t> </a:t>
            </a:r>
            <a:r>
              <a:rPr lang="en-US" sz="2800" dirty="0" err="1" smtClean="0"/>
              <a:t>est</a:t>
            </a:r>
            <a:r>
              <a:rPr lang="en-US" sz="2800" dirty="0" smtClean="0"/>
              <a:t>: </a:t>
            </a:r>
            <a:r>
              <a:rPr lang="en-US" sz="2800" dirty="0" err="1" smtClean="0"/>
              <a:t>ira</a:t>
            </a:r>
            <a:r>
              <a:rPr lang="en-US" sz="2800" dirty="0" smtClean="0"/>
              <a:t> id </a:t>
            </a:r>
            <a:r>
              <a:rPr lang="en-US" sz="2800" dirty="0" err="1" smtClean="0"/>
              <a:t>aequum</a:t>
            </a:r>
            <a:r>
              <a:rPr lang="en-US" sz="2800" dirty="0" smtClean="0"/>
              <a:t> </a:t>
            </a:r>
            <a:r>
              <a:rPr lang="en-US" sz="2800" dirty="0" err="1" smtClean="0"/>
              <a:t>videri</a:t>
            </a:r>
            <a:r>
              <a:rPr lang="en-US" sz="2800" dirty="0" smtClean="0"/>
              <a:t> </a:t>
            </a:r>
            <a:r>
              <a:rPr lang="en-US" sz="2800" dirty="0" err="1" smtClean="0"/>
              <a:t>vult</a:t>
            </a:r>
            <a:r>
              <a:rPr lang="en-US" sz="2800" dirty="0" smtClean="0"/>
              <a:t> quod </a:t>
            </a:r>
            <a:r>
              <a:rPr lang="en-US" sz="2800" dirty="0" err="1" smtClean="0"/>
              <a:t>iudicavit</a:t>
            </a:r>
            <a:r>
              <a:rPr lang="en-US" sz="2800" dirty="0" smtClean="0"/>
              <a:t>. Ratio nil </a:t>
            </a:r>
            <a:r>
              <a:rPr lang="en-US" sz="2800" dirty="0" err="1" smtClean="0"/>
              <a:t>praeter</a:t>
            </a:r>
            <a:r>
              <a:rPr lang="en-US" sz="2800" dirty="0" smtClean="0"/>
              <a:t> </a:t>
            </a:r>
            <a:r>
              <a:rPr lang="en-US" sz="2800" dirty="0" err="1" smtClean="0"/>
              <a:t>ipsum</a:t>
            </a:r>
            <a:r>
              <a:rPr lang="en-US" sz="2800" dirty="0" smtClean="0"/>
              <a:t> de quo </a:t>
            </a:r>
            <a:r>
              <a:rPr lang="en-US" sz="2800" dirty="0" err="1" smtClean="0"/>
              <a:t>agitur</a:t>
            </a:r>
            <a:r>
              <a:rPr lang="en-US" sz="2800" dirty="0" smtClean="0"/>
              <a:t> </a:t>
            </a:r>
            <a:r>
              <a:rPr lang="en-US" sz="2800" dirty="0" err="1" smtClean="0"/>
              <a:t>spectat</a:t>
            </a:r>
            <a:r>
              <a:rPr lang="en-US" sz="2800" dirty="0" smtClean="0"/>
              <a:t>: </a:t>
            </a:r>
            <a:r>
              <a:rPr lang="en-US" sz="2800" dirty="0" err="1" smtClean="0"/>
              <a:t>ira</a:t>
            </a:r>
            <a:r>
              <a:rPr lang="en-US" sz="2800" dirty="0" smtClean="0"/>
              <a:t> </a:t>
            </a:r>
            <a:r>
              <a:rPr lang="en-US" sz="2800" dirty="0" err="1" smtClean="0"/>
              <a:t>vanis</a:t>
            </a:r>
            <a:r>
              <a:rPr lang="en-US" sz="2800" dirty="0" smtClean="0"/>
              <a:t> et extra </a:t>
            </a:r>
            <a:r>
              <a:rPr lang="en-US" sz="2800" dirty="0" err="1" smtClean="0"/>
              <a:t>causam</a:t>
            </a:r>
            <a:r>
              <a:rPr lang="en-US" sz="2800" dirty="0" smtClean="0"/>
              <a:t> </a:t>
            </a:r>
            <a:r>
              <a:rPr lang="en-US" sz="2800" dirty="0" err="1" smtClean="0"/>
              <a:t>obversantibus</a:t>
            </a:r>
            <a:r>
              <a:rPr lang="en-US" sz="2800" dirty="0" smtClean="0"/>
              <a:t> </a:t>
            </a:r>
            <a:r>
              <a:rPr lang="en-US" sz="2800" dirty="0" err="1" smtClean="0"/>
              <a:t>commovetur</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Woede</a:t>
            </a:r>
            <a:r>
              <a:rPr lang="en-US" sz="2400" dirty="0" smtClean="0">
                <a:solidFill>
                  <a:srgbClr val="00B0F0"/>
                </a:solidFill>
              </a:rPr>
              <a:t> en </a:t>
            </a:r>
            <a:r>
              <a:rPr lang="en-US" sz="2400" dirty="0" err="1">
                <a:solidFill>
                  <a:srgbClr val="00B0F0"/>
                </a:solidFill>
              </a:rPr>
              <a:t>R</a:t>
            </a:r>
            <a:r>
              <a:rPr lang="en-US" sz="2400" dirty="0" err="1" smtClean="0">
                <a:solidFill>
                  <a:srgbClr val="00B0F0"/>
                </a:solidFill>
              </a:rPr>
              <a:t>ede</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het ware </a:t>
            </a:r>
            <a:r>
              <a:rPr lang="en-US" sz="2400" dirty="0" err="1" smtClean="0">
                <a:solidFill>
                  <a:srgbClr val="00B0F0"/>
                </a:solidFill>
              </a:rPr>
              <a:t>elkaars</a:t>
            </a:r>
            <a:r>
              <a:rPr lang="en-US" sz="2400" dirty="0" smtClean="0">
                <a:solidFill>
                  <a:srgbClr val="00B0F0"/>
                </a:solidFill>
              </a:rPr>
              <a:t> </a:t>
            </a:r>
            <a:r>
              <a:rPr lang="en-US" sz="2400" dirty="0" err="1" smtClean="0">
                <a:solidFill>
                  <a:srgbClr val="00B0F0"/>
                </a:solidFill>
              </a:rPr>
              <a:t>opponenten</a:t>
            </a:r>
            <a:r>
              <a:rPr lang="en-US" sz="2400" dirty="0" smtClean="0">
                <a:solidFill>
                  <a:srgbClr val="00B0F0"/>
                </a:solidFill>
              </a:rPr>
              <a:t> in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rechtszaal</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scherpe</a:t>
            </a:r>
            <a:r>
              <a:rPr lang="en-US" sz="2400" dirty="0" smtClean="0">
                <a:solidFill>
                  <a:srgbClr val="00B0F0"/>
                </a:solidFill>
              </a:rPr>
              <a:t> </a:t>
            </a:r>
            <a:r>
              <a:rPr lang="en-US" sz="2400" dirty="0" err="1" smtClean="0">
                <a:solidFill>
                  <a:srgbClr val="00B0F0"/>
                </a:solidFill>
              </a:rPr>
              <a:t>contrasten</a:t>
            </a:r>
            <a:r>
              <a:rPr lang="en-US" sz="2400" dirty="0" smtClean="0">
                <a:solidFill>
                  <a:srgbClr val="00B0F0"/>
                </a:solidFill>
              </a:rPr>
              <a:t> </a:t>
            </a:r>
            <a:r>
              <a:rPr lang="en-US" sz="2400" dirty="0" err="1" smtClean="0">
                <a:solidFill>
                  <a:srgbClr val="00B0F0"/>
                </a:solidFill>
              </a:rPr>
              <a:t>tussen</a:t>
            </a:r>
            <a:r>
              <a:rPr lang="en-US" sz="2400" dirty="0" smtClean="0">
                <a:solidFill>
                  <a:srgbClr val="00B0F0"/>
                </a:solidFill>
              </a:rPr>
              <a:t> de twee. </a:t>
            </a:r>
            <a:r>
              <a:rPr lang="en-US" sz="2400" dirty="0" err="1" smtClean="0">
                <a:solidFill>
                  <a:srgbClr val="00B0F0"/>
                </a:solidFill>
              </a:rPr>
              <a:t>Rede</a:t>
            </a:r>
            <a:r>
              <a:rPr lang="en-US" sz="2400" dirty="0" smtClean="0">
                <a:solidFill>
                  <a:srgbClr val="00B0F0"/>
                </a:solidFill>
              </a:rPr>
              <a:t> </a:t>
            </a:r>
            <a:r>
              <a:rPr lang="en-US" sz="2400" dirty="0" err="1" smtClean="0">
                <a:solidFill>
                  <a:srgbClr val="00B0F0"/>
                </a:solidFill>
              </a:rPr>
              <a:t>rustig</a:t>
            </a:r>
            <a:r>
              <a:rPr lang="en-US" sz="2400" dirty="0" smtClean="0">
                <a:solidFill>
                  <a:srgbClr val="00B0F0"/>
                </a:solidFill>
              </a:rPr>
              <a:t>, </a:t>
            </a:r>
            <a:r>
              <a:rPr lang="en-US" sz="2400" dirty="0" err="1" smtClean="0">
                <a:solidFill>
                  <a:srgbClr val="00B0F0"/>
                </a:solidFill>
              </a:rPr>
              <a:t>doordacht</a:t>
            </a:r>
            <a:r>
              <a:rPr lang="en-US" sz="2400" dirty="0" smtClean="0">
                <a:solidFill>
                  <a:srgbClr val="00B0F0"/>
                </a:solidFill>
              </a:rPr>
              <a:t>, </a:t>
            </a:r>
            <a:r>
              <a:rPr lang="en-US" sz="2400" dirty="0" err="1" smtClean="0">
                <a:solidFill>
                  <a:srgbClr val="00B0F0"/>
                </a:solidFill>
              </a:rPr>
              <a:t>alleszins</a:t>
            </a:r>
            <a:r>
              <a:rPr lang="en-US" sz="2400" dirty="0" smtClean="0">
                <a:solidFill>
                  <a:srgbClr val="00B0F0"/>
                </a:solidFill>
              </a:rPr>
              <a:t> </a:t>
            </a:r>
            <a:r>
              <a:rPr lang="en-US" sz="2400" dirty="0" err="1" smtClean="0">
                <a:solidFill>
                  <a:srgbClr val="00B0F0"/>
                </a:solidFill>
              </a:rPr>
              <a:t>redelijk</a:t>
            </a:r>
            <a:r>
              <a:rPr lang="en-US" sz="2400" dirty="0" smtClean="0">
                <a:solidFill>
                  <a:srgbClr val="00B0F0"/>
                </a:solidFill>
              </a:rPr>
              <a:t>, met </a:t>
            </a:r>
            <a:r>
              <a:rPr lang="en-US" sz="2400" dirty="0" err="1" smtClean="0">
                <a:solidFill>
                  <a:srgbClr val="00B0F0"/>
                </a:solidFill>
              </a:rPr>
              <a:t>inzicht</a:t>
            </a:r>
            <a:r>
              <a:rPr lang="en-US" sz="2400" dirty="0" smtClean="0">
                <a:solidFill>
                  <a:srgbClr val="00B0F0"/>
                </a:solidFill>
              </a:rPr>
              <a:t>. </a:t>
            </a:r>
            <a:r>
              <a:rPr lang="en-US" sz="2400" dirty="0" err="1" smtClean="0">
                <a:solidFill>
                  <a:srgbClr val="00B0F0"/>
                </a:solidFill>
              </a:rPr>
              <a:t>Woede</a:t>
            </a:r>
            <a:r>
              <a:rPr lang="en-US" sz="2400" dirty="0" smtClean="0">
                <a:solidFill>
                  <a:srgbClr val="00B0F0"/>
                </a:solidFill>
              </a:rPr>
              <a:t> </a:t>
            </a:r>
            <a:r>
              <a:rPr lang="en-US" sz="2400" dirty="0" err="1" smtClean="0">
                <a:solidFill>
                  <a:srgbClr val="00B0F0"/>
                </a:solidFill>
              </a:rPr>
              <a:t>snel</a:t>
            </a:r>
            <a:r>
              <a:rPr lang="en-US" sz="2400" dirty="0" smtClean="0">
                <a:solidFill>
                  <a:srgbClr val="00B0F0"/>
                </a:solidFill>
              </a:rPr>
              <a:t>, </a:t>
            </a:r>
            <a:r>
              <a:rPr lang="en-US" sz="2400" dirty="0" err="1" smtClean="0">
                <a:solidFill>
                  <a:srgbClr val="00B0F0"/>
                </a:solidFill>
              </a:rPr>
              <a:t>impulsief</a:t>
            </a:r>
            <a:r>
              <a:rPr lang="en-US" sz="2400" dirty="0" smtClean="0">
                <a:solidFill>
                  <a:srgbClr val="00B0F0"/>
                </a:solidFill>
              </a:rPr>
              <a:t>, </a:t>
            </a:r>
            <a:r>
              <a:rPr lang="en-US" sz="2400" dirty="0" err="1">
                <a:solidFill>
                  <a:srgbClr val="00B0F0"/>
                </a:solidFill>
              </a:rPr>
              <a:t>ongecontroleerd</a:t>
            </a:r>
            <a:r>
              <a:rPr lang="en-US" sz="2400" dirty="0" smtClean="0">
                <a:solidFill>
                  <a:srgbClr val="00B0F0"/>
                </a:solidFill>
              </a:rPr>
              <a:t>, </a:t>
            </a:r>
            <a:r>
              <a:rPr lang="en-US" sz="2400" dirty="0" err="1" smtClean="0">
                <a:solidFill>
                  <a:srgbClr val="00B0F0"/>
                </a:solidFill>
              </a:rPr>
              <a:t>totaal</a:t>
            </a:r>
            <a:r>
              <a:rPr lang="en-US" sz="2400" dirty="0" smtClean="0">
                <a:solidFill>
                  <a:srgbClr val="00B0F0"/>
                </a:solidFill>
              </a:rPr>
              <a:t> </a:t>
            </a:r>
            <a:r>
              <a:rPr lang="en-US" sz="2400" dirty="0" err="1" smtClean="0">
                <a:solidFill>
                  <a:srgbClr val="00B0F0"/>
                </a:solidFill>
              </a:rPr>
              <a:t>onredelijk</a:t>
            </a:r>
            <a:r>
              <a:rPr lang="en-US" sz="2400" dirty="0" smtClean="0">
                <a:solidFill>
                  <a:srgbClr val="00B0F0"/>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13</a:t>
            </a:r>
            <a:r>
              <a:rPr lang="nl-NL" sz="4000" dirty="0" smtClean="0"/>
              <a:t>	</a:t>
            </a:r>
            <a:r>
              <a:rPr lang="nl-NL" sz="2800" dirty="0" smtClean="0"/>
              <a:t>De rede en de woede fungeren in een metafoor uit 	de juridische wereld. Wat  doet de woede verkeerd?</a:t>
            </a:r>
          </a:p>
          <a:p>
            <a:r>
              <a:rPr lang="nl-NL" dirty="0" smtClean="0"/>
              <a:t>	</a:t>
            </a:r>
            <a:r>
              <a:rPr lang="nl-NL" sz="2800" dirty="0" smtClean="0">
                <a:solidFill>
                  <a:srgbClr val="00B050"/>
                </a:solidFill>
              </a:rPr>
              <a:t>A. die komt snel to the point</a:t>
            </a:r>
          </a:p>
          <a:p>
            <a:r>
              <a:rPr lang="nl-NL" sz="2800" dirty="0">
                <a:solidFill>
                  <a:srgbClr val="00B050"/>
                </a:solidFill>
              </a:rPr>
              <a:t>	</a:t>
            </a:r>
            <a:r>
              <a:rPr lang="nl-NL" sz="2800" dirty="0" smtClean="0">
                <a:solidFill>
                  <a:srgbClr val="00B050"/>
                </a:solidFill>
              </a:rPr>
              <a:t>B. die denkt te rustig na, waardoor de boef ontsnapt</a:t>
            </a:r>
          </a:p>
          <a:p>
            <a:r>
              <a:rPr lang="nl-NL" sz="2800" dirty="0">
                <a:solidFill>
                  <a:srgbClr val="00B050"/>
                </a:solidFill>
              </a:rPr>
              <a:t>	</a:t>
            </a:r>
            <a:r>
              <a:rPr lang="nl-NL" sz="2800" dirty="0" smtClean="0">
                <a:solidFill>
                  <a:srgbClr val="00B050"/>
                </a:solidFill>
              </a:rPr>
              <a:t>C. die wordt niet gehinderd door enig nadenken</a:t>
            </a:r>
          </a:p>
          <a:p>
            <a:r>
              <a:rPr lang="nl-NL" sz="2800" dirty="0">
                <a:solidFill>
                  <a:srgbClr val="00B050"/>
                </a:solidFill>
              </a:rPr>
              <a:t>	</a:t>
            </a:r>
            <a:r>
              <a:rPr lang="nl-NL" sz="2800" dirty="0" smtClean="0">
                <a:solidFill>
                  <a:srgbClr val="00B050"/>
                </a:solidFill>
              </a:rPr>
              <a:t>D. die tart elke beschrijving</a:t>
            </a:r>
          </a:p>
        </p:txBody>
      </p:sp>
      <p:pic>
        <p:nvPicPr>
          <p:cNvPr id="4098" name="Picture 2" descr="http://news.redemorar.com.br/wp-content/uploads/2010/03/Logo-Rede-horizontal-em-alta.jpg"/>
          <p:cNvPicPr>
            <a:picLocks noChangeAspect="1" noChangeArrowheads="1"/>
          </p:cNvPicPr>
          <p:nvPr/>
        </p:nvPicPr>
        <p:blipFill>
          <a:blip r:embed="rId2" cstate="print"/>
          <a:srcRect t="10850" r="42390" b="17050"/>
          <a:stretch>
            <a:fillRect/>
          </a:stretch>
        </p:blipFill>
        <p:spPr bwMode="auto">
          <a:xfrm>
            <a:off x="971600" y="4077072"/>
            <a:ext cx="2710569" cy="1270842"/>
          </a:xfrm>
          <a:prstGeom prst="rect">
            <a:avLst/>
          </a:prstGeom>
          <a:noFill/>
        </p:spPr>
      </p:pic>
      <p:pic>
        <p:nvPicPr>
          <p:cNvPr id="4100" name="Picture 4" descr="http://t0.gstatic.com/images?q=tbn:ANd9GcR6f5_SEbposzz0FuxNFIPLHoL8pslJmVaCcu0VT5ApFrlcgtOc9A"/>
          <p:cNvPicPr>
            <a:picLocks noChangeAspect="1" noChangeArrowheads="1"/>
          </p:cNvPicPr>
          <p:nvPr/>
        </p:nvPicPr>
        <p:blipFill>
          <a:blip r:embed="rId3" cstate="print"/>
          <a:srcRect/>
          <a:stretch>
            <a:fillRect/>
          </a:stretch>
        </p:blipFill>
        <p:spPr bwMode="auto">
          <a:xfrm>
            <a:off x="5364088" y="4008887"/>
            <a:ext cx="1368152" cy="1349991"/>
          </a:xfrm>
          <a:prstGeom prst="rect">
            <a:avLst/>
          </a:prstGeom>
          <a:noFill/>
        </p:spPr>
      </p:pic>
      <p:sp>
        <p:nvSpPr>
          <p:cNvPr id="4102" name="AutoShape 6" descr="data:image/jpeg;base64,/9j/4AAQSkZJRgABAQAAAQABAAD/2wCEAAkGBhQSEBMSEhQSFRQVFxUYGRYYGBYeGRgUFxcYFxsWGBgYJyYqGB0jGRsaIjQhJCc1LS0tGB4xNTAqNSYrLSkBCQoKDgwOGA8PGjUiHiUvLCwpNSksLC8sLCwpLSwsLCw1LDUpLCwtLCwvLCwsLCopKS8sLDEsLCkpLSwsLCwsLP/AABEIAHAAkAMBIgACEQEDEQH/xAAcAAEAAQUBAQAAAAAAAAAAAAAABgIEBQcIAwH/xABCEAACAQIEAwQGBQcNAAAAAAABAhEAAwQSITEFBkEHE1FhFCIycYGRI0JS0fAXM1OxwdPhCBUWJENUYnKCkpOh0v/EABgBAAMBAQAAAAAAAAAAAAAAAAACAwQB/8QAJxEAAgIBBAIBAwUAAAAAAAAAAAECEQMSITFBE1EEMmHRFGKBofD/2gAMAwEAAhEDEQA/AN40pSgBSlKAFKUoAUpVnxfiIsWLl4iRbUtHiRsJgxJ6xpQBeUrUNzmS7ibhZr7qei27joBOvsqdvCZPnXlc5ju4Z0YXrxO0NcdhuPquSD8qzvPHXoNK+NJw1m46VHeReaPTsKbjAC5bdrVwCYzqAwIkdUZTAmJiTFSKtBmFKUoAUpSgBSlKAFKUoAUpSgBSlKAFQDtqxhXhqoqFjdvW1Bk+qbYa9mgb/m43HtT0gz+tc8/cVF3E27MwliWYaQ11wuXzGRM3v7w+AqeWeiNlsOPyTUTSKk96j2LrtcyajKNLkgd2uUmAZ9ptvCrm9ZuXLrLicRassufMXEgFcpVQdM2aTqPs7VMsZbIH9XWyoWNWYqJG3qjQ1iERnulrtu0xO7IRp7orIsye9fk2ywNKtX4Jb/J7vFzjmaJKYTb34mtx1pfkjiVvA4zOSVtXwtt/BWzDI51EAEkEmYDE6Ca3RWvHNTjZhy43jlQpSlUJClKUAKUpQApSlAClKUAKUpQArnvD8SZ3u96gS6bt03EGy3TcY3EB12eR8K6ErR3aJytewWNuYxEL4S8xdiin6FyBn7wCYVjLZ9pYgxpMM8NcTT8fIoS3ItxXGsHk20I6BhMecVZpjNQQltepyiPPpWetcSsXtmU1b4pMMpkkDyB0/hWRSrajdKN7plnxbG5rZUxBB69I1+EV0jwh3OHsm5Oc27ZaRBzlRmkdDM6Vojk/lK5xLEq4SMIjKzuykpcRW1tJ0ctBUwfVkzrAPQVa8MaRh+RPVIUpSrmYUpSgBSlKAFKVEOM9qWCw8gM99xplsrm1zZSM5IUEbwW22muNpcjKLlwiX0rXZ7bMN1w2M+Vj95WN4923WjYYWbeJtOYh27mAJ12ZtY8qR5I+yngn2ja1WvEuK2sPbNy/cS0g+s7ADxjXfQH5VpLC9rmI7u2zYiWcBG9RABPqhx4NOp6a7ViOP49MXfb0nEXLpCE2mYjLb2nIoAAJIEncwPCk8y9MZfHk+0S7mXt7AJTAWc4/TXsyiSD7FvcwY1YjYiNZqL/lt4n9rDf8J/8AVQ23w5nUMuUg+dfBwm4NJX50/kh7E8OT0SHifDGxqtxC/cUM6kxbRQkofWWF1DBiJnWWk9KueA8KsWcOOIXHjui2VWUMC4lYIYkMDO0VhcAuJsrdS04CXlC3EkFbgGwYEHXzGuu9Wt+1ddVtkjIhLKn1QzbmPH8daNWNq73OuGaLqtiTWO2/imUAeiqAAAO6IAHgBmqT8C/lAtAGMwubT85YYSTA/s7kDUyZz6SBB3rU9/AP1irnDYdEtSwLvroDAH3zXXkiKsUrp7HSnB+0LAYoTaxNvTcPKEf5g8ZZ6TvVX5Q+Hd53fpuGz5skZx7UxHzrnjAcWB7tLi20tq0lRs07k+NZTi/BMPeUM5t5rmlsqQqqInce0fhptUnnp00XXxtStM6SRwQCCCCJBGxB6g1VWnOT+1C1gMKuCupiL5sSq3LYtQbcyoKsy5SNV6yFBmTAzf5csN/dcb8sP+8quuPsg8U+KNkUqC8L7Y8FdbLcW/h9oN1VynQknNbZgsR9aJkRNTXC4pbiLctsGRgGVgZBB1BBpk0+BXFrlFnzFhbtzCX7djJ3r23VM/s5iCIbyrnTi/MuPwd98PfLJcTceqQR0ZTHrKdwf2yK6crB82cmYbiNk2sQmumW4sC4hHVWIPidDprtSyipcjY8jhwc5nn/ABUz3hn/AE/tWqn7Q8URBckHcHLqPAjLWG5p4BcwOLu4W7qbbaNBAdDqrgHYEdJMGRJisUWqfjRpWaXs9biL4QPCTpVeeYOmn6qtg/nXthrWdoBHjTUTsyvDuYLtlCiE5SZjTSd96uDzVd8R8h+DWO/m0/aHyr1w/BXuKWtkMAYJERPhvSuCfJVTl0XD8yXCNY/HlVFvjTfZHz/hQ8t3ev7Pvqv+jd0DUR8vvrmiI2qY/nwjdR8T/Cvh4xMk21+Zp/Ry5G2njp99fRy/cOwn5ffXNEV0dcpvktb2JR1Km2CJkesdPdVIuWwI7lI95qjF4M2nyPo0A6xsa8gR4imomZTDcXVCYsoZge0w2r1bmQfoE/3N+usNI8vnXphrBuOttBmd2VEUEes7EKq6+JIFc0p9DeRpVZl7fMMlVXDqWJAUKzFix0CqAPWJPQV0L2bcGxGFwXdYlbaNnZlRCTlV4Yhm6tnLHTQSB0rw5B7NLHDVLz3uIdQHukDQdUtj6qz7ydJOgiY1WMFEzZMznt0KUpTkTWXbhyScXhlxdoTdwocsv27J1YAAGWUgEdILeUc8A12k6AgggEEQQdiD0IrlftM5NHDce1lJ7lwLlqTJCHQqT/hYR7o1JmlaHg+iLzWa5Vwq3HvZtgg18CSdf+qwUVnOVeJ27He96YzZI0J0GadveKR8F4fUrJxg+TcmH4iLjkXbVpRlgaG4TEiT9k9evlU9W1HGbaz7FlfiAkTWt8d2jC+i27t+66KQcpRoJGxYgetHn4A716v2lF7Xc+k3QkZSAhByxGXNExGmlYJ4ck933f8AaS9fbgtsSuxxq9h8FwoWm/OWnzWyAe8YGyADOv1mGn2qv+Ij0ZOIXcLC3FvIkqATbtFEY5QRAlmbXb5VBrHaebaC3bxNxVUQFFsaDylTVvw/n1LDFrV64rH2jlc5pM+vmBzGSTJ8fOufp5c0vzve+38dnXTNm8Lk4zCXTetXhctX0FxEylimWWYzDHXoBUV4vxoX7dsLjLuJ1DQ9kWx7J9YH47eflWDu9pJa4t1sTdLqDlOUws7woWNfEia+43tHN5Cl3EXHSQcpTqNRstGPBKMk3/uf2/fqji5Irzja+mU+KfqNYNDWX5o4hbvNbNszCuDoRuVjf41hxW9cE5fUVd70rcHYPykWd+I3FGQA27M6ktJFx/KIy6iTLbddYctcvPjsVawtuQbh1aCQiDVnIEbDzEmBImusOFcNTD2Ldi2IS0iovuURrHWniuyWSXRdUpSnIClKUAKhfatyWOIYFsqziLIZ7JgkzoWtgDfOFA66gGNKmlKAOK123r7HnWxe27k04TG+lIv0OKJaRMLf3cHSBmnMNZJz+Fa3De6ptFk7PUUqgN7q+hvdXBj1ANUhz5VTm91fVag7ZWH91fcx8qpzfia+H4UHSpmr4p86+fKpN2fcoHiWNSzH0SQ94+FoHVdwZb2ZG0z0oo43W5tbsL5NFnDen3B9LfEW9vVsTofJnOp12CjTWtqVSiAAAAAAQANgB0AqqqmduxSlKD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104" name="AutoShape 8" descr="data:image/jpeg;base64,/9j/4AAQSkZJRgABAQAAAQABAAD/2wCEAAkGBhQSEBMSEhQSFRQVFxUYGRYYGBYeGRgUFxcYFxsWGBgYJyYqGB0jGRsaIjQhJCc1LS0tGB4xNTAqNSYrLSkBCQoKDgwOGA8PGjUiHiUvLCwpNSksLC8sLCwpLSwsLCw1LDUpLCwtLCwvLCwsLCopKS8sLDEsLCkpLSwsLCwsLP/AABEIAHAAkAMBIgACEQEDEQH/xAAcAAEAAQUBAQAAAAAAAAAAAAAABgIEBQcIAwH/xABCEAACAQIEAwQGBQcNAAAAAAABAhEAAwQSITEFBkEHE1FhFCIycYGRI0JS0fAXM1OxwdPhCBUWJENUYnKCkpOh0v/EABgBAAMBAQAAAAAAAAAAAAAAAAACAwQB/8QAJxEAAgIBBAIBAwUAAAAAAAAAAAECEQMSITFBE1EEMmHRFGKBofD/2gAMAwEAAhEDEQA/AN40pSgBSlKAFKUoAUpVnxfiIsWLl4iRbUtHiRsJgxJ6xpQBeUrUNzmS7ibhZr7qei27joBOvsqdvCZPnXlc5ju4Z0YXrxO0NcdhuPquSD8qzvPHXoNK+NJw1m46VHeReaPTsKbjAC5bdrVwCYzqAwIkdUZTAmJiTFSKtBmFKUoAUpSgBSlKAFKUoAUpSgBSlKAFQDtqxhXhqoqFjdvW1Bk+qbYa9mgb/m43HtT0gz+tc8/cVF3E27MwliWYaQ11wuXzGRM3v7w+AqeWeiNlsOPyTUTSKk96j2LrtcyajKNLkgd2uUmAZ9ptvCrm9ZuXLrLicRassufMXEgFcpVQdM2aTqPs7VMsZbIH9XWyoWNWYqJG3qjQ1iERnulrtu0xO7IRp7orIsye9fk2ywNKtX4Jb/J7vFzjmaJKYTb34mtx1pfkjiVvA4zOSVtXwtt/BWzDI51EAEkEmYDE6Ca3RWvHNTjZhy43jlQpSlUJClKUAKUpQApSlAClKUAKUpQArnvD8SZ3u96gS6bt03EGy3TcY3EB12eR8K6ErR3aJytewWNuYxEL4S8xdiin6FyBn7wCYVjLZ9pYgxpMM8NcTT8fIoS3ItxXGsHk20I6BhMecVZpjNQQltepyiPPpWetcSsXtmU1b4pMMpkkDyB0/hWRSrajdKN7plnxbG5rZUxBB69I1+EV0jwh3OHsm5Oc27ZaRBzlRmkdDM6Vojk/lK5xLEq4SMIjKzuykpcRW1tJ0ctBUwfVkzrAPQVa8MaRh+RPVIUpSrmYUpSgBSlKAFKVEOM9qWCw8gM99xplsrm1zZSM5IUEbwW22muNpcjKLlwiX0rXZ7bMN1w2M+Vj95WN4923WjYYWbeJtOYh27mAJ12ZtY8qR5I+yngn2ja1WvEuK2sPbNy/cS0g+s7ADxjXfQH5VpLC9rmI7u2zYiWcBG9RABPqhx4NOp6a7ViOP49MXfb0nEXLpCE2mYjLb2nIoAAJIEncwPCk8y9MZfHk+0S7mXt7AJTAWc4/TXsyiSD7FvcwY1YjYiNZqL/lt4n9rDf8J/8AVQ23w5nUMuUg+dfBwm4NJX50/kh7E8OT0SHifDGxqtxC/cUM6kxbRQkofWWF1DBiJnWWk9KueA8KsWcOOIXHjui2VWUMC4lYIYkMDO0VhcAuJsrdS04CXlC3EkFbgGwYEHXzGuu9Wt+1ddVtkjIhLKn1QzbmPH8daNWNq73OuGaLqtiTWO2/imUAeiqAAAO6IAHgBmqT8C/lAtAGMwubT85YYSTA/s7kDUyZz6SBB3rU9/AP1irnDYdEtSwLvroDAH3zXXkiKsUrp7HSnB+0LAYoTaxNvTcPKEf5g8ZZ6TvVX5Q+Hd53fpuGz5skZx7UxHzrnjAcWB7tLi20tq0lRs07k+NZTi/BMPeUM5t5rmlsqQqqInce0fhptUnnp00XXxtStM6SRwQCCCCJBGxB6g1VWnOT+1C1gMKuCupiL5sSq3LYtQbcyoKsy5SNV6yFBmTAzf5csN/dcb8sP+8quuPsg8U+KNkUqC8L7Y8FdbLcW/h9oN1VynQknNbZgsR9aJkRNTXC4pbiLctsGRgGVgZBB1BBpk0+BXFrlFnzFhbtzCX7djJ3r23VM/s5iCIbyrnTi/MuPwd98PfLJcTceqQR0ZTHrKdwf2yK6crB82cmYbiNk2sQmumW4sC4hHVWIPidDprtSyipcjY8jhwc5nn/ABUz3hn/AE/tWqn7Q8URBckHcHLqPAjLWG5p4BcwOLu4W7qbbaNBAdDqrgHYEdJMGRJisUWqfjRpWaXs9biL4QPCTpVeeYOmn6qtg/nXthrWdoBHjTUTsyvDuYLtlCiE5SZjTSd96uDzVd8R8h+DWO/m0/aHyr1w/BXuKWtkMAYJERPhvSuCfJVTl0XD8yXCNY/HlVFvjTfZHz/hQ8t3ev7Pvqv+jd0DUR8vvrmiI2qY/nwjdR8T/Cvh4xMk21+Zp/Ry5G2njp99fRy/cOwn5ffXNEV0dcpvktb2JR1Km2CJkesdPdVIuWwI7lI95qjF4M2nyPo0A6xsa8gR4imomZTDcXVCYsoZge0w2r1bmQfoE/3N+usNI8vnXphrBuOttBmd2VEUEes7EKq6+JIFc0p9DeRpVZl7fMMlVXDqWJAUKzFix0CqAPWJPQV0L2bcGxGFwXdYlbaNnZlRCTlV4Yhm6tnLHTQSB0rw5B7NLHDVLz3uIdQHukDQdUtj6qz7ydJOgiY1WMFEzZMznt0KUpTkTWXbhyScXhlxdoTdwocsv27J1YAAGWUgEdILeUc8A12k6AgggEEQQdiD0IrlftM5NHDce1lJ7lwLlqTJCHQqT/hYR7o1JmlaHg+iLzWa5Vwq3HvZtgg18CSdf+qwUVnOVeJ27He96YzZI0J0GadveKR8F4fUrJxg+TcmH4iLjkXbVpRlgaG4TEiT9k9evlU9W1HGbaz7FlfiAkTWt8d2jC+i27t+66KQcpRoJGxYgetHn4A716v2lF7Xc+k3QkZSAhByxGXNExGmlYJ4ck933f8AaS9fbgtsSuxxq9h8FwoWm/OWnzWyAe8YGyADOv1mGn2qv+Ij0ZOIXcLC3FvIkqATbtFEY5QRAlmbXb5VBrHaebaC3bxNxVUQFFsaDylTVvw/n1LDFrV64rH2jlc5pM+vmBzGSTJ8fOufp5c0vzve+38dnXTNm8Lk4zCXTetXhctX0FxEylimWWYzDHXoBUV4vxoX7dsLjLuJ1DQ9kWx7J9YH47eflWDu9pJa4t1sTdLqDlOUws7woWNfEia+43tHN5Cl3EXHSQcpTqNRstGPBKMk3/uf2/fqji5Irzja+mU+KfqNYNDWX5o4hbvNbNszCuDoRuVjf41hxW9cE5fUVd70rcHYPykWd+I3FGQA27M6ktJFx/KIy6iTLbddYctcvPjsVawtuQbh1aCQiDVnIEbDzEmBImusOFcNTD2Ldi2IS0iovuURrHWniuyWSXRdUpSnIClKUAKhfatyWOIYFsqziLIZ7JgkzoWtgDfOFA66gGNKmlKAOK123r7HnWxe27k04TG+lIv0OKJaRMLf3cHSBmnMNZJz+Fa3De6ptFk7PUUqgN7q+hvdXBj1ANUhz5VTm91fVag7ZWH91fcx8qpzfia+H4UHSpmr4p86+fKpN2fcoHiWNSzH0SQ94+FoHVdwZb2ZG0z0oo43W5tbsL5NFnDen3B9LfEW9vVsTofJnOp12CjTWtqVSiAAAAAAQANgB0AqqqmduxSlKD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106" name="Picture 10" descr="http://t2.gstatic.com/images?q=tbn:ANd9GcTImcI63iT3FSqluWjuGFLZkBGREVYdhPhkWTXfX3U5ptXF0BNj"/>
          <p:cNvPicPr>
            <a:picLocks noChangeAspect="1" noChangeArrowheads="1"/>
          </p:cNvPicPr>
          <p:nvPr/>
        </p:nvPicPr>
        <p:blipFill>
          <a:blip r:embed="rId4" cstate="print"/>
          <a:srcRect/>
          <a:stretch>
            <a:fillRect/>
          </a:stretch>
        </p:blipFill>
        <p:spPr bwMode="auto">
          <a:xfrm>
            <a:off x="3851920" y="4293096"/>
            <a:ext cx="1371600" cy="10668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247864"/>
          </a:xfrm>
          <a:prstGeom prst="rect">
            <a:avLst/>
          </a:prstGeom>
          <a:noFill/>
        </p:spPr>
        <p:txBody>
          <a:bodyPr wrap="square" rtlCol="0">
            <a:spAutoFit/>
          </a:bodyPr>
          <a:lstStyle/>
          <a:p>
            <a:r>
              <a:rPr lang="en-US" sz="2800" dirty="0" err="1" smtClean="0"/>
              <a:t>Vultus</a:t>
            </a:r>
            <a:r>
              <a:rPr lang="en-US" sz="2800" dirty="0" smtClean="0"/>
              <a:t> </a:t>
            </a:r>
            <a:r>
              <a:rPr lang="en-US" sz="2800" dirty="0" err="1" smtClean="0"/>
              <a:t>illam</a:t>
            </a:r>
            <a:r>
              <a:rPr lang="en-US" sz="2800" dirty="0" smtClean="0"/>
              <a:t> </a:t>
            </a:r>
            <a:r>
              <a:rPr lang="en-US" sz="2800" dirty="0" err="1" smtClean="0"/>
              <a:t>securior</a:t>
            </a:r>
            <a:r>
              <a:rPr lang="en-US" sz="2800" dirty="0" smtClean="0"/>
              <a:t>, </a:t>
            </a:r>
            <a:r>
              <a:rPr lang="en-US" sz="2800" dirty="0" err="1" smtClean="0"/>
              <a:t>vox</a:t>
            </a:r>
            <a:r>
              <a:rPr lang="en-US" sz="2800" dirty="0" smtClean="0"/>
              <a:t> </a:t>
            </a:r>
            <a:r>
              <a:rPr lang="en-US" sz="2800" dirty="0" err="1" smtClean="0"/>
              <a:t>clarior</a:t>
            </a:r>
            <a:r>
              <a:rPr lang="en-US" sz="2800" dirty="0" smtClean="0"/>
              <a:t>, </a:t>
            </a:r>
            <a:r>
              <a:rPr lang="en-US" sz="2800" dirty="0" err="1" smtClean="0"/>
              <a:t>sermo</a:t>
            </a:r>
            <a:r>
              <a:rPr lang="en-US" sz="2800" dirty="0" smtClean="0"/>
              <a:t> </a:t>
            </a:r>
            <a:r>
              <a:rPr lang="en-US" sz="2800" dirty="0" err="1" smtClean="0"/>
              <a:t>liberior</a:t>
            </a:r>
            <a:r>
              <a:rPr lang="en-US" sz="2800" dirty="0" smtClean="0"/>
              <a:t>, </a:t>
            </a:r>
            <a:r>
              <a:rPr lang="en-US" sz="2800" dirty="0" err="1" smtClean="0"/>
              <a:t>cultus</a:t>
            </a:r>
            <a:r>
              <a:rPr lang="en-US" sz="2800" dirty="0" smtClean="0"/>
              <a:t> </a:t>
            </a:r>
            <a:r>
              <a:rPr lang="en-US" sz="2800" dirty="0" err="1" smtClean="0"/>
              <a:t>delicatior</a:t>
            </a:r>
            <a:r>
              <a:rPr lang="en-US" sz="2800" dirty="0" smtClean="0"/>
              <a:t>, </a:t>
            </a:r>
            <a:r>
              <a:rPr lang="en-US" sz="2800" dirty="0" err="1" smtClean="0"/>
              <a:t>advocatio</a:t>
            </a:r>
            <a:r>
              <a:rPr lang="en-US" sz="2800" dirty="0" smtClean="0"/>
              <a:t> </a:t>
            </a:r>
            <a:r>
              <a:rPr lang="en-US" sz="2800" dirty="0" err="1" smtClean="0"/>
              <a:t>ambitiosior</a:t>
            </a:r>
            <a:r>
              <a:rPr lang="en-US" sz="2800" dirty="0" smtClean="0"/>
              <a:t>, favor </a:t>
            </a:r>
            <a:r>
              <a:rPr lang="en-US" sz="2800" dirty="0" err="1" smtClean="0"/>
              <a:t>popularis</a:t>
            </a:r>
            <a:r>
              <a:rPr lang="en-US" sz="2800" dirty="0" smtClean="0"/>
              <a:t> </a:t>
            </a:r>
            <a:r>
              <a:rPr lang="en-US" sz="2800" dirty="0" err="1" smtClean="0"/>
              <a:t>exasperant</a:t>
            </a:r>
            <a:r>
              <a:rPr lang="en-US" sz="2800" dirty="0" smtClean="0"/>
              <a:t>; </a:t>
            </a:r>
            <a:r>
              <a:rPr lang="en-US" sz="2800" dirty="0" err="1" smtClean="0"/>
              <a:t>saepe</a:t>
            </a:r>
            <a:r>
              <a:rPr lang="en-US" sz="2800" dirty="0" smtClean="0"/>
              <a:t> </a:t>
            </a:r>
            <a:r>
              <a:rPr lang="en-US" sz="2800" dirty="0" err="1" smtClean="0"/>
              <a:t>infesta</a:t>
            </a:r>
            <a:r>
              <a:rPr lang="en-US" sz="2800" dirty="0" smtClean="0"/>
              <a:t> </a:t>
            </a:r>
            <a:r>
              <a:rPr lang="en-US" sz="2800" dirty="0" err="1" smtClean="0"/>
              <a:t>patrono</a:t>
            </a:r>
            <a:r>
              <a:rPr lang="en-US" sz="2800" dirty="0" smtClean="0"/>
              <a:t> </a:t>
            </a:r>
            <a:r>
              <a:rPr lang="en-US" sz="2800" dirty="0" err="1" smtClean="0"/>
              <a:t>reum</a:t>
            </a:r>
            <a:r>
              <a:rPr lang="en-US" sz="2800" dirty="0" smtClean="0"/>
              <a:t> </a:t>
            </a:r>
            <a:r>
              <a:rPr lang="en-US" sz="2800" dirty="0" err="1" smtClean="0"/>
              <a:t>damnat</a:t>
            </a:r>
            <a:r>
              <a:rPr lang="en-US" sz="2800" dirty="0" smtClean="0"/>
              <a:t>; </a:t>
            </a:r>
            <a:r>
              <a:rPr lang="en-US" sz="2800" dirty="0" err="1" smtClean="0"/>
              <a:t>etiam</a:t>
            </a:r>
            <a:r>
              <a:rPr lang="en-US" sz="2800" dirty="0" smtClean="0"/>
              <a:t> </a:t>
            </a:r>
            <a:r>
              <a:rPr lang="en-US" sz="2800" dirty="0" err="1" smtClean="0"/>
              <a:t>si</a:t>
            </a:r>
            <a:r>
              <a:rPr lang="en-US" sz="2800" dirty="0" smtClean="0"/>
              <a:t> </a:t>
            </a:r>
            <a:r>
              <a:rPr lang="en-US" sz="2800" dirty="0" err="1" smtClean="0"/>
              <a:t>ingeritur</a:t>
            </a:r>
            <a:r>
              <a:rPr lang="en-US" sz="2800" dirty="0" smtClean="0"/>
              <a:t> </a:t>
            </a:r>
            <a:r>
              <a:rPr lang="en-US" sz="2800" dirty="0" err="1" smtClean="0"/>
              <a:t>oculis</a:t>
            </a:r>
            <a:r>
              <a:rPr lang="en-US" sz="2800" dirty="0" smtClean="0"/>
              <a:t> </a:t>
            </a:r>
            <a:r>
              <a:rPr lang="en-US" sz="2800" dirty="0" err="1" smtClean="0"/>
              <a:t>veritas</a:t>
            </a:r>
            <a:r>
              <a:rPr lang="en-US" sz="2800" dirty="0" smtClean="0"/>
              <a:t>, </a:t>
            </a:r>
            <a:r>
              <a:rPr lang="en-US" sz="2800" dirty="0" err="1" smtClean="0"/>
              <a:t>amat</a:t>
            </a:r>
            <a:r>
              <a:rPr lang="en-US" sz="2800" dirty="0" smtClean="0"/>
              <a:t> et </a:t>
            </a:r>
            <a:r>
              <a:rPr lang="en-US" sz="2800" dirty="0" err="1" smtClean="0"/>
              <a:t>tuetur</a:t>
            </a:r>
            <a:r>
              <a:rPr lang="en-US" sz="2800" dirty="0" smtClean="0"/>
              <a:t> </a:t>
            </a:r>
            <a:r>
              <a:rPr lang="en-US" sz="2800" dirty="0" err="1" smtClean="0"/>
              <a:t>errorem</a:t>
            </a:r>
            <a:r>
              <a:rPr lang="en-US" sz="2800" dirty="0" smtClean="0"/>
              <a:t>; </a:t>
            </a:r>
            <a:r>
              <a:rPr lang="en-US" sz="2800" dirty="0" err="1" smtClean="0"/>
              <a:t>coargui</a:t>
            </a:r>
            <a:r>
              <a:rPr lang="en-US" sz="2800" dirty="0" smtClean="0"/>
              <a:t> non </a:t>
            </a:r>
            <a:r>
              <a:rPr lang="en-US" sz="2800" dirty="0" err="1" smtClean="0"/>
              <a:t>vult</a:t>
            </a:r>
            <a:r>
              <a:rPr lang="en-US" sz="2800" dirty="0" smtClean="0"/>
              <a:t>, et in male </a:t>
            </a:r>
            <a:r>
              <a:rPr lang="en-US" sz="2800" dirty="0" err="1" smtClean="0"/>
              <a:t>coeptis</a:t>
            </a:r>
            <a:r>
              <a:rPr lang="en-US" sz="2800" dirty="0" smtClean="0"/>
              <a:t> </a:t>
            </a:r>
            <a:r>
              <a:rPr lang="en-US" sz="2800" dirty="0" err="1" smtClean="0"/>
              <a:t>honestior</a:t>
            </a:r>
            <a:r>
              <a:rPr lang="en-US" sz="2800" dirty="0" smtClean="0"/>
              <a:t> </a:t>
            </a:r>
            <a:r>
              <a:rPr lang="en-US" sz="2800" dirty="0" err="1" smtClean="0"/>
              <a:t>illi</a:t>
            </a:r>
            <a:r>
              <a:rPr lang="en-US" sz="2800" dirty="0" smtClean="0"/>
              <a:t> </a:t>
            </a:r>
            <a:r>
              <a:rPr lang="en-US" sz="2800" dirty="0" err="1" smtClean="0"/>
              <a:t>pertinacia</a:t>
            </a:r>
            <a:r>
              <a:rPr lang="en-US" sz="2800" dirty="0" smtClean="0"/>
              <a:t> </a:t>
            </a:r>
            <a:r>
              <a:rPr lang="en-US" sz="2800" dirty="0" err="1" smtClean="0"/>
              <a:t>videtur</a:t>
            </a:r>
            <a:r>
              <a:rPr lang="en-US" sz="2800" dirty="0" smtClean="0"/>
              <a:t> quam </a:t>
            </a:r>
            <a:r>
              <a:rPr lang="en-US" sz="2800" dirty="0" err="1" smtClean="0"/>
              <a:t>paenitentia</a:t>
            </a:r>
            <a:r>
              <a:rPr lang="en-US" sz="2800" dirty="0" smtClean="0"/>
              <a:t>. </a:t>
            </a:r>
            <a:r>
              <a:rPr lang="en-US" sz="2800" dirty="0" err="1" smtClean="0"/>
              <a:t>Cn</a:t>
            </a:r>
            <a:r>
              <a:rPr lang="en-US" sz="2800" dirty="0" smtClean="0"/>
              <a:t>. </a:t>
            </a:r>
            <a:r>
              <a:rPr lang="en-US" sz="2800" dirty="0" err="1" smtClean="0"/>
              <a:t>Piso</a:t>
            </a:r>
            <a:r>
              <a:rPr lang="en-US" sz="2800" dirty="0" smtClean="0"/>
              <a:t> </a:t>
            </a:r>
            <a:r>
              <a:rPr lang="en-US" sz="2800" dirty="0" err="1" smtClean="0"/>
              <a:t>fuit</a:t>
            </a:r>
            <a:r>
              <a:rPr lang="en-US" sz="2800" dirty="0" smtClean="0"/>
              <a:t> </a:t>
            </a:r>
            <a:r>
              <a:rPr lang="en-US" sz="2800" dirty="0" err="1" smtClean="0"/>
              <a:t>memoria</a:t>
            </a:r>
            <a:r>
              <a:rPr lang="en-US" sz="2800" dirty="0" smtClean="0"/>
              <a:t> nostra </a:t>
            </a:r>
            <a:r>
              <a:rPr lang="en-US" sz="2800" dirty="0" err="1" smtClean="0"/>
              <a:t>vir</a:t>
            </a:r>
            <a:r>
              <a:rPr lang="en-US" sz="2800" dirty="0" smtClean="0"/>
              <a:t> a </a:t>
            </a:r>
            <a:r>
              <a:rPr lang="en-US" sz="2800" dirty="0" err="1" smtClean="0"/>
              <a:t>multis</a:t>
            </a:r>
            <a:r>
              <a:rPr lang="en-US" sz="2800" dirty="0" smtClean="0"/>
              <a:t> </a:t>
            </a:r>
            <a:r>
              <a:rPr lang="en-US" sz="2800" dirty="0" err="1" smtClean="0"/>
              <a:t>vitiis</a:t>
            </a:r>
            <a:r>
              <a:rPr lang="en-US" sz="2800" dirty="0" smtClean="0"/>
              <a:t> integer, </a:t>
            </a:r>
            <a:r>
              <a:rPr lang="en-US" sz="2800" dirty="0" err="1" smtClean="0"/>
              <a:t>sed</a:t>
            </a:r>
            <a:r>
              <a:rPr lang="en-US" sz="2800" dirty="0" smtClean="0"/>
              <a:t> </a:t>
            </a:r>
            <a:r>
              <a:rPr lang="en-US" sz="2800" dirty="0" err="1" smtClean="0"/>
              <a:t>pravus</a:t>
            </a:r>
            <a:r>
              <a:rPr lang="en-US" sz="2800" dirty="0" smtClean="0"/>
              <a:t> et cui </a:t>
            </a:r>
            <a:r>
              <a:rPr lang="en-US" sz="2800" dirty="0" err="1" smtClean="0"/>
              <a:t>placebat</a:t>
            </a:r>
            <a:r>
              <a:rPr lang="en-US" sz="2800" dirty="0" smtClean="0"/>
              <a:t> pro </a:t>
            </a:r>
            <a:r>
              <a:rPr lang="en-US" sz="2800" dirty="0" err="1" smtClean="0"/>
              <a:t>constantia</a:t>
            </a:r>
            <a:r>
              <a:rPr lang="en-US" sz="2800" dirty="0" smtClean="0"/>
              <a:t> rigor.</a:t>
            </a:r>
          </a:p>
          <a:p>
            <a:endParaRPr lang="en-US" sz="2800" dirty="0" smtClean="0"/>
          </a:p>
          <a:p>
            <a:endParaRPr lang="en-US" sz="2800" dirty="0" smtClean="0"/>
          </a:p>
          <a:p>
            <a:r>
              <a:rPr lang="en-US" sz="2800" dirty="0" smtClean="0">
                <a:solidFill>
                  <a:srgbClr val="00B0F0"/>
                </a:solidFill>
              </a:rPr>
              <a:t>===========</a:t>
            </a:r>
          </a:p>
          <a:p>
            <a:r>
              <a:rPr lang="en-US" sz="2400" dirty="0" smtClean="0">
                <a:solidFill>
                  <a:srgbClr val="00B0F0"/>
                </a:solidFill>
              </a:rPr>
              <a:t>In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rechtszaal</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arrogante</a:t>
            </a:r>
            <a:r>
              <a:rPr lang="en-US" sz="2400" dirty="0" smtClean="0">
                <a:solidFill>
                  <a:srgbClr val="00B0F0"/>
                </a:solidFill>
              </a:rPr>
              <a:t> </a:t>
            </a:r>
            <a:r>
              <a:rPr lang="en-US" sz="2400" dirty="0" err="1" smtClean="0">
                <a:solidFill>
                  <a:srgbClr val="00B0F0"/>
                </a:solidFill>
              </a:rPr>
              <a:t>blik</a:t>
            </a:r>
            <a:r>
              <a:rPr lang="en-US" sz="2400" dirty="0" smtClean="0">
                <a:solidFill>
                  <a:srgbClr val="00B0F0"/>
                </a:solidFill>
              </a:rPr>
              <a:t> al </a:t>
            </a:r>
            <a:r>
              <a:rPr lang="en-US" sz="2400" dirty="0" err="1" smtClean="0">
                <a:solidFill>
                  <a:srgbClr val="00B0F0"/>
                </a:solidFill>
              </a:rPr>
              <a:t>irritatie</a:t>
            </a:r>
            <a:r>
              <a:rPr lang="en-US" sz="2400" dirty="0" smtClean="0">
                <a:solidFill>
                  <a:srgbClr val="00B0F0"/>
                </a:solidFill>
              </a:rPr>
              <a:t> </a:t>
            </a:r>
            <a:r>
              <a:rPr lang="en-US" sz="2400" dirty="0" err="1" smtClean="0">
                <a:solidFill>
                  <a:srgbClr val="00B0F0"/>
                </a:solidFill>
              </a:rPr>
              <a:t>opwekken</a:t>
            </a:r>
            <a:r>
              <a:rPr lang="en-US" sz="2400" dirty="0" smtClean="0">
                <a:solidFill>
                  <a:srgbClr val="00B0F0"/>
                </a:solidFill>
              </a:rPr>
              <a:t> en </a:t>
            </a:r>
            <a:r>
              <a:rPr lang="en-US" sz="2400" dirty="0" err="1" smtClean="0">
                <a:solidFill>
                  <a:srgbClr val="00B0F0"/>
                </a:solidFill>
              </a:rPr>
              <a:t>vele</a:t>
            </a:r>
            <a:r>
              <a:rPr lang="en-US" sz="2400" dirty="0" smtClean="0">
                <a:solidFill>
                  <a:srgbClr val="00B0F0"/>
                </a:solidFill>
              </a:rPr>
              <a:t>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uiterlijke</a:t>
            </a:r>
            <a:r>
              <a:rPr lang="en-US" sz="2400" dirty="0" smtClean="0">
                <a:solidFill>
                  <a:srgbClr val="00B0F0"/>
                </a:solidFill>
              </a:rPr>
              <a:t> </a:t>
            </a:r>
            <a:r>
              <a:rPr lang="en-US" sz="2400" dirty="0" err="1" smtClean="0">
                <a:solidFill>
                  <a:srgbClr val="00B0F0"/>
                </a:solidFill>
              </a:rPr>
              <a:t>zaken</a:t>
            </a:r>
            <a:r>
              <a:rPr lang="en-US" sz="2400" dirty="0" smtClean="0">
                <a:solidFill>
                  <a:srgbClr val="00B0F0"/>
                </a:solidFill>
              </a:rPr>
              <a:t>, of </a:t>
            </a:r>
            <a:r>
              <a:rPr lang="en-US" sz="2400" dirty="0" err="1" smtClean="0">
                <a:solidFill>
                  <a:srgbClr val="00B0F0"/>
                </a:solidFill>
              </a:rPr>
              <a:t>zaken</a:t>
            </a:r>
            <a:r>
              <a:rPr lang="en-US" sz="2400" dirty="0" smtClean="0">
                <a:solidFill>
                  <a:srgbClr val="00B0F0"/>
                </a:solidFill>
              </a:rPr>
              <a:t> die </a:t>
            </a:r>
            <a:r>
              <a:rPr lang="en-US" sz="2400" dirty="0" err="1" smtClean="0">
                <a:solidFill>
                  <a:srgbClr val="00B0F0"/>
                </a:solidFill>
              </a:rPr>
              <a:t>niets</a:t>
            </a:r>
            <a:r>
              <a:rPr lang="en-US" sz="2400" dirty="0" smtClean="0">
                <a:solidFill>
                  <a:srgbClr val="00B0F0"/>
                </a:solidFill>
              </a:rPr>
              <a:t> met de </a:t>
            </a:r>
            <a:r>
              <a:rPr lang="en-US" sz="2400" dirty="0" err="1" smtClean="0">
                <a:solidFill>
                  <a:srgbClr val="00B0F0"/>
                </a:solidFill>
              </a:rPr>
              <a:t>inhoud</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a:t>
            </a:r>
            <a:r>
              <a:rPr lang="en-US" sz="2400" dirty="0" err="1" smtClean="0">
                <a:solidFill>
                  <a:srgbClr val="00B0F0"/>
                </a:solidFill>
              </a:rPr>
              <a:t>hebben</a:t>
            </a:r>
            <a:r>
              <a:rPr lang="en-US" sz="2400" dirty="0" smtClean="0">
                <a:solidFill>
                  <a:srgbClr val="00B0F0"/>
                </a:solidFill>
              </a:rPr>
              <a:t>. En </a:t>
            </a:r>
            <a:r>
              <a:rPr lang="en-US" sz="2400" dirty="0" err="1" smtClean="0">
                <a:solidFill>
                  <a:srgbClr val="00B0F0"/>
                </a:solidFill>
              </a:rPr>
              <a:t>irritatie</a:t>
            </a:r>
            <a:r>
              <a:rPr lang="en-US" sz="2400" dirty="0" smtClean="0">
                <a:solidFill>
                  <a:srgbClr val="00B0F0"/>
                </a:solidFill>
              </a:rPr>
              <a:t> </a:t>
            </a:r>
            <a:r>
              <a:rPr lang="en-US" sz="2400" dirty="0" err="1" smtClean="0">
                <a:solidFill>
                  <a:srgbClr val="00B0F0"/>
                </a:solidFill>
              </a:rPr>
              <a:t>leidt</a:t>
            </a:r>
            <a:r>
              <a:rPr lang="en-US" sz="2400" dirty="0" smtClean="0">
                <a:solidFill>
                  <a:srgbClr val="00B0F0"/>
                </a:solidFill>
              </a:rPr>
              <a:t> </a:t>
            </a:r>
            <a:r>
              <a:rPr lang="en-US" sz="2400" dirty="0" err="1" smtClean="0">
                <a:solidFill>
                  <a:srgbClr val="00B0F0"/>
                </a:solidFill>
              </a:rPr>
              <a:t>nooit</a:t>
            </a:r>
            <a:r>
              <a:rPr lang="en-US" sz="2400" dirty="0" smtClean="0">
                <a:solidFill>
                  <a:srgbClr val="00B0F0"/>
                </a:solidFill>
              </a:rPr>
              <a:t> tot </a:t>
            </a:r>
            <a:r>
              <a:rPr lang="en-US" sz="2400" dirty="0" err="1" smtClean="0">
                <a:solidFill>
                  <a:srgbClr val="00B0F0"/>
                </a:solidFill>
              </a:rPr>
              <a:t>echt</a:t>
            </a:r>
            <a:r>
              <a:rPr lang="en-US" sz="2400" dirty="0" smtClean="0">
                <a:solidFill>
                  <a:srgbClr val="00B0F0"/>
                </a:solidFill>
              </a:rPr>
              <a:t> </a:t>
            </a:r>
            <a:r>
              <a:rPr lang="en-US" sz="2400" dirty="0" err="1" smtClean="0">
                <a:solidFill>
                  <a:srgbClr val="00B0F0"/>
                </a:solidFill>
              </a:rPr>
              <a:t>inzicht</a:t>
            </a:r>
            <a:r>
              <a:rPr lang="en-US" sz="2400" dirty="0" smtClean="0">
                <a:solidFill>
                  <a:srgbClr val="00B0F0"/>
                </a:solidFill>
              </a:rPr>
              <a:t> in de </a:t>
            </a:r>
            <a:r>
              <a:rPr lang="en-US" sz="2400" dirty="0" err="1" smtClean="0">
                <a:solidFill>
                  <a:srgbClr val="00B0F0"/>
                </a:solidFill>
              </a:rPr>
              <a:t>materie</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krijgen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graag</a:t>
            </a:r>
            <a:r>
              <a:rPr lang="en-US" sz="2400" dirty="0" smtClean="0">
                <a:solidFill>
                  <a:srgbClr val="00B0F0"/>
                </a:solidFill>
              </a:rPr>
              <a:t> </a:t>
            </a:r>
            <a:r>
              <a:rPr lang="en-US" sz="2400" dirty="0" err="1" smtClean="0">
                <a:solidFill>
                  <a:srgbClr val="00B0F0"/>
                </a:solidFill>
              </a:rPr>
              <a:t>ongelijk</a:t>
            </a:r>
            <a:r>
              <a:rPr lang="en-US" sz="2400" dirty="0" smtClean="0">
                <a:solidFill>
                  <a:srgbClr val="00B0F0"/>
                </a:solidFill>
              </a:rPr>
              <a:t> en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leidt</a:t>
            </a:r>
            <a:r>
              <a:rPr lang="en-US" sz="2400" dirty="0" smtClean="0">
                <a:solidFill>
                  <a:srgbClr val="00B0F0"/>
                </a:solidFill>
              </a:rPr>
              <a:t> </a:t>
            </a:r>
            <a:r>
              <a:rPr lang="en-US" sz="2400" dirty="0" err="1" smtClean="0">
                <a:solidFill>
                  <a:srgbClr val="00B0F0"/>
                </a:solidFill>
              </a:rPr>
              <a:t>vaak</a:t>
            </a:r>
            <a:r>
              <a:rPr lang="en-US" sz="2400" dirty="0" smtClean="0">
                <a:solidFill>
                  <a:srgbClr val="00B0F0"/>
                </a:solidFill>
              </a:rPr>
              <a:t> tot </a:t>
            </a:r>
            <a:r>
              <a:rPr lang="en-US" sz="2400" dirty="0" err="1" smtClean="0">
                <a:solidFill>
                  <a:srgbClr val="00B0F0"/>
                </a:solidFill>
              </a:rPr>
              <a:t>stijfkoppigheid</a:t>
            </a:r>
            <a:r>
              <a:rPr lang="en-US" sz="2400" dirty="0" smtClean="0">
                <a:solidFill>
                  <a:srgbClr val="00B0F0"/>
                </a:solidFill>
              </a:rPr>
              <a:t>. </a:t>
            </a:r>
            <a:r>
              <a:rPr lang="en-US" sz="2400" dirty="0" err="1" smtClean="0">
                <a:solidFill>
                  <a:srgbClr val="00B0F0"/>
                </a:solidFill>
              </a:rPr>
              <a:t>Piso</a:t>
            </a:r>
            <a:r>
              <a:rPr lang="en-US" sz="2400" dirty="0" smtClean="0">
                <a:solidFill>
                  <a:srgbClr val="00B0F0"/>
                </a:solidFill>
              </a:rPr>
              <a:t> </a:t>
            </a:r>
            <a:r>
              <a:rPr lang="en-US" sz="2400" dirty="0" err="1" smtClean="0">
                <a:solidFill>
                  <a:srgbClr val="00B0F0"/>
                </a:solidFill>
              </a:rPr>
              <a:t>vormt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voorbeeld</a:t>
            </a:r>
            <a:r>
              <a:rPr lang="en-US" sz="2400" dirty="0" smtClean="0">
                <a:solidFill>
                  <a:srgbClr val="00B0F0"/>
                </a:solidFill>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14</a:t>
            </a:r>
            <a:r>
              <a:rPr lang="nl-NL" sz="4000" dirty="0" smtClean="0"/>
              <a:t>	</a:t>
            </a:r>
            <a:r>
              <a:rPr lang="nl-NL" sz="2800" dirty="0" smtClean="0"/>
              <a:t>Wat was er mis met de </a:t>
            </a:r>
            <a:r>
              <a:rPr lang="nl-NL" sz="2800" u="sng" dirty="0" smtClean="0">
                <a:solidFill>
                  <a:srgbClr val="00B0F0"/>
                </a:solidFill>
              </a:rPr>
              <a:t>rigor</a:t>
            </a:r>
            <a:r>
              <a:rPr lang="nl-NL" sz="2800" dirty="0" smtClean="0"/>
              <a:t> van die knakker </a:t>
            </a:r>
            <a:r>
              <a:rPr lang="nl-NL" sz="2800" dirty="0" err="1" smtClean="0"/>
              <a:t>Cn.Piso</a:t>
            </a:r>
            <a:r>
              <a:rPr lang="nl-NL" sz="2800" dirty="0" smtClean="0"/>
              <a:t>?</a:t>
            </a:r>
          </a:p>
          <a:p>
            <a:r>
              <a:rPr lang="nl-NL" dirty="0" smtClean="0"/>
              <a:t>	</a:t>
            </a:r>
            <a:r>
              <a:rPr lang="nl-NL" sz="2800" dirty="0" smtClean="0">
                <a:solidFill>
                  <a:srgbClr val="00B050"/>
                </a:solidFill>
              </a:rPr>
              <a:t>A. nou, daar was gewoon iets mis mee</a:t>
            </a:r>
          </a:p>
          <a:p>
            <a:r>
              <a:rPr lang="nl-NL" sz="2800" dirty="0">
                <a:solidFill>
                  <a:srgbClr val="00B050"/>
                </a:solidFill>
              </a:rPr>
              <a:t>	</a:t>
            </a:r>
            <a:r>
              <a:rPr lang="nl-NL" sz="2800" dirty="0" smtClean="0">
                <a:solidFill>
                  <a:srgbClr val="00B050"/>
                </a:solidFill>
              </a:rPr>
              <a:t>B. dat die </a:t>
            </a:r>
            <a:r>
              <a:rPr lang="nl-NL" sz="2800" dirty="0" err="1" smtClean="0">
                <a:solidFill>
                  <a:srgbClr val="00B050"/>
                </a:solidFill>
              </a:rPr>
              <a:t>Piso</a:t>
            </a:r>
            <a:r>
              <a:rPr lang="nl-NL" sz="2800" dirty="0" smtClean="0">
                <a:solidFill>
                  <a:srgbClr val="00B050"/>
                </a:solidFill>
              </a:rPr>
              <a:t> een rigide mannetje was</a:t>
            </a:r>
          </a:p>
          <a:p>
            <a:r>
              <a:rPr lang="nl-NL" sz="2800" dirty="0">
                <a:solidFill>
                  <a:srgbClr val="00B050"/>
                </a:solidFill>
              </a:rPr>
              <a:t>	</a:t>
            </a:r>
            <a:r>
              <a:rPr lang="nl-NL" sz="2800" dirty="0" smtClean="0">
                <a:solidFill>
                  <a:srgbClr val="00B050"/>
                </a:solidFill>
              </a:rPr>
              <a:t>C. toen die dood was, was het dus een rigor mortis</a:t>
            </a:r>
          </a:p>
          <a:p>
            <a:r>
              <a:rPr lang="nl-NL" sz="2800" dirty="0">
                <a:solidFill>
                  <a:srgbClr val="00B050"/>
                </a:solidFill>
              </a:rPr>
              <a:t>	</a:t>
            </a:r>
            <a:r>
              <a:rPr lang="nl-NL" sz="2800" dirty="0" smtClean="0">
                <a:solidFill>
                  <a:srgbClr val="00B050"/>
                </a:solidFill>
              </a:rPr>
              <a:t>D. die zat vol </a:t>
            </a:r>
            <a:r>
              <a:rPr lang="nl-NL" sz="2800" dirty="0" err="1" smtClean="0">
                <a:solidFill>
                  <a:srgbClr val="00B050"/>
                </a:solidFill>
              </a:rPr>
              <a:t>ira</a:t>
            </a:r>
            <a:r>
              <a:rPr lang="nl-NL" sz="2800" dirty="0" smtClean="0">
                <a:solidFill>
                  <a:srgbClr val="00B050"/>
                </a:solidFill>
              </a:rPr>
              <a:t> en bevatte dus niet veel ratio</a:t>
            </a:r>
          </a:p>
        </p:txBody>
      </p:sp>
      <p:pic>
        <p:nvPicPr>
          <p:cNvPr id="3076" name="Picture 4" descr="http://www.susanohanian.org/nclb_cartoons/dictionary.jpg"/>
          <p:cNvPicPr>
            <a:picLocks noChangeAspect="1" noChangeArrowheads="1"/>
          </p:cNvPicPr>
          <p:nvPr/>
        </p:nvPicPr>
        <p:blipFill>
          <a:blip r:embed="rId2" cstate="print"/>
          <a:srcRect l="16535" t="62" r="4724" b="31"/>
          <a:stretch>
            <a:fillRect/>
          </a:stretch>
        </p:blipFill>
        <p:spPr bwMode="auto">
          <a:xfrm>
            <a:off x="972959" y="2927133"/>
            <a:ext cx="2749477" cy="352350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85871"/>
          </a:xfrm>
          <a:prstGeom prst="rect">
            <a:avLst/>
          </a:prstGeom>
          <a:noFill/>
        </p:spPr>
        <p:txBody>
          <a:bodyPr wrap="square" rtlCol="0">
            <a:spAutoFit/>
          </a:bodyPr>
          <a:lstStyle/>
          <a:p>
            <a:r>
              <a:rPr lang="en-US" sz="2800" dirty="0" smtClean="0"/>
              <a:t>Is cum </a:t>
            </a:r>
            <a:r>
              <a:rPr lang="en-US" sz="2800" dirty="0" err="1" smtClean="0"/>
              <a:t>iratus</a:t>
            </a:r>
            <a:r>
              <a:rPr lang="en-US" sz="2800" dirty="0" smtClean="0"/>
              <a:t> </a:t>
            </a:r>
            <a:r>
              <a:rPr lang="en-US" sz="2800" dirty="0" err="1" smtClean="0"/>
              <a:t>duci</a:t>
            </a:r>
            <a:r>
              <a:rPr lang="en-US" sz="2800" dirty="0" smtClean="0"/>
              <a:t> </a:t>
            </a:r>
            <a:r>
              <a:rPr lang="en-US" sz="2800" dirty="0" err="1" smtClean="0"/>
              <a:t>iussisset</a:t>
            </a:r>
            <a:r>
              <a:rPr lang="en-US" sz="2800" dirty="0" smtClean="0"/>
              <a:t> </a:t>
            </a:r>
            <a:r>
              <a:rPr lang="en-US" sz="2800" dirty="0" err="1" smtClean="0"/>
              <a:t>eum</a:t>
            </a:r>
            <a:r>
              <a:rPr lang="en-US" sz="2800" dirty="0" smtClean="0"/>
              <a:t> qui  ex </a:t>
            </a:r>
            <a:r>
              <a:rPr lang="en-US" sz="2800" dirty="0" err="1" smtClean="0"/>
              <a:t>commeatu</a:t>
            </a:r>
            <a:r>
              <a:rPr lang="en-US" sz="2800" dirty="0" smtClean="0"/>
              <a:t> sine com-</a:t>
            </a:r>
            <a:r>
              <a:rPr lang="en-US" sz="2800" dirty="0" err="1" smtClean="0"/>
              <a:t>militone</a:t>
            </a:r>
            <a:r>
              <a:rPr lang="en-US" sz="2800" dirty="0" smtClean="0"/>
              <a:t> </a:t>
            </a:r>
            <a:r>
              <a:rPr lang="en-US" sz="2800" dirty="0" err="1" smtClean="0"/>
              <a:t>redierat</a:t>
            </a:r>
            <a:r>
              <a:rPr lang="en-US" sz="2800" dirty="0" smtClean="0"/>
              <a:t>, quasi </a:t>
            </a:r>
            <a:r>
              <a:rPr lang="en-US" sz="2800" dirty="0" err="1" smtClean="0"/>
              <a:t>interfecisset</a:t>
            </a:r>
            <a:r>
              <a:rPr lang="en-US" sz="2800" dirty="0" smtClean="0"/>
              <a:t> </a:t>
            </a:r>
            <a:r>
              <a:rPr lang="en-US" sz="2800" dirty="0" err="1" smtClean="0"/>
              <a:t>quem</a:t>
            </a:r>
            <a:r>
              <a:rPr lang="en-US" sz="2800" dirty="0" smtClean="0"/>
              <a:t> non </a:t>
            </a:r>
            <a:r>
              <a:rPr lang="en-US" sz="2800" dirty="0" err="1" smtClean="0"/>
              <a:t>exhibebat</a:t>
            </a:r>
            <a:r>
              <a:rPr lang="en-US" sz="2800" dirty="0" smtClean="0"/>
              <a:t>, </a:t>
            </a:r>
            <a:r>
              <a:rPr lang="en-US" sz="2800" dirty="0" err="1" smtClean="0"/>
              <a:t>roganti</a:t>
            </a:r>
            <a:r>
              <a:rPr lang="en-US" sz="2800" dirty="0" smtClean="0"/>
              <a:t> tempus </a:t>
            </a:r>
            <a:r>
              <a:rPr lang="en-US" sz="2800" dirty="0" err="1" smtClean="0"/>
              <a:t>aliquid</a:t>
            </a:r>
            <a:r>
              <a:rPr lang="en-US" sz="2800" dirty="0" smtClean="0"/>
              <a:t> ad </a:t>
            </a:r>
            <a:r>
              <a:rPr lang="en-US" sz="2800" dirty="0" err="1" smtClean="0"/>
              <a:t>conquirendum</a:t>
            </a:r>
            <a:r>
              <a:rPr lang="en-US" sz="2800" dirty="0" smtClean="0"/>
              <a:t> non </a:t>
            </a:r>
            <a:r>
              <a:rPr lang="en-US" sz="2800" dirty="0" err="1" smtClean="0"/>
              <a:t>dedit</a:t>
            </a:r>
            <a:r>
              <a:rPr lang="en-US" sz="2800" dirty="0" smtClean="0"/>
              <a:t>. </a:t>
            </a:r>
            <a:r>
              <a:rPr lang="en-US" sz="2800" dirty="0" err="1" smtClean="0"/>
              <a:t>Damna-tus</a:t>
            </a:r>
            <a:r>
              <a:rPr lang="en-US" sz="2800" dirty="0" smtClean="0"/>
              <a:t> extra </a:t>
            </a:r>
            <a:r>
              <a:rPr lang="en-US" sz="2800" dirty="0" err="1" smtClean="0"/>
              <a:t>vallum</a:t>
            </a:r>
            <a:r>
              <a:rPr lang="en-US" sz="2800" dirty="0" smtClean="0"/>
              <a:t> </a:t>
            </a:r>
            <a:r>
              <a:rPr lang="en-US" sz="2800" dirty="0" err="1" smtClean="0"/>
              <a:t>productus</a:t>
            </a:r>
            <a:r>
              <a:rPr lang="en-US" sz="2800" dirty="0" smtClean="0"/>
              <a:t> </a:t>
            </a:r>
            <a:r>
              <a:rPr lang="en-US" sz="2800" dirty="0" err="1" smtClean="0"/>
              <a:t>est</a:t>
            </a:r>
            <a:r>
              <a:rPr lang="en-US" sz="2800" dirty="0" smtClean="0"/>
              <a:t> et </a:t>
            </a:r>
            <a:r>
              <a:rPr lang="en-US" sz="2800" dirty="0" err="1" smtClean="0"/>
              <a:t>iam</a:t>
            </a:r>
            <a:r>
              <a:rPr lang="en-US" sz="2800" dirty="0" smtClean="0"/>
              <a:t> </a:t>
            </a:r>
            <a:r>
              <a:rPr lang="en-US" sz="2800" dirty="0" err="1" smtClean="0"/>
              <a:t>cervicem</a:t>
            </a:r>
            <a:r>
              <a:rPr lang="en-US" sz="2800" dirty="0" smtClean="0"/>
              <a:t> </a:t>
            </a:r>
            <a:r>
              <a:rPr lang="en-US" sz="2800" dirty="0" err="1" smtClean="0"/>
              <a:t>porrigebat</a:t>
            </a:r>
            <a:r>
              <a:rPr lang="en-US" sz="2800" dirty="0" smtClean="0"/>
              <a:t>, cum </a:t>
            </a:r>
            <a:r>
              <a:rPr lang="en-US" sz="2800" dirty="0" err="1" smtClean="0"/>
              <a:t>subito</a:t>
            </a:r>
            <a:r>
              <a:rPr lang="en-US" sz="2800" dirty="0" smtClean="0"/>
              <a:t> </a:t>
            </a:r>
            <a:r>
              <a:rPr lang="en-US" sz="2800" dirty="0" err="1" smtClean="0"/>
              <a:t>apparuit</a:t>
            </a:r>
            <a:r>
              <a:rPr lang="en-US" sz="2800" dirty="0" smtClean="0"/>
              <a:t> </a:t>
            </a:r>
            <a:r>
              <a:rPr lang="en-US" sz="2800" dirty="0" err="1" smtClean="0"/>
              <a:t>ille</a:t>
            </a:r>
            <a:r>
              <a:rPr lang="en-US" sz="2800" dirty="0" smtClean="0"/>
              <a:t> </a:t>
            </a:r>
            <a:r>
              <a:rPr lang="en-US" sz="2800" dirty="0" err="1" smtClean="0"/>
              <a:t>commilito</a:t>
            </a:r>
            <a:r>
              <a:rPr lang="en-US" sz="2800" dirty="0" smtClean="0"/>
              <a:t> qui </a:t>
            </a:r>
            <a:r>
              <a:rPr lang="en-US" sz="2800" dirty="0" err="1" smtClean="0"/>
              <a:t>occisus</a:t>
            </a:r>
            <a:r>
              <a:rPr lang="en-US" sz="2800" dirty="0" smtClean="0"/>
              <a:t> </a:t>
            </a:r>
            <a:r>
              <a:rPr lang="en-US" sz="2800" dirty="0" err="1" smtClean="0"/>
              <a:t>videbatur</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Die </a:t>
            </a:r>
            <a:r>
              <a:rPr lang="en-US" sz="2400" dirty="0" err="1" smtClean="0">
                <a:solidFill>
                  <a:srgbClr val="00B0F0"/>
                </a:solidFill>
              </a:rPr>
              <a:t>wilde</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soldaat</a:t>
            </a:r>
            <a:r>
              <a:rPr lang="en-US" sz="2400" dirty="0" smtClean="0">
                <a:solidFill>
                  <a:srgbClr val="00B0F0"/>
                </a:solidFill>
              </a:rPr>
              <a:t> die </a:t>
            </a:r>
            <a:r>
              <a:rPr lang="en-US" sz="2400" dirty="0" err="1" smtClean="0">
                <a:solidFill>
                  <a:srgbClr val="00B0F0"/>
                </a:solidFill>
              </a:rPr>
              <a:t>zonder</a:t>
            </a:r>
            <a:r>
              <a:rPr lang="en-US" sz="2400" dirty="0" smtClean="0">
                <a:solidFill>
                  <a:srgbClr val="00B0F0"/>
                </a:solidFill>
              </a:rPr>
              <a:t> </a:t>
            </a:r>
            <a:r>
              <a:rPr lang="en-US" sz="2400" dirty="0" err="1" smtClean="0">
                <a:solidFill>
                  <a:srgbClr val="00B0F0"/>
                </a:solidFill>
              </a:rPr>
              <a:t>maat</a:t>
            </a:r>
            <a:r>
              <a:rPr lang="en-US" sz="2400" dirty="0" smtClean="0">
                <a:solidFill>
                  <a:srgbClr val="00B0F0"/>
                </a:solidFill>
              </a:rPr>
              <a:t> </a:t>
            </a:r>
            <a:r>
              <a:rPr lang="en-US" sz="2400" dirty="0" err="1" smtClean="0">
                <a:solidFill>
                  <a:srgbClr val="00B0F0"/>
                </a:solidFill>
              </a:rPr>
              <a:t>terug</a:t>
            </a:r>
            <a:r>
              <a:rPr lang="en-US" sz="2400" dirty="0" smtClean="0">
                <a:solidFill>
                  <a:srgbClr val="00B0F0"/>
                </a:solidFill>
              </a:rPr>
              <a:t> </a:t>
            </a:r>
            <a:r>
              <a:rPr lang="en-US" sz="2400" dirty="0" err="1" smtClean="0">
                <a:solidFill>
                  <a:srgbClr val="00B0F0"/>
                </a:solidFill>
              </a:rPr>
              <a:t>gekomen</a:t>
            </a:r>
            <a:r>
              <a:rPr lang="en-US" sz="2400" dirty="0" smtClean="0">
                <a:solidFill>
                  <a:srgbClr val="00B0F0"/>
                </a:solidFill>
              </a:rPr>
              <a:t> was, </a:t>
            </a:r>
            <a:r>
              <a:rPr lang="en-US" sz="2400" dirty="0" err="1" smtClean="0">
                <a:solidFill>
                  <a:srgbClr val="00B0F0"/>
                </a:solidFill>
              </a:rPr>
              <a:t>daarvoor</a:t>
            </a:r>
            <a:r>
              <a:rPr lang="en-US" sz="2400" dirty="0" smtClean="0">
                <a:solidFill>
                  <a:srgbClr val="00B0F0"/>
                </a:solidFill>
              </a:rPr>
              <a:t> </a:t>
            </a:r>
            <a:r>
              <a:rPr lang="en-US" sz="2400" dirty="0" err="1" smtClean="0">
                <a:solidFill>
                  <a:srgbClr val="00B0F0"/>
                </a:solidFill>
              </a:rPr>
              <a:t>straffen</a:t>
            </a:r>
            <a:r>
              <a:rPr lang="en-US" sz="2400" dirty="0" smtClean="0">
                <a:solidFill>
                  <a:srgbClr val="00B0F0"/>
                </a:solidFill>
              </a:rPr>
              <a:t>. </a:t>
            </a:r>
            <a:r>
              <a:rPr lang="en-US" sz="2400" dirty="0" err="1" smtClean="0">
                <a:solidFill>
                  <a:srgbClr val="00B0F0"/>
                </a:solidFill>
              </a:rPr>
              <a:t>Zelfs</a:t>
            </a:r>
            <a:r>
              <a:rPr lang="en-US" sz="2400" dirty="0" smtClean="0">
                <a:solidFill>
                  <a:srgbClr val="00B0F0"/>
                </a:solidFill>
              </a:rPr>
              <a:t> </a:t>
            </a:r>
            <a:r>
              <a:rPr lang="en-US" sz="2400" dirty="0" err="1" smtClean="0">
                <a:solidFill>
                  <a:srgbClr val="00B0F0"/>
                </a:solidFill>
              </a:rPr>
              <a:t>toen</a:t>
            </a:r>
            <a:r>
              <a:rPr lang="en-US" sz="2400" dirty="0" smtClean="0">
                <a:solidFill>
                  <a:srgbClr val="00B0F0"/>
                </a:solidFill>
              </a:rPr>
              <a:t> de man </a:t>
            </a:r>
            <a:r>
              <a:rPr lang="en-US" sz="2400" dirty="0" err="1" smtClean="0">
                <a:solidFill>
                  <a:srgbClr val="00B0F0"/>
                </a:solidFill>
              </a:rPr>
              <a:t>vroeg</a:t>
            </a:r>
            <a:r>
              <a:rPr lang="en-US" sz="2400" dirty="0" smtClean="0">
                <a:solidFill>
                  <a:srgbClr val="00B0F0"/>
                </a:solidFill>
              </a:rPr>
              <a:t> of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mocht</a:t>
            </a:r>
            <a:r>
              <a:rPr lang="en-US" sz="2400" dirty="0" smtClean="0">
                <a:solidFill>
                  <a:srgbClr val="00B0F0"/>
                </a:solidFill>
              </a:rPr>
              <a:t> </a:t>
            </a:r>
            <a:r>
              <a:rPr lang="en-US" sz="2400" dirty="0" err="1" smtClean="0">
                <a:solidFill>
                  <a:srgbClr val="00B0F0"/>
                </a:solidFill>
              </a:rPr>
              <a:t>gaan</a:t>
            </a:r>
            <a:r>
              <a:rPr lang="en-US" sz="2400" dirty="0" smtClean="0">
                <a:solidFill>
                  <a:srgbClr val="00B0F0"/>
                </a:solidFill>
              </a:rPr>
              <a:t> </a:t>
            </a:r>
            <a:r>
              <a:rPr lang="en-US" sz="2400" dirty="0" err="1" smtClean="0">
                <a:solidFill>
                  <a:srgbClr val="00B0F0"/>
                </a:solidFill>
              </a:rPr>
              <a:t>zoeken</a:t>
            </a:r>
            <a:r>
              <a:rPr lang="en-US" sz="2400" dirty="0" smtClean="0">
                <a:solidFill>
                  <a:srgbClr val="00B0F0"/>
                </a:solidFill>
              </a:rPr>
              <a:t>, </a:t>
            </a:r>
            <a:r>
              <a:rPr lang="en-US" sz="2400" dirty="0" err="1" smtClean="0">
                <a:solidFill>
                  <a:srgbClr val="00B0F0"/>
                </a:solidFill>
              </a:rPr>
              <a:t>weigerde</a:t>
            </a:r>
            <a:r>
              <a:rPr lang="en-US" sz="2400" dirty="0" smtClean="0">
                <a:solidFill>
                  <a:srgbClr val="00B0F0"/>
                </a:solidFill>
              </a:rPr>
              <a:t> </a:t>
            </a:r>
            <a:r>
              <a:rPr lang="en-US" sz="2400" dirty="0" err="1" smtClean="0">
                <a:solidFill>
                  <a:srgbClr val="00B0F0"/>
                </a:solidFill>
              </a:rPr>
              <a:t>Piso</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liet</a:t>
            </a:r>
            <a:r>
              <a:rPr lang="en-US" sz="2400" dirty="0" smtClean="0">
                <a:solidFill>
                  <a:srgbClr val="00B0F0"/>
                </a:solidFill>
              </a:rPr>
              <a:t> de man </a:t>
            </a:r>
            <a:r>
              <a:rPr lang="en-US" sz="2400" dirty="0" err="1" smtClean="0">
                <a:solidFill>
                  <a:srgbClr val="00B0F0"/>
                </a:solidFill>
              </a:rPr>
              <a:t>buiten</a:t>
            </a:r>
            <a:r>
              <a:rPr lang="en-US" sz="2400" dirty="0" smtClean="0">
                <a:solidFill>
                  <a:srgbClr val="00B0F0"/>
                </a:solidFill>
              </a:rPr>
              <a:t> de </a:t>
            </a:r>
            <a:r>
              <a:rPr lang="en-US" sz="2400" dirty="0" err="1" smtClean="0">
                <a:solidFill>
                  <a:srgbClr val="00B0F0"/>
                </a:solidFill>
              </a:rPr>
              <a:t>stad</a:t>
            </a:r>
            <a:r>
              <a:rPr lang="en-US" sz="2400" dirty="0" smtClean="0">
                <a:solidFill>
                  <a:srgbClr val="00B0F0"/>
                </a:solidFill>
              </a:rPr>
              <a:t> </a:t>
            </a:r>
            <a:r>
              <a:rPr lang="en-US" sz="2400" dirty="0" err="1" smtClean="0">
                <a:solidFill>
                  <a:srgbClr val="00B0F0"/>
                </a:solidFill>
              </a:rPr>
              <a:t>brengen</a:t>
            </a:r>
            <a:r>
              <a:rPr lang="en-US" sz="2400" dirty="0" smtClean="0">
                <a:solidFill>
                  <a:srgbClr val="00B0F0"/>
                </a:solidFill>
              </a:rPr>
              <a:t> </a:t>
            </a:r>
            <a:r>
              <a:rPr lang="en-US" sz="2400" dirty="0" err="1" smtClean="0">
                <a:solidFill>
                  <a:srgbClr val="00B0F0"/>
                </a:solidFill>
              </a:rPr>
              <a:t>waar</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geëxecuteerd</a:t>
            </a:r>
            <a:r>
              <a:rPr lang="en-US" sz="2400" dirty="0" smtClean="0">
                <a:solidFill>
                  <a:srgbClr val="00B0F0"/>
                </a:solidFill>
              </a:rPr>
              <a:t> </a:t>
            </a:r>
            <a:r>
              <a:rPr lang="en-US" sz="2400" dirty="0" err="1" smtClean="0">
                <a:solidFill>
                  <a:srgbClr val="00B0F0"/>
                </a:solidFill>
              </a:rPr>
              <a:t>moest</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Toen</a:t>
            </a:r>
            <a:r>
              <a:rPr lang="en-US" sz="2400" dirty="0" smtClean="0">
                <a:solidFill>
                  <a:srgbClr val="00B0F0"/>
                </a:solidFill>
              </a:rPr>
              <a:t> </a:t>
            </a:r>
            <a:r>
              <a:rPr lang="en-US" sz="2400" dirty="0" err="1" smtClean="0">
                <a:solidFill>
                  <a:srgbClr val="00B0F0"/>
                </a:solidFill>
              </a:rPr>
              <a:t>kwam</a:t>
            </a:r>
            <a:r>
              <a:rPr lang="en-US" sz="2400" dirty="0" smtClean="0">
                <a:solidFill>
                  <a:srgbClr val="00B0F0"/>
                </a:solidFill>
              </a:rPr>
              <a:t> die </a:t>
            </a:r>
            <a:r>
              <a:rPr lang="en-US" sz="2400" dirty="0" err="1" smtClean="0">
                <a:solidFill>
                  <a:srgbClr val="00B0F0"/>
                </a:solidFill>
              </a:rPr>
              <a:t>vermiste</a:t>
            </a:r>
            <a:r>
              <a:rPr lang="en-US" sz="2400" dirty="0" smtClean="0">
                <a:solidFill>
                  <a:srgbClr val="00B0F0"/>
                </a:solidFill>
              </a:rPr>
              <a:t> </a:t>
            </a:r>
            <a:r>
              <a:rPr lang="en-US" sz="2400" dirty="0" err="1" smtClean="0">
                <a:solidFill>
                  <a:srgbClr val="00B0F0"/>
                </a:solidFill>
              </a:rPr>
              <a:t>ineens</a:t>
            </a:r>
            <a:r>
              <a:rPr lang="en-US" sz="2400" dirty="0" smtClean="0">
                <a:solidFill>
                  <a:srgbClr val="00B0F0"/>
                </a:solidFill>
              </a:rPr>
              <a:t> </a:t>
            </a:r>
            <a:r>
              <a:rPr lang="en-US" sz="2400" dirty="0" err="1" smtClean="0">
                <a:solidFill>
                  <a:srgbClr val="00B0F0"/>
                </a:solidFill>
              </a:rPr>
              <a:t>opdraven</a:t>
            </a:r>
            <a:r>
              <a:rPr lang="en-US" sz="2400" dirty="0" smtClean="0">
                <a:solidFill>
                  <a:srgbClr val="00B0F0"/>
                </a:solidFill>
              </a:rPr>
              <a:t>…</a:t>
            </a:r>
          </a:p>
        </p:txBody>
      </p:sp>
      <p:pic>
        <p:nvPicPr>
          <p:cNvPr id="182274" name="Picture 2" descr="http://www.kennislink.nl/upload/169877_962_1178535409386-veroordeelde.jpg"/>
          <p:cNvPicPr>
            <a:picLocks noChangeAspect="1" noChangeArrowheads="1"/>
          </p:cNvPicPr>
          <p:nvPr/>
        </p:nvPicPr>
        <p:blipFill>
          <a:blip r:embed="rId2" cstate="print"/>
          <a:srcRect/>
          <a:stretch>
            <a:fillRect/>
          </a:stretch>
        </p:blipFill>
        <p:spPr bwMode="auto">
          <a:xfrm>
            <a:off x="5796136" y="4695106"/>
            <a:ext cx="2539686" cy="2046262"/>
          </a:xfrm>
          <a:prstGeom prst="rect">
            <a:avLst/>
          </a:prstGeom>
          <a:noFill/>
        </p:spPr>
      </p:pic>
      <p:sp>
        <p:nvSpPr>
          <p:cNvPr id="6" name="Tekstvak 5"/>
          <p:cNvSpPr txBox="1"/>
          <p:nvPr/>
        </p:nvSpPr>
        <p:spPr>
          <a:xfrm>
            <a:off x="2699792" y="5301208"/>
            <a:ext cx="3096344" cy="523220"/>
          </a:xfrm>
          <a:prstGeom prst="rect">
            <a:avLst/>
          </a:prstGeom>
          <a:noFill/>
        </p:spPr>
        <p:txBody>
          <a:bodyPr wrap="square" rtlCol="0">
            <a:spAutoFit/>
          </a:bodyPr>
          <a:lstStyle/>
          <a:p>
            <a:r>
              <a:rPr lang="nl-NL" sz="2800" dirty="0" smtClean="0"/>
              <a:t>Bijna terechtgesteld</a:t>
            </a:r>
            <a:endParaRPr lang="nl-NL"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15</a:t>
            </a:r>
            <a:r>
              <a:rPr lang="nl-NL" sz="4000" dirty="0" smtClean="0"/>
              <a:t>	</a:t>
            </a:r>
            <a:r>
              <a:rPr lang="nl-NL" sz="2800" dirty="0" smtClean="0"/>
              <a:t>Wat was </a:t>
            </a:r>
            <a:r>
              <a:rPr lang="nl-NL" sz="2800" dirty="0" err="1" smtClean="0"/>
              <a:t>Piso’s</a:t>
            </a:r>
            <a:r>
              <a:rPr lang="nl-NL" sz="2800" dirty="0" smtClean="0"/>
              <a:t> probleem nou eigenlijk?</a:t>
            </a:r>
          </a:p>
          <a:p>
            <a:r>
              <a:rPr lang="nl-NL" dirty="0" smtClean="0"/>
              <a:t>	</a:t>
            </a:r>
            <a:r>
              <a:rPr lang="nl-NL" sz="2800" dirty="0" smtClean="0">
                <a:solidFill>
                  <a:srgbClr val="00B050"/>
                </a:solidFill>
              </a:rPr>
              <a:t>A. wat was </a:t>
            </a:r>
            <a:r>
              <a:rPr lang="nl-NL" sz="2800" dirty="0" err="1" smtClean="0">
                <a:solidFill>
                  <a:srgbClr val="00B050"/>
                </a:solidFill>
              </a:rPr>
              <a:t>Piso’s</a:t>
            </a:r>
            <a:r>
              <a:rPr lang="nl-NL" sz="2800" dirty="0" smtClean="0">
                <a:solidFill>
                  <a:srgbClr val="00B050"/>
                </a:solidFill>
              </a:rPr>
              <a:t> probleem nou eigenlijk niet?</a:t>
            </a:r>
          </a:p>
          <a:p>
            <a:r>
              <a:rPr lang="nl-NL" sz="2800" dirty="0">
                <a:solidFill>
                  <a:srgbClr val="00B050"/>
                </a:solidFill>
              </a:rPr>
              <a:t>	</a:t>
            </a:r>
            <a:r>
              <a:rPr lang="nl-NL" sz="2800" dirty="0" smtClean="0">
                <a:solidFill>
                  <a:srgbClr val="00B050"/>
                </a:solidFill>
              </a:rPr>
              <a:t>B. de soldaat kwam zonder iets of iemand terug, 			maar hij had buit mee moeten brengen</a:t>
            </a:r>
          </a:p>
          <a:p>
            <a:r>
              <a:rPr lang="nl-NL" sz="2800" dirty="0">
                <a:solidFill>
                  <a:srgbClr val="00B050"/>
                </a:solidFill>
              </a:rPr>
              <a:t>	</a:t>
            </a:r>
            <a:r>
              <a:rPr lang="nl-NL" sz="2800" dirty="0" smtClean="0">
                <a:solidFill>
                  <a:srgbClr val="00B050"/>
                </a:solidFill>
              </a:rPr>
              <a:t>C. voor z’n soldaten gold: samen uit, samen thuis, en 		dat had deze </a:t>
            </a:r>
            <a:r>
              <a:rPr lang="nl-NL" sz="2800" dirty="0" err="1" smtClean="0">
                <a:solidFill>
                  <a:srgbClr val="00B050"/>
                </a:solidFill>
              </a:rPr>
              <a:t>pipo</a:t>
            </a:r>
            <a:r>
              <a:rPr lang="nl-NL" sz="2800" dirty="0" smtClean="0">
                <a:solidFill>
                  <a:srgbClr val="00B050"/>
                </a:solidFill>
              </a:rPr>
              <a:t> niet gedaan</a:t>
            </a:r>
          </a:p>
          <a:p>
            <a:r>
              <a:rPr lang="nl-NL" sz="2800" dirty="0">
                <a:solidFill>
                  <a:srgbClr val="00B050"/>
                </a:solidFill>
              </a:rPr>
              <a:t>	</a:t>
            </a:r>
            <a:r>
              <a:rPr lang="nl-NL" sz="2800" dirty="0" smtClean="0">
                <a:solidFill>
                  <a:srgbClr val="00B050"/>
                </a:solidFill>
              </a:rPr>
              <a:t>D. hij wilde eens testen of hij wel gezag had</a:t>
            </a:r>
          </a:p>
        </p:txBody>
      </p:sp>
      <p:pic>
        <p:nvPicPr>
          <p:cNvPr id="1026" name="Picture 2" descr="http://stockfresh.com/thumbs/antonbrand/1636351_cartoon-vrouwelijke-soldaat-geweren-witte-meisje.jpg"/>
          <p:cNvPicPr>
            <a:picLocks noChangeAspect="1" noChangeArrowheads="1"/>
          </p:cNvPicPr>
          <p:nvPr/>
        </p:nvPicPr>
        <p:blipFill>
          <a:blip r:embed="rId2" cstate="print"/>
          <a:srcRect/>
          <a:stretch>
            <a:fillRect/>
          </a:stretch>
        </p:blipFill>
        <p:spPr bwMode="auto">
          <a:xfrm>
            <a:off x="467544" y="4221088"/>
            <a:ext cx="1800200" cy="2330356"/>
          </a:xfrm>
          <a:prstGeom prst="rect">
            <a:avLst/>
          </a:prstGeom>
          <a:noFill/>
        </p:spPr>
      </p:pic>
      <p:pic>
        <p:nvPicPr>
          <p:cNvPr id="1028" name="Picture 4" descr="http://cartoon.blog.nl/files/2010/01/05-Danibal.jpg"/>
          <p:cNvPicPr>
            <a:picLocks noChangeAspect="1" noChangeArrowheads="1"/>
          </p:cNvPicPr>
          <p:nvPr/>
        </p:nvPicPr>
        <p:blipFill>
          <a:blip r:embed="rId3" cstate="print"/>
          <a:srcRect/>
          <a:stretch>
            <a:fillRect/>
          </a:stretch>
        </p:blipFill>
        <p:spPr bwMode="auto">
          <a:xfrm>
            <a:off x="5508104" y="3789040"/>
            <a:ext cx="3384376" cy="243813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Tunc</a:t>
            </a:r>
            <a:r>
              <a:rPr lang="en-US" sz="2800" dirty="0" smtClean="0"/>
              <a:t> </a:t>
            </a:r>
            <a:r>
              <a:rPr lang="en-US" sz="2800" dirty="0" err="1" smtClean="0"/>
              <a:t>centurio</a:t>
            </a:r>
            <a:r>
              <a:rPr lang="en-US" sz="2800" dirty="0" smtClean="0"/>
              <a:t> </a:t>
            </a:r>
            <a:r>
              <a:rPr lang="en-US" sz="2800" dirty="0" err="1" smtClean="0"/>
              <a:t>supplicio</a:t>
            </a:r>
            <a:r>
              <a:rPr lang="en-US" sz="2800" dirty="0" smtClean="0"/>
              <a:t> </a:t>
            </a:r>
            <a:r>
              <a:rPr lang="en-US" sz="2800" dirty="0" err="1" smtClean="0"/>
              <a:t>praepositus</a:t>
            </a:r>
            <a:r>
              <a:rPr lang="en-US" sz="2800" dirty="0" smtClean="0"/>
              <a:t> </a:t>
            </a:r>
            <a:r>
              <a:rPr lang="en-US" sz="2800" dirty="0" err="1" smtClean="0"/>
              <a:t>condere</a:t>
            </a:r>
            <a:r>
              <a:rPr lang="en-US" sz="2800" dirty="0" smtClean="0"/>
              <a:t> </a:t>
            </a:r>
            <a:r>
              <a:rPr lang="en-US" sz="2800" dirty="0" err="1" smtClean="0"/>
              <a:t>gladium</a:t>
            </a:r>
            <a:r>
              <a:rPr lang="en-US" sz="2800" dirty="0" smtClean="0"/>
              <a:t> </a:t>
            </a:r>
            <a:r>
              <a:rPr lang="en-US" sz="2800" dirty="0" err="1" smtClean="0"/>
              <a:t>speculatorem</a:t>
            </a:r>
            <a:r>
              <a:rPr lang="en-US" sz="2800" dirty="0" smtClean="0"/>
              <a:t> </a:t>
            </a:r>
            <a:r>
              <a:rPr lang="en-US" sz="2800" dirty="0" err="1" smtClean="0"/>
              <a:t>iubet</a:t>
            </a:r>
            <a:r>
              <a:rPr lang="en-US" sz="2800" dirty="0" smtClean="0"/>
              <a:t>, </a:t>
            </a:r>
            <a:r>
              <a:rPr lang="en-US" sz="2800" dirty="0" err="1" smtClean="0"/>
              <a:t>damnatum</a:t>
            </a:r>
            <a:r>
              <a:rPr lang="en-US" sz="2800" dirty="0" smtClean="0"/>
              <a:t> ad </a:t>
            </a:r>
            <a:r>
              <a:rPr lang="en-US" sz="2800" dirty="0" err="1" smtClean="0"/>
              <a:t>Pisonem</a:t>
            </a:r>
            <a:r>
              <a:rPr lang="en-US" sz="2800" dirty="0" smtClean="0"/>
              <a:t> </a:t>
            </a:r>
            <a:r>
              <a:rPr lang="en-US" sz="2800" dirty="0" err="1" smtClean="0"/>
              <a:t>reducit</a:t>
            </a:r>
            <a:r>
              <a:rPr lang="en-US" sz="2800" dirty="0" smtClean="0"/>
              <a:t> </a:t>
            </a:r>
            <a:r>
              <a:rPr lang="en-US" sz="2800" dirty="0" err="1" smtClean="0"/>
              <a:t>redditurus</a:t>
            </a:r>
            <a:r>
              <a:rPr lang="en-US" sz="2800" dirty="0" smtClean="0"/>
              <a:t> </a:t>
            </a:r>
            <a:r>
              <a:rPr lang="en-US" sz="2800" dirty="0" err="1" smtClean="0"/>
              <a:t>Pisoni</a:t>
            </a:r>
            <a:r>
              <a:rPr lang="en-US" sz="2800" dirty="0" smtClean="0"/>
              <a:t> </a:t>
            </a:r>
            <a:r>
              <a:rPr lang="en-US" sz="2800" dirty="0" err="1" smtClean="0"/>
              <a:t>innocentiam</a:t>
            </a:r>
            <a:r>
              <a:rPr lang="en-US" sz="2800" dirty="0" smtClean="0"/>
              <a:t>; </a:t>
            </a:r>
            <a:r>
              <a:rPr lang="en-US" sz="2800" dirty="0" err="1" smtClean="0"/>
              <a:t>nam</a:t>
            </a:r>
            <a:r>
              <a:rPr lang="en-US" sz="2800" dirty="0" smtClean="0"/>
              <a:t> </a:t>
            </a:r>
            <a:r>
              <a:rPr lang="en-US" sz="2800" dirty="0" err="1" smtClean="0"/>
              <a:t>militi</a:t>
            </a:r>
            <a:r>
              <a:rPr lang="en-US" sz="2800" dirty="0" smtClean="0"/>
              <a:t> </a:t>
            </a:r>
            <a:r>
              <a:rPr lang="en-US" sz="2800" dirty="0" err="1" smtClean="0"/>
              <a:t>fortuna</a:t>
            </a:r>
            <a:r>
              <a:rPr lang="en-US" sz="2800" dirty="0" smtClean="0"/>
              <a:t> </a:t>
            </a:r>
            <a:r>
              <a:rPr lang="en-US" sz="2800" dirty="0" err="1" smtClean="0"/>
              <a:t>reddiderat</a:t>
            </a:r>
            <a:r>
              <a:rPr lang="en-US" sz="2800" dirty="0" smtClean="0"/>
              <a:t>. </a:t>
            </a:r>
            <a:r>
              <a:rPr lang="en-US" sz="2800" dirty="0" err="1" smtClean="0"/>
              <a:t>Ingenti</a:t>
            </a:r>
            <a:r>
              <a:rPr lang="en-US" sz="2800" dirty="0" smtClean="0"/>
              <a:t> </a:t>
            </a:r>
            <a:r>
              <a:rPr lang="en-US" sz="2800" dirty="0" err="1" smtClean="0"/>
              <a:t>concursu</a:t>
            </a:r>
            <a:r>
              <a:rPr lang="en-US" sz="2800" dirty="0" smtClean="0"/>
              <a:t> </a:t>
            </a:r>
            <a:r>
              <a:rPr lang="en-US" sz="2800" dirty="0" err="1" smtClean="0"/>
              <a:t>deducuntur</a:t>
            </a:r>
            <a:r>
              <a:rPr lang="en-US" sz="2800" dirty="0" smtClean="0"/>
              <a:t> </a:t>
            </a:r>
            <a:r>
              <a:rPr lang="en-US" sz="2800" dirty="0" err="1" smtClean="0"/>
              <a:t>complexi</a:t>
            </a:r>
            <a:r>
              <a:rPr lang="en-US" sz="2800" dirty="0" smtClean="0"/>
              <a:t> alter </a:t>
            </a:r>
            <a:r>
              <a:rPr lang="en-US" sz="2800" dirty="0" err="1" smtClean="0"/>
              <a:t>alterum</a:t>
            </a:r>
            <a:r>
              <a:rPr lang="en-US" sz="2800" dirty="0" smtClean="0"/>
              <a:t> cum </a:t>
            </a:r>
            <a:r>
              <a:rPr lang="en-US" sz="2800" dirty="0" err="1" smtClean="0"/>
              <a:t>magno</a:t>
            </a:r>
            <a:r>
              <a:rPr lang="en-US" sz="2800" dirty="0" smtClean="0"/>
              <a:t> </a:t>
            </a:r>
            <a:r>
              <a:rPr lang="en-US" sz="2800" dirty="0" err="1" smtClean="0"/>
              <a:t>gaudio</a:t>
            </a:r>
            <a:r>
              <a:rPr lang="en-US" sz="2800" dirty="0" smtClean="0"/>
              <a:t> </a:t>
            </a:r>
            <a:r>
              <a:rPr lang="en-US" sz="2800" dirty="0" err="1" smtClean="0"/>
              <a:t>castrorum</a:t>
            </a:r>
            <a:r>
              <a:rPr lang="en-US" sz="2800" dirty="0" smtClean="0"/>
              <a:t> </a:t>
            </a:r>
            <a:r>
              <a:rPr lang="en-US" sz="2800" dirty="0" err="1" smtClean="0"/>
              <a:t>commilitones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Toen beval de centurio die aan het hoofd gesteld was van de terechtstelling de beul om zijn zwaard op te bergen, hij bracht de veroordeelde terug naar </a:t>
            </a:r>
            <a:r>
              <a:rPr lang="nl-NL" sz="2400" dirty="0" err="1" smtClean="0">
                <a:solidFill>
                  <a:schemeClr val="accent6">
                    <a:lumMod val="60000"/>
                    <a:lumOff val="40000"/>
                  </a:schemeClr>
                </a:solidFill>
              </a:rPr>
              <a:t>Piso</a:t>
            </a:r>
            <a:r>
              <a:rPr lang="nl-NL" sz="2400" dirty="0" smtClean="0">
                <a:solidFill>
                  <a:schemeClr val="accent6">
                    <a:lumMod val="60000"/>
                    <a:lumOff val="40000"/>
                  </a:schemeClr>
                </a:solidFill>
              </a:rPr>
              <a:t> om </a:t>
            </a:r>
            <a:r>
              <a:rPr lang="nl-NL" sz="2400" dirty="0" err="1" smtClean="0">
                <a:solidFill>
                  <a:schemeClr val="accent6">
                    <a:lumMod val="60000"/>
                    <a:lumOff val="40000"/>
                  </a:schemeClr>
                </a:solidFill>
              </a:rPr>
              <a:t>Piso</a:t>
            </a:r>
            <a:r>
              <a:rPr lang="nl-NL" sz="2400" dirty="0" smtClean="0">
                <a:solidFill>
                  <a:schemeClr val="accent6">
                    <a:lumMod val="60000"/>
                    <a:lumOff val="40000"/>
                  </a:schemeClr>
                </a:solidFill>
              </a:rPr>
              <a:t> zijn onschuld terug te geven; want de fortuin had die aan de soldaat terug gegeven. In een enorme oploop werden de kameraden terwijl ze elkaar omhelsden onder grote blijdschap van het legerkamp terug gebracht.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data.boomerang.nl/m/martijncornelissen/image/kroon-onschuldig/s600/kroonvrij2.jpg"/>
          <p:cNvPicPr>
            <a:picLocks noChangeAspect="1" noChangeArrowheads="1"/>
          </p:cNvPicPr>
          <p:nvPr/>
        </p:nvPicPr>
        <p:blipFill>
          <a:blip r:embed="rId2" cstate="print"/>
          <a:srcRect/>
          <a:stretch>
            <a:fillRect/>
          </a:stretch>
        </p:blipFill>
        <p:spPr bwMode="auto">
          <a:xfrm>
            <a:off x="2627784" y="3861048"/>
            <a:ext cx="3176823" cy="1800200"/>
          </a:xfrm>
          <a:prstGeom prst="rect">
            <a:avLst/>
          </a:prstGeom>
          <a:blipFill dpi="0" rotWithShape="1">
            <a:blip r:embed="rId3" cstate="print">
              <a:alphaModFix amt="14000"/>
            </a:blip>
            <a:srcRect/>
            <a:tile tx="0" ty="0" sx="100000" sy="100000" flip="none" algn="tl"/>
          </a:blipFill>
        </p:spPr>
      </p:pic>
      <p:sp>
        <p:nvSpPr>
          <p:cNvPr id="4" name="Tijdelijke aanduiding voor dianummer 3"/>
          <p:cNvSpPr>
            <a:spLocks noGrp="1"/>
          </p:cNvSpPr>
          <p:nvPr>
            <p:ph type="sldNum" sz="quarter" idx="12"/>
          </p:nvPr>
        </p:nvSpPr>
        <p:spPr/>
        <p:txBody>
          <a:bodyPr/>
          <a:lstStyle/>
          <a:p>
            <a:fld id="{15B77239-E0E6-4773-B342-B5997C6BDC3C}" type="slidenum">
              <a:rPr lang="nl-NL" smtClean="0"/>
              <a:pPr/>
              <a:t>57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16</a:t>
            </a:r>
            <a:r>
              <a:rPr lang="nl-NL" sz="4000" dirty="0" smtClean="0"/>
              <a:t>	“</a:t>
            </a:r>
            <a:r>
              <a:rPr lang="nl-NL" sz="2800" dirty="0" smtClean="0"/>
              <a:t>Om </a:t>
            </a:r>
            <a:r>
              <a:rPr lang="nl-NL" sz="2800" dirty="0" err="1" smtClean="0"/>
              <a:t>Piso</a:t>
            </a:r>
            <a:r>
              <a:rPr lang="nl-NL" sz="2800" dirty="0" smtClean="0"/>
              <a:t> zijn onschuld terug te geven”. Waaraan was 	</a:t>
            </a:r>
            <a:r>
              <a:rPr lang="nl-NL" sz="2800" dirty="0" err="1" smtClean="0"/>
              <a:t>Piso</a:t>
            </a:r>
            <a:r>
              <a:rPr lang="nl-NL" sz="2800" dirty="0" smtClean="0"/>
              <a:t> dan volgens de </a:t>
            </a:r>
            <a:r>
              <a:rPr lang="nl-NL" sz="2800" dirty="0" err="1" smtClean="0"/>
              <a:t>centurio</a:t>
            </a:r>
            <a:r>
              <a:rPr lang="nl-NL" sz="2800" dirty="0" smtClean="0"/>
              <a:t> op dat moment 	schuldig?</a:t>
            </a:r>
          </a:p>
          <a:p>
            <a:r>
              <a:rPr lang="nl-NL" dirty="0" smtClean="0"/>
              <a:t>	</a:t>
            </a:r>
            <a:r>
              <a:rPr lang="nl-NL" sz="2800" dirty="0" smtClean="0">
                <a:solidFill>
                  <a:srgbClr val="00B050"/>
                </a:solidFill>
              </a:rPr>
              <a:t>A. hij zou een onschuldige ter dood laten brengen</a:t>
            </a:r>
          </a:p>
          <a:p>
            <a:r>
              <a:rPr lang="nl-NL" sz="2800" dirty="0">
                <a:solidFill>
                  <a:srgbClr val="00B050"/>
                </a:solidFill>
              </a:rPr>
              <a:t>	</a:t>
            </a:r>
            <a:r>
              <a:rPr lang="nl-NL" sz="2800" dirty="0" smtClean="0">
                <a:solidFill>
                  <a:srgbClr val="00B050"/>
                </a:solidFill>
              </a:rPr>
              <a:t>B. hij had een onschuldige ter dood laten brengen</a:t>
            </a:r>
          </a:p>
          <a:p>
            <a:r>
              <a:rPr lang="nl-NL" sz="2800" dirty="0">
                <a:solidFill>
                  <a:srgbClr val="00B050"/>
                </a:solidFill>
              </a:rPr>
              <a:t>	</a:t>
            </a:r>
            <a:r>
              <a:rPr lang="nl-NL" sz="2800" dirty="0" smtClean="0">
                <a:solidFill>
                  <a:srgbClr val="00B050"/>
                </a:solidFill>
              </a:rPr>
              <a:t>C. hij zou een schuldige ter dood laten brengen</a:t>
            </a:r>
          </a:p>
          <a:p>
            <a:r>
              <a:rPr lang="nl-NL" sz="2800" dirty="0">
                <a:solidFill>
                  <a:srgbClr val="00B050"/>
                </a:solidFill>
              </a:rPr>
              <a:t>	</a:t>
            </a:r>
            <a:r>
              <a:rPr lang="nl-NL" sz="2800" dirty="0" smtClean="0">
                <a:solidFill>
                  <a:srgbClr val="00B050"/>
                </a:solidFill>
              </a:rPr>
              <a:t>D. hij zou een schuldige laten ontsnappen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58</a:t>
            </a:fld>
            <a:endParaRPr lang="nl-NL" dirty="0"/>
          </a:p>
        </p:txBody>
      </p:sp>
      <p:sp>
        <p:nvSpPr>
          <p:cNvPr id="5" name="Tijdelijke aanduiding voor voettekst 4"/>
          <p:cNvSpPr>
            <a:spLocks noGrp="1"/>
          </p:cNvSpPr>
          <p:nvPr>
            <p:ph type="ftr" sz="quarter" idx="11"/>
          </p:nvPr>
        </p:nvSpPr>
        <p:spPr/>
        <p:txBody>
          <a:bodyPr/>
          <a:lstStyle/>
          <a:p>
            <a:r>
              <a:rPr lang="nl-NL" dirty="0" smtClean="0"/>
              <a:t>Seneca, CSE 2013</a:t>
            </a:r>
            <a:endParaRPr lang="nl-NL" dirty="0"/>
          </a:p>
        </p:txBody>
      </p:sp>
      <p:sp>
        <p:nvSpPr>
          <p:cNvPr id="8" name="Tekstvak 7"/>
          <p:cNvSpPr txBox="1"/>
          <p:nvPr/>
        </p:nvSpPr>
        <p:spPr>
          <a:xfrm>
            <a:off x="107504" y="116632"/>
            <a:ext cx="8856984" cy="6063198"/>
          </a:xfrm>
          <a:prstGeom prst="rect">
            <a:avLst/>
          </a:prstGeom>
          <a:noFill/>
        </p:spPr>
        <p:txBody>
          <a:bodyPr wrap="square" rtlCol="0">
            <a:spAutoFit/>
          </a:bodyPr>
          <a:lstStyle/>
          <a:p>
            <a:r>
              <a:rPr lang="en-US" sz="2800" dirty="0" err="1" smtClean="0"/>
              <a:t>Conscendit</a:t>
            </a:r>
            <a:r>
              <a:rPr lang="en-US" sz="2800" dirty="0" smtClean="0"/>
              <a:t> tribunal </a:t>
            </a:r>
            <a:r>
              <a:rPr lang="en-US" sz="2800" dirty="0" err="1" smtClean="0"/>
              <a:t>furens</a:t>
            </a:r>
            <a:r>
              <a:rPr lang="en-US" sz="2800" dirty="0" smtClean="0"/>
              <a:t> </a:t>
            </a:r>
            <a:r>
              <a:rPr lang="en-US" sz="2800" dirty="0" err="1" smtClean="0"/>
              <a:t>Piso</a:t>
            </a:r>
            <a:r>
              <a:rPr lang="en-US" sz="2800" dirty="0" smtClean="0"/>
              <a:t> ac </a:t>
            </a:r>
            <a:r>
              <a:rPr lang="en-US" sz="2800" dirty="0" err="1" smtClean="0"/>
              <a:t>iubet</a:t>
            </a:r>
            <a:r>
              <a:rPr lang="en-US" sz="2800" dirty="0" smtClean="0"/>
              <a:t> </a:t>
            </a:r>
            <a:r>
              <a:rPr lang="en-US" sz="2800" dirty="0" err="1" smtClean="0"/>
              <a:t>duci</a:t>
            </a:r>
            <a:r>
              <a:rPr lang="en-US" sz="2800" dirty="0" smtClean="0"/>
              <a:t> </a:t>
            </a:r>
            <a:r>
              <a:rPr lang="en-US" sz="2800" dirty="0" err="1" smtClean="0"/>
              <a:t>utrumque</a:t>
            </a:r>
            <a:r>
              <a:rPr lang="en-US" sz="2800" dirty="0" smtClean="0"/>
              <a:t>, et </a:t>
            </a:r>
            <a:r>
              <a:rPr lang="en-US" sz="2800" dirty="0" err="1" smtClean="0"/>
              <a:t>eum</a:t>
            </a:r>
            <a:r>
              <a:rPr lang="en-US" sz="2800" dirty="0" smtClean="0"/>
              <a:t> </a:t>
            </a:r>
            <a:r>
              <a:rPr lang="en-US" sz="2800" dirty="0" err="1" smtClean="0"/>
              <a:t>militem</a:t>
            </a:r>
            <a:r>
              <a:rPr lang="en-US" sz="2800" dirty="0" smtClean="0"/>
              <a:t> qui non </a:t>
            </a:r>
            <a:r>
              <a:rPr lang="en-US" sz="2800" dirty="0" err="1" smtClean="0"/>
              <a:t>occiderat</a:t>
            </a:r>
            <a:r>
              <a:rPr lang="en-US" sz="2800" dirty="0" smtClean="0"/>
              <a:t> et </a:t>
            </a:r>
            <a:r>
              <a:rPr lang="en-US" sz="2800" dirty="0" err="1" smtClean="0"/>
              <a:t>eum</a:t>
            </a:r>
            <a:r>
              <a:rPr lang="en-US" sz="2800" dirty="0" smtClean="0"/>
              <a:t> qui non </a:t>
            </a:r>
            <a:r>
              <a:rPr lang="en-US" sz="2800" dirty="0" err="1" smtClean="0"/>
              <a:t>perierat</a:t>
            </a:r>
            <a:r>
              <a:rPr lang="en-US" sz="2800" dirty="0" smtClean="0"/>
              <a:t>. Quid hoc </a:t>
            </a:r>
            <a:r>
              <a:rPr lang="en-US" sz="2800" dirty="0" err="1" smtClean="0"/>
              <a:t>indignius</a:t>
            </a:r>
            <a:r>
              <a:rPr lang="en-US" sz="2800" dirty="0" smtClean="0"/>
              <a:t>? </a:t>
            </a:r>
            <a:r>
              <a:rPr lang="en-US" sz="2800" dirty="0" err="1" smtClean="0"/>
              <a:t>Quia</a:t>
            </a:r>
            <a:r>
              <a:rPr lang="en-US" sz="2800" dirty="0" smtClean="0"/>
              <a:t> </a:t>
            </a:r>
            <a:r>
              <a:rPr lang="en-US" sz="2800" dirty="0" err="1" smtClean="0"/>
              <a:t>unus</a:t>
            </a:r>
            <a:r>
              <a:rPr lang="en-US" sz="2800" dirty="0" smtClean="0"/>
              <a:t> </a:t>
            </a:r>
            <a:r>
              <a:rPr lang="en-US" sz="2800" dirty="0" err="1" smtClean="0"/>
              <a:t>innocens</a:t>
            </a:r>
            <a:r>
              <a:rPr lang="en-US" sz="2800" dirty="0" smtClean="0"/>
              <a:t> </a:t>
            </a:r>
            <a:r>
              <a:rPr lang="en-US" sz="2800" dirty="0" err="1" smtClean="0"/>
              <a:t>apparuerat</a:t>
            </a:r>
            <a:r>
              <a:rPr lang="en-US" sz="2800" dirty="0" smtClean="0"/>
              <a:t>, duo </a:t>
            </a:r>
            <a:r>
              <a:rPr lang="en-US" sz="2800" dirty="0" err="1" smtClean="0"/>
              <a:t>peribant</a:t>
            </a:r>
            <a:r>
              <a:rPr lang="en-US" sz="2800" dirty="0" smtClean="0"/>
              <a:t>. </a:t>
            </a:r>
            <a:r>
              <a:rPr lang="en-US" sz="2800" dirty="0" err="1" smtClean="0"/>
              <a:t>Piso</a:t>
            </a:r>
            <a:r>
              <a:rPr lang="en-US" sz="2800" dirty="0" smtClean="0"/>
              <a:t> </a:t>
            </a:r>
            <a:r>
              <a:rPr lang="en-US" sz="2800" dirty="0" err="1" smtClean="0"/>
              <a:t>adiecit</a:t>
            </a:r>
            <a:r>
              <a:rPr lang="en-US" sz="2800" dirty="0" smtClean="0"/>
              <a:t> et </a:t>
            </a:r>
            <a:r>
              <a:rPr lang="en-US" sz="2800" dirty="0" err="1" smtClean="0"/>
              <a:t>tertium</a:t>
            </a:r>
            <a:r>
              <a:rPr lang="en-US" sz="2800" dirty="0" smtClean="0"/>
              <a:t>; </a:t>
            </a:r>
            <a:r>
              <a:rPr lang="en-US" sz="2800" dirty="0" err="1" smtClean="0"/>
              <a:t>nam</a:t>
            </a:r>
            <a:r>
              <a:rPr lang="en-US" sz="2800" dirty="0" smtClean="0"/>
              <a:t> </a:t>
            </a:r>
            <a:r>
              <a:rPr lang="en-US" sz="2800" dirty="0" err="1" smtClean="0"/>
              <a:t>ipsum</a:t>
            </a:r>
            <a:r>
              <a:rPr lang="en-US" sz="2800" dirty="0" smtClean="0"/>
              <a:t> </a:t>
            </a:r>
            <a:r>
              <a:rPr lang="en-US" sz="2800" dirty="0" err="1" smtClean="0"/>
              <a:t>centurionem</a:t>
            </a:r>
            <a:r>
              <a:rPr lang="en-US" sz="2800" dirty="0" smtClean="0"/>
              <a:t> qui </a:t>
            </a:r>
            <a:r>
              <a:rPr lang="en-US" sz="2800" dirty="0" err="1" smtClean="0"/>
              <a:t>damnatum</a:t>
            </a:r>
            <a:r>
              <a:rPr lang="en-US" sz="2800" dirty="0" smtClean="0"/>
              <a:t> </a:t>
            </a:r>
            <a:r>
              <a:rPr lang="en-US" sz="2800" dirty="0" err="1" smtClean="0"/>
              <a:t>reduxerat</a:t>
            </a:r>
            <a:r>
              <a:rPr lang="en-US" sz="2800" dirty="0" smtClean="0"/>
              <a:t> </a:t>
            </a:r>
            <a:r>
              <a:rPr lang="en-US" sz="2800" dirty="0" err="1" smtClean="0"/>
              <a:t>duci</a:t>
            </a:r>
            <a:r>
              <a:rPr lang="en-US" sz="2800" dirty="0" smtClean="0"/>
              <a:t> </a:t>
            </a:r>
            <a:r>
              <a:rPr lang="en-US" sz="2800" dirty="0" err="1" smtClean="0"/>
              <a:t>iussit</a:t>
            </a:r>
            <a:r>
              <a:rPr lang="en-US" sz="2800" dirty="0" smtClean="0"/>
              <a:t>. </a:t>
            </a:r>
            <a:r>
              <a:rPr lang="en-US" sz="2800" dirty="0" err="1" smtClean="0"/>
              <a:t>Constituti</a:t>
            </a:r>
            <a:r>
              <a:rPr lang="en-US" sz="2800" dirty="0" smtClean="0"/>
              <a:t> </a:t>
            </a:r>
            <a:r>
              <a:rPr lang="en-US" sz="2800" dirty="0" err="1" smtClean="0"/>
              <a:t>sunt</a:t>
            </a:r>
            <a:r>
              <a:rPr lang="en-US" sz="2800" dirty="0" smtClean="0"/>
              <a:t> in </a:t>
            </a:r>
            <a:r>
              <a:rPr lang="en-US" sz="2800" dirty="0" err="1" smtClean="0"/>
              <a:t>eodem</a:t>
            </a:r>
            <a:r>
              <a:rPr lang="en-US" sz="2800" dirty="0" smtClean="0"/>
              <a:t> </a:t>
            </a:r>
            <a:r>
              <a:rPr lang="en-US" sz="2800" dirty="0" err="1" smtClean="0"/>
              <a:t>illo</a:t>
            </a:r>
            <a:r>
              <a:rPr lang="en-US" sz="2800" dirty="0" smtClean="0"/>
              <a:t> loco </a:t>
            </a:r>
            <a:r>
              <a:rPr lang="en-US" sz="2800" dirty="0" err="1" smtClean="0"/>
              <a:t>perituri</a:t>
            </a:r>
            <a:r>
              <a:rPr lang="en-US" sz="2800" dirty="0" smtClean="0"/>
              <a:t> </a:t>
            </a:r>
            <a:r>
              <a:rPr lang="en-US" sz="2800" dirty="0" err="1" smtClean="0"/>
              <a:t>tres</a:t>
            </a:r>
            <a:r>
              <a:rPr lang="en-US" sz="2800" dirty="0" smtClean="0"/>
              <a:t> ob </a:t>
            </a:r>
            <a:r>
              <a:rPr lang="en-US" sz="2800" dirty="0" err="1" smtClean="0"/>
              <a:t>unius</a:t>
            </a:r>
            <a:r>
              <a:rPr lang="en-US" sz="2800" dirty="0" smtClean="0"/>
              <a:t> </a:t>
            </a:r>
            <a:r>
              <a:rPr lang="en-US" sz="2800" dirty="0" err="1" smtClean="0"/>
              <a:t>innocentiam</a:t>
            </a:r>
            <a:r>
              <a:rPr lang="en-US" sz="2800" dirty="0" smtClean="0"/>
              <a:t>.</a:t>
            </a:r>
          </a:p>
          <a:p>
            <a:r>
              <a:rPr lang="en-US" sz="2800" dirty="0" smtClean="0">
                <a:solidFill>
                  <a:srgbClr val="FF0000"/>
                </a:solidFill>
              </a:rPr>
              <a:t>===========</a:t>
            </a:r>
            <a:r>
              <a:rPr lang="nl-NL" sz="2400" dirty="0" smtClean="0">
                <a:solidFill>
                  <a:schemeClr val="accent6">
                    <a:lumMod val="60000"/>
                    <a:lumOff val="40000"/>
                  </a:schemeClr>
                </a:solidFill>
              </a:rPr>
              <a:t/>
            </a:r>
            <a:br>
              <a:rPr lang="nl-NL" sz="2400" dirty="0" smtClean="0">
                <a:solidFill>
                  <a:schemeClr val="accent6">
                    <a:lumMod val="60000"/>
                    <a:lumOff val="40000"/>
                  </a:schemeClr>
                </a:solidFill>
              </a:rPr>
            </a:br>
            <a:r>
              <a:rPr lang="nl-NL" sz="2400" dirty="0" smtClean="0">
                <a:solidFill>
                  <a:schemeClr val="accent6">
                    <a:lumMod val="60000"/>
                    <a:lumOff val="40000"/>
                  </a:schemeClr>
                </a:solidFill>
              </a:rPr>
              <a:t>Razend beklom </a:t>
            </a:r>
            <a:r>
              <a:rPr lang="nl-NL" sz="2400" dirty="0" err="1" smtClean="0">
                <a:solidFill>
                  <a:schemeClr val="accent6">
                    <a:lumMod val="60000"/>
                    <a:lumOff val="40000"/>
                  </a:schemeClr>
                </a:solidFill>
              </a:rPr>
              <a:t>Piso</a:t>
            </a:r>
            <a:r>
              <a:rPr lang="nl-NL" sz="2400" dirty="0" smtClean="0">
                <a:solidFill>
                  <a:schemeClr val="accent6">
                    <a:lumMod val="60000"/>
                    <a:lumOff val="40000"/>
                  </a:schemeClr>
                </a:solidFill>
              </a:rPr>
              <a:t> de zitplaats van de legeraanvoerder en beval dat beiden terechtgesteld werden/liet beiden terechtstellen,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die soldaat die geen moord gepleegd had </a:t>
            </a:r>
            <a:r>
              <a:rPr lang="nl-NL" sz="2400" dirty="0" err="1" smtClean="0">
                <a:solidFill>
                  <a:schemeClr val="accent6">
                    <a:lumMod val="60000"/>
                    <a:lumOff val="40000"/>
                  </a:schemeClr>
                </a:solidFill>
              </a:rPr>
              <a:t>én</a:t>
            </a:r>
            <a:r>
              <a:rPr lang="nl-NL" sz="2400" dirty="0" smtClean="0">
                <a:solidFill>
                  <a:schemeClr val="accent6">
                    <a:lumMod val="60000"/>
                    <a:lumOff val="40000"/>
                  </a:schemeClr>
                </a:solidFill>
              </a:rPr>
              <a:t> hem die niet omgekomen was. Wat is </a:t>
            </a:r>
            <a:r>
              <a:rPr lang="nl-NL" sz="2400" dirty="0" err="1" smtClean="0">
                <a:solidFill>
                  <a:schemeClr val="accent6">
                    <a:lumMod val="60000"/>
                    <a:lumOff val="40000"/>
                  </a:schemeClr>
                </a:solidFill>
              </a:rPr>
              <a:t>onterechter</a:t>
            </a:r>
            <a:r>
              <a:rPr lang="nl-NL" sz="2400" dirty="0" smtClean="0">
                <a:solidFill>
                  <a:schemeClr val="accent6">
                    <a:lumMod val="60000"/>
                    <a:lumOff val="40000"/>
                  </a:schemeClr>
                </a:solidFill>
              </a:rPr>
              <a:t> dan dit? Omdat er een zonder schuld gebleken was, kwamen er twee om. </a:t>
            </a:r>
            <a:r>
              <a:rPr lang="nl-NL" sz="2400" dirty="0" err="1" smtClean="0">
                <a:solidFill>
                  <a:schemeClr val="accent6">
                    <a:lumMod val="60000"/>
                    <a:lumOff val="40000"/>
                  </a:schemeClr>
                </a:solidFill>
              </a:rPr>
              <a:t>Piso</a:t>
            </a:r>
            <a:r>
              <a:rPr lang="nl-NL" sz="2400" dirty="0" smtClean="0">
                <a:solidFill>
                  <a:schemeClr val="accent6">
                    <a:lumMod val="60000"/>
                    <a:lumOff val="40000"/>
                  </a:schemeClr>
                </a:solidFill>
              </a:rPr>
              <a:t> voegde er zelfs een derde aan toe; want hij liet zelfs de </a:t>
            </a:r>
            <a:r>
              <a:rPr lang="nl-NL" sz="2400" dirty="0" err="1" smtClean="0">
                <a:solidFill>
                  <a:schemeClr val="accent6">
                    <a:lumMod val="60000"/>
                    <a:lumOff val="40000"/>
                  </a:schemeClr>
                </a:solidFill>
              </a:rPr>
              <a:t>centurio</a:t>
            </a:r>
            <a:r>
              <a:rPr lang="nl-NL" sz="2400" dirty="0" smtClean="0">
                <a:solidFill>
                  <a:schemeClr val="accent6">
                    <a:lumMod val="60000"/>
                    <a:lumOff val="40000"/>
                  </a:schemeClr>
                </a:solidFill>
              </a:rPr>
              <a:t> die de veroordeelde terug had gebracht terechtstellen. Op diezelfde plaats werden er drie neergezet die zouden sterven vanwege de onschuld van één.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59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17</a:t>
            </a:r>
            <a:r>
              <a:rPr lang="nl-NL" sz="4000" dirty="0" smtClean="0"/>
              <a:t>	</a:t>
            </a:r>
            <a:r>
              <a:rPr lang="nl-NL" sz="2800" dirty="0" smtClean="0"/>
              <a:t>Waarom wilde </a:t>
            </a:r>
            <a:r>
              <a:rPr lang="nl-NL" sz="2800" dirty="0" err="1" smtClean="0"/>
              <a:t>Piso</a:t>
            </a:r>
            <a:r>
              <a:rPr lang="nl-NL" sz="2800" dirty="0" smtClean="0"/>
              <a:t> ook de </a:t>
            </a:r>
            <a:r>
              <a:rPr lang="nl-NL" sz="2800" dirty="0" err="1" smtClean="0"/>
              <a:t>centurio</a:t>
            </a:r>
            <a:r>
              <a:rPr lang="nl-NL" sz="2800" dirty="0" smtClean="0"/>
              <a:t> terecht laten 	stellen?</a:t>
            </a:r>
          </a:p>
          <a:p>
            <a:r>
              <a:rPr lang="nl-NL" dirty="0" smtClean="0"/>
              <a:t>	</a:t>
            </a:r>
            <a:r>
              <a:rPr lang="nl-NL" sz="2800" dirty="0" smtClean="0">
                <a:solidFill>
                  <a:srgbClr val="00B050"/>
                </a:solidFill>
              </a:rPr>
              <a:t>A. die was geen drinkmaatje van hem</a:t>
            </a:r>
          </a:p>
          <a:p>
            <a:r>
              <a:rPr lang="nl-NL" sz="2800" dirty="0">
                <a:solidFill>
                  <a:srgbClr val="00B050"/>
                </a:solidFill>
              </a:rPr>
              <a:t>	</a:t>
            </a:r>
            <a:r>
              <a:rPr lang="nl-NL" sz="2800" dirty="0" smtClean="0">
                <a:solidFill>
                  <a:srgbClr val="00B050"/>
                </a:solidFill>
              </a:rPr>
              <a:t>B. die had zelf die andere soldaat kwijt gemaakt</a:t>
            </a:r>
          </a:p>
          <a:p>
            <a:r>
              <a:rPr lang="nl-NL" sz="2800" dirty="0">
                <a:solidFill>
                  <a:srgbClr val="00B050"/>
                </a:solidFill>
              </a:rPr>
              <a:t>	</a:t>
            </a:r>
            <a:r>
              <a:rPr lang="nl-NL" sz="2800" dirty="0" smtClean="0">
                <a:solidFill>
                  <a:srgbClr val="00B050"/>
                </a:solidFill>
              </a:rPr>
              <a:t>C. die had nagedacht en dat mocht niet van </a:t>
            </a:r>
            <a:r>
              <a:rPr lang="nl-NL" sz="2800" dirty="0" err="1" smtClean="0">
                <a:solidFill>
                  <a:srgbClr val="00B050"/>
                </a:solidFill>
              </a:rPr>
              <a:t>Piso</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D. die had een order genegeerd</a:t>
            </a:r>
          </a:p>
        </p:txBody>
      </p:sp>
      <p:pic>
        <p:nvPicPr>
          <p:cNvPr id="177154" name="Picture 2" descr="http://www.vooraltijdweg.nl/wp-content/uploads/2012/12/boos-t11669.jpg"/>
          <p:cNvPicPr>
            <a:picLocks noChangeAspect="1" noChangeArrowheads="1"/>
          </p:cNvPicPr>
          <p:nvPr/>
        </p:nvPicPr>
        <p:blipFill>
          <a:blip r:embed="rId2" cstate="print"/>
          <a:srcRect l="13346" t="10236" r="7785" b="11811"/>
          <a:stretch>
            <a:fillRect/>
          </a:stretch>
        </p:blipFill>
        <p:spPr bwMode="auto">
          <a:xfrm>
            <a:off x="755576" y="3501008"/>
            <a:ext cx="1617427" cy="2257942"/>
          </a:xfrm>
          <a:prstGeom prst="rect">
            <a:avLst/>
          </a:prstGeom>
          <a:noFill/>
        </p:spPr>
      </p:pic>
      <p:pic>
        <p:nvPicPr>
          <p:cNvPr id="177156" name="Picture 4" descr="http://users.telenet.be/RomeinseCijfer/Website/img/Centurio.jpg"/>
          <p:cNvPicPr>
            <a:picLocks noChangeAspect="1" noChangeArrowheads="1"/>
          </p:cNvPicPr>
          <p:nvPr/>
        </p:nvPicPr>
        <p:blipFill>
          <a:blip r:embed="rId3" cstate="print"/>
          <a:srcRect/>
          <a:stretch>
            <a:fillRect/>
          </a:stretch>
        </p:blipFill>
        <p:spPr bwMode="auto">
          <a:xfrm>
            <a:off x="5436096" y="3501008"/>
            <a:ext cx="2877760" cy="2016224"/>
          </a:xfrm>
          <a:prstGeom prst="rect">
            <a:avLst/>
          </a:prstGeom>
          <a:noFill/>
        </p:spPr>
      </p:pic>
      <p:sp>
        <p:nvSpPr>
          <p:cNvPr id="7" name="Tekstvak 6"/>
          <p:cNvSpPr txBox="1"/>
          <p:nvPr/>
        </p:nvSpPr>
        <p:spPr>
          <a:xfrm>
            <a:off x="5724128" y="5445224"/>
            <a:ext cx="2304256" cy="523220"/>
          </a:xfrm>
          <a:prstGeom prst="rect">
            <a:avLst/>
          </a:prstGeom>
          <a:noFill/>
        </p:spPr>
        <p:txBody>
          <a:bodyPr wrap="square" rtlCol="0">
            <a:spAutoFit/>
          </a:bodyPr>
          <a:lstStyle/>
          <a:p>
            <a:r>
              <a:rPr lang="nl-NL" sz="2800" dirty="0" smtClean="0"/>
              <a:t>Foto van </a:t>
            </a:r>
            <a:r>
              <a:rPr lang="nl-NL" sz="2800" dirty="0" err="1" smtClean="0"/>
              <a:t>Piso</a:t>
            </a:r>
            <a:endParaRPr lang="nl-NL" dirty="0"/>
          </a:p>
        </p:txBody>
      </p:sp>
      <p:sp>
        <p:nvSpPr>
          <p:cNvPr id="8" name="Tekstvak 7"/>
          <p:cNvSpPr txBox="1"/>
          <p:nvPr/>
        </p:nvSpPr>
        <p:spPr>
          <a:xfrm>
            <a:off x="2339752" y="3573016"/>
            <a:ext cx="1944216" cy="523220"/>
          </a:xfrm>
          <a:prstGeom prst="rect">
            <a:avLst/>
          </a:prstGeom>
          <a:noFill/>
        </p:spPr>
        <p:txBody>
          <a:bodyPr wrap="square" rtlCol="0">
            <a:spAutoFit/>
          </a:bodyPr>
          <a:lstStyle/>
          <a:p>
            <a:r>
              <a:rPr lang="nl-NL" sz="2800" dirty="0" err="1" smtClean="0"/>
              <a:t>Piso’s</a:t>
            </a:r>
            <a:r>
              <a:rPr lang="nl-NL" sz="2800" dirty="0" smtClean="0"/>
              <a:t> broer</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6</a:t>
            </a:fld>
            <a:endParaRPr lang="nl-NL"/>
          </a:p>
        </p:txBody>
      </p:sp>
      <p:sp>
        <p:nvSpPr>
          <p:cNvPr id="3" name="Tekstvak 2"/>
          <p:cNvSpPr txBox="1"/>
          <p:nvPr/>
        </p:nvSpPr>
        <p:spPr>
          <a:xfrm>
            <a:off x="179512" y="188640"/>
            <a:ext cx="8712968" cy="6401753"/>
          </a:xfrm>
          <a:prstGeom prst="rect">
            <a:avLst/>
          </a:prstGeom>
          <a:noFill/>
        </p:spPr>
        <p:txBody>
          <a:bodyPr wrap="square" rtlCol="0">
            <a:spAutoFit/>
          </a:bodyPr>
          <a:lstStyle/>
          <a:p>
            <a:r>
              <a:rPr lang="nl-NL" sz="7200" dirty="0" smtClean="0">
                <a:solidFill>
                  <a:schemeClr val="accent3">
                    <a:lumMod val="60000"/>
                    <a:lumOff val="40000"/>
                  </a:schemeClr>
                </a:solidFill>
              </a:rPr>
              <a:t>Leeswijzer Latijn</a:t>
            </a:r>
          </a:p>
          <a:p>
            <a:pPr>
              <a:spcAft>
                <a:spcPts val="600"/>
              </a:spcAft>
            </a:pPr>
            <a:r>
              <a:rPr lang="nl-NL" sz="2800" dirty="0" smtClean="0"/>
              <a:t>Witte tekst		</a:t>
            </a:r>
            <a:r>
              <a:rPr lang="nl-NL" sz="2800" dirty="0" smtClean="0">
                <a:sym typeface="Wingdings 3"/>
              </a:rPr>
              <a:t> tekst van Seneca</a:t>
            </a:r>
          </a:p>
          <a:p>
            <a:pPr>
              <a:spcAft>
                <a:spcPts val="600"/>
              </a:spcAft>
            </a:pPr>
            <a:r>
              <a:rPr lang="nl-NL" sz="2800" dirty="0" smtClean="0">
                <a:solidFill>
                  <a:srgbClr val="FFFF00"/>
                </a:solidFill>
                <a:sym typeface="Wingdings 3"/>
              </a:rPr>
              <a:t>Gele tekst 		 directe rede / citaten</a:t>
            </a:r>
          </a:p>
          <a:p>
            <a:pPr>
              <a:spcAft>
                <a:spcPts val="600"/>
              </a:spcAft>
            </a:pPr>
            <a:r>
              <a:rPr lang="nl-NL" sz="2800" dirty="0" smtClean="0">
                <a:solidFill>
                  <a:srgbClr val="00B050"/>
                </a:solidFill>
                <a:sym typeface="Wingdings 3"/>
              </a:rPr>
              <a:t>Groene tekst 	 vragen: kies het beste antwoord</a:t>
            </a:r>
          </a:p>
          <a:p>
            <a:pPr>
              <a:spcAft>
                <a:spcPts val="600"/>
              </a:spcAft>
            </a:pPr>
            <a:r>
              <a:rPr lang="nl-NL" sz="2800" dirty="0" smtClean="0">
                <a:sym typeface="Wingdings 3"/>
              </a:rPr>
              <a:t>… 			 tekst gaat door op volgende dia</a:t>
            </a:r>
          </a:p>
          <a:p>
            <a:pPr>
              <a:spcAft>
                <a:spcPts val="600"/>
              </a:spcAft>
            </a:pPr>
            <a:endParaRPr lang="nl-NL" sz="2800" dirty="0" smtClean="0">
              <a:solidFill>
                <a:srgbClr val="00B050"/>
              </a:solidFill>
              <a:sym typeface="Wingdings 3"/>
            </a:endParaRPr>
          </a:p>
          <a:p>
            <a:pPr>
              <a:spcAft>
                <a:spcPts val="600"/>
              </a:spcAft>
            </a:pPr>
            <a:endParaRPr lang="nl-NL" sz="2800" dirty="0" smtClean="0">
              <a:solidFill>
                <a:srgbClr val="FFFF00"/>
              </a:solidFill>
              <a:sym typeface="Wingdings 3"/>
            </a:endParaRPr>
          </a:p>
          <a:p>
            <a:pPr>
              <a:lnSpc>
                <a:spcPts val="2000"/>
              </a:lnSpc>
            </a:pPr>
            <a:r>
              <a:rPr lang="en-US" sz="2800" dirty="0" smtClean="0">
                <a:solidFill>
                  <a:srgbClr val="00B0F0"/>
                </a:solidFill>
              </a:rPr>
              <a:t>===========</a:t>
            </a:r>
          </a:p>
          <a:p>
            <a:pPr>
              <a:lnSpc>
                <a:spcPts val="2000"/>
              </a:lnSpc>
            </a:pPr>
            <a:r>
              <a:rPr lang="nl-NL" sz="2800" dirty="0" smtClean="0">
                <a:solidFill>
                  <a:srgbClr val="00B0F0"/>
                </a:solidFill>
                <a:sym typeface="Wingdings 3"/>
              </a:rPr>
              <a:t>Blauwe tekst	 parafrase van de passage erboven</a:t>
            </a:r>
            <a:br>
              <a:rPr lang="nl-NL" sz="2800" dirty="0" smtClean="0">
                <a:solidFill>
                  <a:srgbClr val="00B0F0"/>
                </a:solidFill>
                <a:sym typeface="Wingdings 3"/>
              </a:rPr>
            </a:br>
            <a:endParaRPr lang="nl-NL" sz="2800" dirty="0" smtClean="0">
              <a:solidFill>
                <a:srgbClr val="00B0F0"/>
              </a:solidFill>
              <a:sym typeface="Wingdings 3"/>
            </a:endParaRPr>
          </a:p>
          <a:p>
            <a:pPr>
              <a:lnSpc>
                <a:spcPts val="1500"/>
              </a:lnSpc>
              <a:spcAft>
                <a:spcPts val="600"/>
              </a:spcAft>
            </a:pPr>
            <a:r>
              <a:rPr lang="en-US" sz="2800" dirty="0" smtClean="0">
                <a:solidFill>
                  <a:srgbClr val="FF0000"/>
                </a:solidFill>
              </a:rPr>
              <a:t>===========</a:t>
            </a:r>
            <a:endParaRPr lang="en-US" sz="2800" dirty="0" smtClean="0"/>
          </a:p>
          <a:p>
            <a:pPr>
              <a:lnSpc>
                <a:spcPts val="1500"/>
              </a:lnSpc>
              <a:spcAft>
                <a:spcPts val="1200"/>
              </a:spcAft>
            </a:pPr>
            <a:r>
              <a:rPr lang="nl-NL" sz="2800" dirty="0" smtClean="0">
                <a:solidFill>
                  <a:schemeClr val="accent6">
                    <a:lumMod val="60000"/>
                    <a:lumOff val="40000"/>
                  </a:schemeClr>
                </a:solidFill>
                <a:sym typeface="Wingdings 3"/>
              </a:rPr>
              <a:t>Oranje tekst	         	 werkvertaling van die passage 	</a:t>
            </a:r>
            <a:endParaRPr lang="nl-NL" sz="2800" dirty="0" smtClean="0">
              <a:solidFill>
                <a:schemeClr val="accent6">
                  <a:lumMod val="60000"/>
                  <a:lumOff val="40000"/>
                </a:schemeClr>
              </a:solidFill>
            </a:endParaRPr>
          </a:p>
          <a:p>
            <a:pPr>
              <a:lnSpc>
                <a:spcPts val="2000"/>
              </a:lnSpc>
            </a:pPr>
            <a:endParaRPr lang="nl-NL" sz="2800" dirty="0" smtClean="0">
              <a:solidFill>
                <a:srgbClr val="00B050"/>
              </a:solidFill>
              <a:sym typeface="Wingdings 3"/>
            </a:endParaRPr>
          </a:p>
          <a:p>
            <a:pPr>
              <a:lnSpc>
                <a:spcPts val="2000"/>
              </a:lnSpc>
            </a:pPr>
            <a:endParaRPr lang="nl-NL" sz="2800" dirty="0" smtClean="0">
              <a:solidFill>
                <a:srgbClr val="00B050"/>
              </a:solidFill>
              <a:sym typeface="Wingdings 3"/>
            </a:endParaRPr>
          </a:p>
          <a:p>
            <a:pPr lvl="0">
              <a:lnSpc>
                <a:spcPts val="2000"/>
              </a:lnSpc>
            </a:pPr>
            <a:endParaRPr lang="nl-NL" sz="2800" dirty="0" smtClean="0">
              <a:solidFill>
                <a:schemeClr val="accent6">
                  <a:lumMod val="60000"/>
                  <a:lumOff val="40000"/>
                </a:schemeClr>
              </a:solidFill>
            </a:endParaRPr>
          </a:p>
        </p:txBody>
      </p:sp>
      <p:sp>
        <p:nvSpPr>
          <p:cNvPr id="4" name="Tijdelijke aanduiding voor voettekst 3"/>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O quam </a:t>
            </a:r>
            <a:r>
              <a:rPr lang="en-US" sz="2800" dirty="0" err="1" smtClean="0"/>
              <a:t>sollers</a:t>
            </a:r>
            <a:r>
              <a:rPr lang="en-US" sz="2800" dirty="0" smtClean="0"/>
              <a:t> </a:t>
            </a:r>
            <a:r>
              <a:rPr lang="en-US" sz="2800" dirty="0" err="1" smtClean="0"/>
              <a:t>est</a:t>
            </a:r>
            <a:r>
              <a:rPr lang="en-US" sz="2800" dirty="0" smtClean="0"/>
              <a:t> </a:t>
            </a:r>
            <a:r>
              <a:rPr lang="en-US" sz="2800" dirty="0" err="1" smtClean="0"/>
              <a:t>iracundia</a:t>
            </a:r>
            <a:r>
              <a:rPr lang="en-US" sz="2800" dirty="0" smtClean="0"/>
              <a:t> ad </a:t>
            </a:r>
            <a:r>
              <a:rPr lang="en-US" sz="2800" dirty="0" err="1" smtClean="0"/>
              <a:t>fingendas</a:t>
            </a:r>
            <a:r>
              <a:rPr lang="en-US" sz="2800" dirty="0" smtClean="0"/>
              <a:t> </a:t>
            </a:r>
            <a:r>
              <a:rPr lang="en-US" sz="2800" dirty="0" err="1" smtClean="0"/>
              <a:t>causas</a:t>
            </a:r>
            <a:r>
              <a:rPr lang="en-US" sz="2800" dirty="0" smtClean="0"/>
              <a:t> </a:t>
            </a:r>
            <a:r>
              <a:rPr lang="en-US" sz="2800" dirty="0" err="1" smtClean="0"/>
              <a:t>furoris</a:t>
            </a:r>
            <a:r>
              <a:rPr lang="en-US" sz="2800" dirty="0" smtClean="0"/>
              <a:t>! </a:t>
            </a:r>
            <a:r>
              <a:rPr lang="en-US" sz="2800" dirty="0" smtClean="0">
                <a:solidFill>
                  <a:srgbClr val="FFFF00"/>
                </a:solidFill>
              </a:rPr>
              <a:t>'Te</a:t>
            </a:r>
            <a:r>
              <a:rPr lang="en-US" sz="2800" dirty="0" smtClean="0"/>
              <a:t>' </a:t>
            </a:r>
            <a:r>
              <a:rPr lang="en-US" sz="2800" dirty="0" err="1" smtClean="0"/>
              <a:t>inquit</a:t>
            </a:r>
            <a:r>
              <a:rPr lang="en-US" sz="2800" dirty="0" smtClean="0"/>
              <a:t> '</a:t>
            </a:r>
            <a:r>
              <a:rPr lang="en-US" sz="2800" dirty="0" err="1" smtClean="0">
                <a:solidFill>
                  <a:srgbClr val="FFFF00"/>
                </a:solidFill>
              </a:rPr>
              <a:t>duci</a:t>
            </a:r>
            <a:r>
              <a:rPr lang="en-US" sz="2800" dirty="0" smtClean="0">
                <a:solidFill>
                  <a:srgbClr val="FFFF00"/>
                </a:solidFill>
              </a:rPr>
              <a:t> </a:t>
            </a:r>
            <a:r>
              <a:rPr lang="en-US" sz="2800" dirty="0" err="1" smtClean="0">
                <a:solidFill>
                  <a:srgbClr val="FFFF00"/>
                </a:solidFill>
              </a:rPr>
              <a:t>iubeo</a:t>
            </a:r>
            <a:r>
              <a:rPr lang="en-US" sz="2800" dirty="0" smtClean="0">
                <a:solidFill>
                  <a:srgbClr val="FFFF00"/>
                </a:solidFill>
              </a:rPr>
              <a:t>, </a:t>
            </a:r>
            <a:r>
              <a:rPr lang="en-US" sz="2800" dirty="0" err="1" smtClean="0">
                <a:solidFill>
                  <a:srgbClr val="FFFF00"/>
                </a:solidFill>
              </a:rPr>
              <a:t>quia</a:t>
            </a:r>
            <a:r>
              <a:rPr lang="en-US" sz="2800" dirty="0" smtClean="0">
                <a:solidFill>
                  <a:srgbClr val="FFFF00"/>
                </a:solidFill>
              </a:rPr>
              <a:t> </a:t>
            </a:r>
            <a:r>
              <a:rPr lang="en-US" sz="2800" dirty="0" err="1" smtClean="0">
                <a:solidFill>
                  <a:srgbClr val="FFFF00"/>
                </a:solidFill>
              </a:rPr>
              <a:t>damnatus</a:t>
            </a:r>
            <a:r>
              <a:rPr lang="en-US" sz="2800" dirty="0" smtClean="0">
                <a:solidFill>
                  <a:srgbClr val="FFFF00"/>
                </a:solidFill>
              </a:rPr>
              <a:t> </a:t>
            </a:r>
            <a:r>
              <a:rPr lang="en-US" sz="2800" dirty="0" err="1" smtClean="0">
                <a:solidFill>
                  <a:srgbClr val="FFFF00"/>
                </a:solidFill>
              </a:rPr>
              <a:t>es</a:t>
            </a:r>
            <a:r>
              <a:rPr lang="en-US" sz="2800" dirty="0" smtClean="0">
                <a:solidFill>
                  <a:srgbClr val="FFFF00"/>
                </a:solidFill>
              </a:rPr>
              <a:t>; </a:t>
            </a:r>
            <a:r>
              <a:rPr lang="en-US" sz="2800" dirty="0" err="1" smtClean="0">
                <a:solidFill>
                  <a:srgbClr val="FFFF00"/>
                </a:solidFill>
              </a:rPr>
              <a:t>te</a:t>
            </a:r>
            <a:r>
              <a:rPr lang="en-US" sz="2800" dirty="0" smtClean="0">
                <a:solidFill>
                  <a:srgbClr val="FFFF00"/>
                </a:solidFill>
              </a:rPr>
              <a:t>, </a:t>
            </a:r>
            <a:r>
              <a:rPr lang="en-US" sz="2800" dirty="0" err="1" smtClean="0">
                <a:solidFill>
                  <a:srgbClr val="FFFF00"/>
                </a:solidFill>
              </a:rPr>
              <a:t>quia</a:t>
            </a:r>
            <a:r>
              <a:rPr lang="en-US" sz="2800" dirty="0" smtClean="0">
                <a:solidFill>
                  <a:srgbClr val="FFFF00"/>
                </a:solidFill>
              </a:rPr>
              <a:t> </a:t>
            </a:r>
            <a:r>
              <a:rPr lang="en-US" sz="2800" dirty="0" err="1" smtClean="0">
                <a:solidFill>
                  <a:srgbClr val="FFFF00"/>
                </a:solidFill>
              </a:rPr>
              <a:t>causa</a:t>
            </a:r>
            <a:r>
              <a:rPr lang="en-US" sz="2800" dirty="0" smtClean="0">
                <a:solidFill>
                  <a:srgbClr val="FFFF00"/>
                </a:solidFill>
              </a:rPr>
              <a:t> </a:t>
            </a:r>
            <a:r>
              <a:rPr lang="en-US" sz="2800" dirty="0" err="1" smtClean="0">
                <a:solidFill>
                  <a:srgbClr val="FFFF00"/>
                </a:solidFill>
              </a:rPr>
              <a:t>damnationis</a:t>
            </a:r>
            <a:r>
              <a:rPr lang="en-US" sz="2800" dirty="0" smtClean="0">
                <a:solidFill>
                  <a:srgbClr val="FFFF00"/>
                </a:solidFill>
              </a:rPr>
              <a:t> </a:t>
            </a:r>
            <a:r>
              <a:rPr lang="en-US" sz="2800" dirty="0" err="1" smtClean="0">
                <a:solidFill>
                  <a:srgbClr val="FFFF00"/>
                </a:solidFill>
              </a:rPr>
              <a:t>commilitoni</a:t>
            </a:r>
            <a:r>
              <a:rPr lang="en-US" sz="2800" dirty="0" smtClean="0">
                <a:solidFill>
                  <a:srgbClr val="FFFF00"/>
                </a:solidFill>
              </a:rPr>
              <a:t> </a:t>
            </a:r>
            <a:r>
              <a:rPr lang="en-US" sz="2800" dirty="0" err="1" smtClean="0">
                <a:solidFill>
                  <a:srgbClr val="FFFF00"/>
                </a:solidFill>
              </a:rPr>
              <a:t>fuisti</a:t>
            </a:r>
            <a:r>
              <a:rPr lang="en-US" sz="2800" dirty="0" smtClean="0">
                <a:solidFill>
                  <a:srgbClr val="FFFF00"/>
                </a:solidFill>
              </a:rPr>
              <a:t>; </a:t>
            </a:r>
            <a:r>
              <a:rPr lang="en-US" sz="2800" dirty="0" err="1" smtClean="0">
                <a:solidFill>
                  <a:srgbClr val="FFFF00"/>
                </a:solidFill>
              </a:rPr>
              <a:t>te</a:t>
            </a:r>
            <a:r>
              <a:rPr lang="en-US" sz="2800" dirty="0" smtClean="0">
                <a:solidFill>
                  <a:srgbClr val="FFFF00"/>
                </a:solidFill>
              </a:rPr>
              <a:t>, </a:t>
            </a:r>
            <a:r>
              <a:rPr lang="en-US" sz="2800" dirty="0" err="1" smtClean="0">
                <a:solidFill>
                  <a:srgbClr val="FFFF00"/>
                </a:solidFill>
              </a:rPr>
              <a:t>quia</a:t>
            </a:r>
            <a:r>
              <a:rPr lang="en-US" sz="2800" dirty="0" smtClean="0">
                <a:solidFill>
                  <a:srgbClr val="FFFF00"/>
                </a:solidFill>
              </a:rPr>
              <a:t> </a:t>
            </a:r>
            <a:r>
              <a:rPr lang="en-US" sz="2800" dirty="0" err="1" smtClean="0">
                <a:solidFill>
                  <a:srgbClr val="FFFF00"/>
                </a:solidFill>
              </a:rPr>
              <a:t>iussus</a:t>
            </a:r>
            <a:r>
              <a:rPr lang="en-US" sz="2800" dirty="0" smtClean="0">
                <a:solidFill>
                  <a:srgbClr val="FFFF00"/>
                </a:solidFill>
              </a:rPr>
              <a:t> </a:t>
            </a:r>
            <a:r>
              <a:rPr lang="en-US" sz="2800" dirty="0" err="1" smtClean="0">
                <a:solidFill>
                  <a:srgbClr val="FFFF00"/>
                </a:solidFill>
              </a:rPr>
              <a:t>occidere</a:t>
            </a:r>
            <a:r>
              <a:rPr lang="en-US" sz="2800" dirty="0" smtClean="0">
                <a:solidFill>
                  <a:srgbClr val="FFFF00"/>
                </a:solidFill>
              </a:rPr>
              <a:t> </a:t>
            </a:r>
            <a:r>
              <a:rPr lang="en-US" sz="2800" dirty="0" err="1" smtClean="0">
                <a:solidFill>
                  <a:srgbClr val="FFFF00"/>
                </a:solidFill>
              </a:rPr>
              <a:t>imperatori</a:t>
            </a:r>
            <a:r>
              <a:rPr lang="en-US" sz="2800" dirty="0" smtClean="0">
                <a:solidFill>
                  <a:srgbClr val="FFFF00"/>
                </a:solidFill>
              </a:rPr>
              <a:t> non </a:t>
            </a:r>
            <a:r>
              <a:rPr lang="en-US" sz="2800" dirty="0" err="1" smtClean="0">
                <a:solidFill>
                  <a:srgbClr val="FFFF00"/>
                </a:solidFill>
              </a:rPr>
              <a:t>paruisti</a:t>
            </a:r>
            <a:r>
              <a:rPr lang="en-US" sz="2800" dirty="0" smtClean="0">
                <a:solidFill>
                  <a:srgbClr val="FFFF00"/>
                </a:solidFill>
              </a:rPr>
              <a:t>.</a:t>
            </a:r>
            <a:r>
              <a:rPr lang="en-US" sz="2800" dirty="0" smtClean="0"/>
              <a:t>' </a:t>
            </a:r>
            <a:r>
              <a:rPr lang="nl-NL" sz="2800" dirty="0" err="1" smtClean="0"/>
              <a:t>Excogitavit</a:t>
            </a:r>
            <a:r>
              <a:rPr lang="nl-NL" sz="2800" dirty="0" smtClean="0"/>
              <a:t> </a:t>
            </a:r>
            <a:r>
              <a:rPr lang="nl-NL" sz="2800" dirty="0" err="1" smtClean="0"/>
              <a:t>quemadmodum</a:t>
            </a:r>
            <a:r>
              <a:rPr lang="nl-NL" sz="2800" dirty="0" smtClean="0"/>
              <a:t> </a:t>
            </a:r>
            <a:r>
              <a:rPr lang="nl-NL" sz="2800" dirty="0" err="1" smtClean="0"/>
              <a:t>tria</a:t>
            </a:r>
            <a:r>
              <a:rPr lang="nl-NL" sz="2800" dirty="0" smtClean="0"/>
              <a:t> </a:t>
            </a:r>
            <a:r>
              <a:rPr lang="nl-NL" sz="2800" dirty="0" err="1" smtClean="0"/>
              <a:t>crimina</a:t>
            </a:r>
            <a:r>
              <a:rPr lang="nl-NL" sz="2800" dirty="0" smtClean="0"/>
              <a:t> </a:t>
            </a:r>
            <a:r>
              <a:rPr lang="nl-NL" sz="2800" dirty="0" err="1" smtClean="0"/>
              <a:t>faceret</a:t>
            </a:r>
            <a:r>
              <a:rPr lang="nl-NL" sz="2800" dirty="0" smtClean="0"/>
              <a:t>, </a:t>
            </a:r>
            <a:r>
              <a:rPr lang="nl-NL" sz="2800" dirty="0" err="1" smtClean="0"/>
              <a:t>quia</a:t>
            </a:r>
            <a:r>
              <a:rPr lang="nl-NL" sz="2800" dirty="0" smtClean="0"/>
              <a:t> </a:t>
            </a:r>
            <a:r>
              <a:rPr lang="nl-NL" sz="2800" dirty="0" err="1" smtClean="0"/>
              <a:t>nullum</a:t>
            </a:r>
            <a:r>
              <a:rPr lang="nl-NL" sz="2800" dirty="0" smtClean="0"/>
              <a:t> </a:t>
            </a:r>
            <a:r>
              <a:rPr lang="nl-NL" sz="2800" dirty="0" err="1" smtClean="0"/>
              <a:t>invenerat</a:t>
            </a:r>
            <a:r>
              <a:rPr lang="nl-NL" sz="2800" dirty="0" smtClean="0"/>
              <a:t>. </a:t>
            </a:r>
          </a:p>
          <a:p>
            <a:endParaRPr lang="nl-NL" sz="2800" dirty="0" smtClean="0"/>
          </a:p>
          <a:p>
            <a:r>
              <a:rPr lang="en-US" sz="2800" dirty="0" smtClean="0">
                <a:solidFill>
                  <a:srgbClr val="FF0000"/>
                </a:solidFill>
              </a:rPr>
              <a:t>===========</a:t>
            </a:r>
            <a:endParaRPr lang="nl-NL" sz="2800" dirty="0" smtClean="0"/>
          </a:p>
          <a:p>
            <a:r>
              <a:rPr lang="nl-NL" sz="2400" dirty="0" smtClean="0">
                <a:solidFill>
                  <a:schemeClr val="accent6">
                    <a:lumMod val="60000"/>
                    <a:lumOff val="40000"/>
                  </a:schemeClr>
                </a:solidFill>
              </a:rPr>
              <a:t>O wat is de woede schrander bij het verzinnen van redenen/ aanleidingen voor waanzin! “Jou,” sprak zij, “laat ik terechtstellen, omdat je veroordeeld bent; jou, omdat je voor je kameraad de reden voor z’n veroordeling was; jou, omdat je hoewel het je opgedragen was te doden niet aan je legeraanvoerder gehoorzaamde.” Ze bedacht hoe ze drie misdaden kon begaan, omdat ze er geen gevonden had.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2708434"/>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18</a:t>
            </a:r>
            <a:r>
              <a:rPr lang="nl-NL" sz="4000" dirty="0" smtClean="0"/>
              <a:t>	</a:t>
            </a:r>
            <a:r>
              <a:rPr lang="nl-NL" sz="2800" dirty="0" smtClean="0"/>
              <a:t>Van wie is de tekst in de directe rede?</a:t>
            </a:r>
          </a:p>
          <a:p>
            <a:r>
              <a:rPr lang="nl-NL" dirty="0" smtClean="0"/>
              <a:t>	</a:t>
            </a:r>
            <a:r>
              <a:rPr lang="nl-NL" sz="2800" dirty="0" smtClean="0">
                <a:solidFill>
                  <a:srgbClr val="00B050"/>
                </a:solidFill>
              </a:rPr>
              <a:t>A. van </a:t>
            </a:r>
            <a:r>
              <a:rPr lang="nl-NL" sz="2800" dirty="0" err="1" smtClean="0">
                <a:solidFill>
                  <a:srgbClr val="00B050"/>
                </a:solidFill>
              </a:rPr>
              <a:t>Piso</a:t>
            </a:r>
            <a:r>
              <a:rPr lang="nl-NL" sz="2800" dirty="0" smtClean="0">
                <a:solidFill>
                  <a:srgbClr val="00B050"/>
                </a:solidFill>
              </a:rPr>
              <a:t>, dat is logisch</a:t>
            </a:r>
          </a:p>
          <a:p>
            <a:r>
              <a:rPr lang="nl-NL" sz="2800" dirty="0">
                <a:solidFill>
                  <a:srgbClr val="00B050"/>
                </a:solidFill>
              </a:rPr>
              <a:t>	</a:t>
            </a:r>
            <a:r>
              <a:rPr lang="nl-NL" sz="2800" dirty="0" smtClean="0">
                <a:solidFill>
                  <a:srgbClr val="00B050"/>
                </a:solidFill>
              </a:rPr>
              <a:t>B. van de woede natuurlijk</a:t>
            </a:r>
          </a:p>
          <a:p>
            <a:r>
              <a:rPr lang="nl-NL" sz="2800" dirty="0">
                <a:solidFill>
                  <a:srgbClr val="00B050"/>
                </a:solidFill>
              </a:rPr>
              <a:t>	</a:t>
            </a:r>
            <a:r>
              <a:rPr lang="nl-NL" sz="2800" dirty="0" smtClean="0">
                <a:solidFill>
                  <a:srgbClr val="00B050"/>
                </a:solidFill>
              </a:rPr>
              <a:t>C. van de eerste soldaat, hè </a:t>
            </a:r>
            <a:r>
              <a:rPr lang="nl-NL" sz="2800" dirty="0" err="1" smtClean="0">
                <a:solidFill>
                  <a:srgbClr val="00B050"/>
                </a:solidFill>
              </a:rPr>
              <a:t>hè</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D. van de </a:t>
            </a:r>
            <a:r>
              <a:rPr lang="nl-NL" sz="2800" dirty="0" err="1" smtClean="0">
                <a:solidFill>
                  <a:srgbClr val="00B050"/>
                </a:solidFill>
              </a:rPr>
              <a:t>centurio</a:t>
            </a:r>
            <a:r>
              <a:rPr lang="nl-NL" sz="2800" dirty="0" smtClean="0">
                <a:solidFill>
                  <a:srgbClr val="00B050"/>
                </a:solidFill>
              </a:rPr>
              <a:t>, dat is helder</a:t>
            </a:r>
          </a:p>
        </p:txBody>
      </p:sp>
      <p:pic>
        <p:nvPicPr>
          <p:cNvPr id="175106" name="Picture 2" descr="http://www.coins-and-banknotes.com.au/images/coins/1972%20Philippines%201%20Piso%20copy.jpg"/>
          <p:cNvPicPr>
            <a:picLocks noChangeAspect="1" noChangeArrowheads="1"/>
          </p:cNvPicPr>
          <p:nvPr/>
        </p:nvPicPr>
        <p:blipFill>
          <a:blip r:embed="rId2" cstate="print"/>
          <a:srcRect t="2916" r="50704"/>
          <a:stretch>
            <a:fillRect/>
          </a:stretch>
        </p:blipFill>
        <p:spPr bwMode="auto">
          <a:xfrm>
            <a:off x="2215977" y="3234853"/>
            <a:ext cx="3193069" cy="3215770"/>
          </a:xfrm>
          <a:prstGeom prst="rect">
            <a:avLst/>
          </a:prstGeom>
          <a:noFill/>
        </p:spPr>
      </p:pic>
      <p:sp>
        <p:nvSpPr>
          <p:cNvPr id="6" name="Tekstvak 5"/>
          <p:cNvSpPr txBox="1"/>
          <p:nvPr/>
        </p:nvSpPr>
        <p:spPr>
          <a:xfrm>
            <a:off x="323528" y="4581128"/>
            <a:ext cx="2016224" cy="523220"/>
          </a:xfrm>
          <a:prstGeom prst="rect">
            <a:avLst/>
          </a:prstGeom>
          <a:noFill/>
        </p:spPr>
        <p:txBody>
          <a:bodyPr wrap="square" rtlCol="0">
            <a:spAutoFit/>
          </a:bodyPr>
          <a:lstStyle/>
          <a:p>
            <a:r>
              <a:rPr lang="nl-NL" sz="2800" dirty="0" smtClean="0"/>
              <a:t>Andere </a:t>
            </a:r>
            <a:r>
              <a:rPr lang="nl-NL" sz="2800" dirty="0" err="1" smtClean="0"/>
              <a:t>Piso</a:t>
            </a:r>
            <a:endParaRPr lang="nl-NL"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1764" r="31521"/>
          <a:stretch/>
        </p:blipFill>
        <p:spPr bwMode="auto">
          <a:xfrm>
            <a:off x="7164288" y="3401525"/>
            <a:ext cx="971668" cy="1307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7074058" y="4688849"/>
            <a:ext cx="1728192" cy="830997"/>
          </a:xfrm>
          <a:prstGeom prst="rect">
            <a:avLst/>
          </a:prstGeom>
          <a:noFill/>
        </p:spPr>
        <p:txBody>
          <a:bodyPr wrap="square" rtlCol="0">
            <a:spAutoFit/>
          </a:bodyPr>
          <a:lstStyle/>
          <a:p>
            <a:r>
              <a:rPr lang="nl-NL" sz="2400" dirty="0" smtClean="0"/>
              <a:t>Niet </a:t>
            </a:r>
            <a:r>
              <a:rPr lang="nl-NL" sz="2400" dirty="0" err="1" smtClean="0"/>
              <a:t>Piso</a:t>
            </a:r>
            <a:r>
              <a:rPr lang="nl-NL" sz="2400" dirty="0" smtClean="0"/>
              <a:t>, maar Pisang</a:t>
            </a:r>
            <a:endParaRPr lang="nl-NL"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016758"/>
          </a:xfrm>
          <a:prstGeom prst="rect">
            <a:avLst/>
          </a:prstGeom>
          <a:noFill/>
        </p:spPr>
        <p:txBody>
          <a:bodyPr wrap="square" rtlCol="0">
            <a:spAutoFit/>
          </a:bodyPr>
          <a:lstStyle/>
          <a:p>
            <a:r>
              <a:rPr lang="en-US" sz="2800" dirty="0" err="1" smtClean="0"/>
              <a:t>Illud</a:t>
            </a:r>
            <a:r>
              <a:rPr lang="en-US" sz="2800" dirty="0" smtClean="0"/>
              <a:t> </a:t>
            </a:r>
            <a:r>
              <a:rPr lang="en-US" sz="2800" dirty="0" err="1" smtClean="0"/>
              <a:t>potius</a:t>
            </a:r>
            <a:r>
              <a:rPr lang="en-US" sz="2800" dirty="0" smtClean="0"/>
              <a:t> </a:t>
            </a:r>
            <a:r>
              <a:rPr lang="en-US" sz="2800" dirty="0" err="1" smtClean="0"/>
              <a:t>cogitabis</a:t>
            </a:r>
            <a:r>
              <a:rPr lang="en-US" sz="2800" dirty="0" smtClean="0"/>
              <a:t>, non </a:t>
            </a:r>
            <a:r>
              <a:rPr lang="en-US" sz="2800" dirty="0" err="1" smtClean="0"/>
              <a:t>esse</a:t>
            </a:r>
            <a:r>
              <a:rPr lang="en-US" sz="2800" dirty="0" smtClean="0"/>
              <a:t> </a:t>
            </a:r>
            <a:r>
              <a:rPr lang="en-US" sz="2800" dirty="0" err="1" smtClean="0"/>
              <a:t>irascendum</a:t>
            </a:r>
            <a:r>
              <a:rPr lang="en-US" sz="2800" dirty="0" smtClean="0"/>
              <a:t> </a:t>
            </a:r>
            <a:r>
              <a:rPr lang="en-US" sz="2800" dirty="0" err="1" smtClean="0"/>
              <a:t>erroribus</a:t>
            </a:r>
            <a:r>
              <a:rPr lang="en-US" sz="2800" dirty="0" smtClean="0"/>
              <a:t>. Quid </a:t>
            </a:r>
            <a:r>
              <a:rPr lang="en-US" sz="2800" dirty="0" err="1" smtClean="0"/>
              <a:t>enim</a:t>
            </a:r>
            <a:r>
              <a:rPr lang="en-US" sz="2800" dirty="0" smtClean="0"/>
              <a:t> </a:t>
            </a:r>
            <a:r>
              <a:rPr lang="en-US" sz="2800" dirty="0" err="1" smtClean="0"/>
              <a:t>si</a:t>
            </a:r>
            <a:r>
              <a:rPr lang="en-US" sz="2800" dirty="0" smtClean="0"/>
              <a:t> </a:t>
            </a:r>
            <a:r>
              <a:rPr lang="en-US" sz="2800" dirty="0" err="1" smtClean="0"/>
              <a:t>quis</a:t>
            </a:r>
            <a:r>
              <a:rPr lang="en-US" sz="2800" dirty="0" smtClean="0"/>
              <a:t> </a:t>
            </a:r>
            <a:r>
              <a:rPr lang="en-US" sz="2800" dirty="0" err="1" smtClean="0"/>
              <a:t>irascatur</a:t>
            </a:r>
            <a:r>
              <a:rPr lang="en-US" sz="2800" dirty="0" smtClean="0"/>
              <a:t> in </a:t>
            </a:r>
            <a:r>
              <a:rPr lang="en-US" sz="2800" dirty="0" err="1" smtClean="0"/>
              <a:t>tenebris</a:t>
            </a:r>
            <a:r>
              <a:rPr lang="en-US" sz="2800" dirty="0" smtClean="0"/>
              <a:t> </a:t>
            </a:r>
            <a:r>
              <a:rPr lang="en-US" sz="2800" dirty="0" err="1" smtClean="0"/>
              <a:t>parum</a:t>
            </a:r>
            <a:r>
              <a:rPr lang="en-US" sz="2800" dirty="0" smtClean="0"/>
              <a:t> </a:t>
            </a:r>
            <a:r>
              <a:rPr lang="en-US" sz="2800" dirty="0" err="1" smtClean="0"/>
              <a:t>vestigia</a:t>
            </a:r>
            <a:r>
              <a:rPr lang="en-US" sz="2800" dirty="0" smtClean="0"/>
              <a:t> </a:t>
            </a:r>
            <a:r>
              <a:rPr lang="en-US" sz="2800" dirty="0" err="1" smtClean="0"/>
              <a:t>certa</a:t>
            </a:r>
            <a:r>
              <a:rPr lang="en-US" sz="2800" dirty="0" smtClean="0"/>
              <a:t> </a:t>
            </a:r>
            <a:r>
              <a:rPr lang="en-US" sz="2800" dirty="0" err="1" smtClean="0"/>
              <a:t>ponentibus</a:t>
            </a:r>
            <a:r>
              <a:rPr lang="en-US" sz="2800" dirty="0" smtClean="0"/>
              <a:t>? Quid </a:t>
            </a:r>
            <a:r>
              <a:rPr lang="en-US" sz="2800" dirty="0" err="1" smtClean="0"/>
              <a:t>si</a:t>
            </a:r>
            <a:r>
              <a:rPr lang="en-US" sz="2800" dirty="0" smtClean="0"/>
              <a:t> </a:t>
            </a:r>
            <a:r>
              <a:rPr lang="en-US" sz="2800" dirty="0" err="1" smtClean="0"/>
              <a:t>quis</a:t>
            </a:r>
            <a:r>
              <a:rPr lang="en-US" sz="2800" dirty="0" smtClean="0"/>
              <a:t> </a:t>
            </a:r>
            <a:r>
              <a:rPr lang="en-US" sz="2800" dirty="0" err="1" smtClean="0"/>
              <a:t>surdis</a:t>
            </a:r>
            <a:r>
              <a:rPr lang="en-US" sz="2800" dirty="0" smtClean="0"/>
              <a:t> imperia non </a:t>
            </a:r>
            <a:r>
              <a:rPr lang="en-US" sz="2800" dirty="0" err="1" smtClean="0"/>
              <a:t>exaudientibus</a:t>
            </a:r>
            <a:r>
              <a:rPr lang="en-US" sz="2800" dirty="0" smtClean="0"/>
              <a:t>? Quid </a:t>
            </a:r>
            <a:r>
              <a:rPr lang="en-US" sz="2800" dirty="0" err="1" smtClean="0"/>
              <a:t>si</a:t>
            </a:r>
            <a:r>
              <a:rPr lang="en-US" sz="2800" dirty="0" smtClean="0"/>
              <a:t> </a:t>
            </a:r>
            <a:r>
              <a:rPr lang="en-US" sz="2800" dirty="0" err="1" smtClean="0"/>
              <a:t>pueris</a:t>
            </a:r>
            <a:r>
              <a:rPr lang="en-US" sz="2800" dirty="0" smtClean="0"/>
              <a:t>, quod </a:t>
            </a:r>
            <a:r>
              <a:rPr lang="en-US" sz="2800" dirty="0" err="1" smtClean="0"/>
              <a:t>neglecto</a:t>
            </a:r>
            <a:r>
              <a:rPr lang="en-US" sz="2800" dirty="0" smtClean="0"/>
              <a:t> </a:t>
            </a:r>
            <a:r>
              <a:rPr lang="en-US" sz="2800" dirty="0" err="1" smtClean="0"/>
              <a:t>dispectu</a:t>
            </a:r>
            <a:r>
              <a:rPr lang="en-US" sz="2800" dirty="0" smtClean="0"/>
              <a:t> </a:t>
            </a:r>
            <a:r>
              <a:rPr lang="en-US" sz="2800" dirty="0" err="1" smtClean="0"/>
              <a:t>officiorum</a:t>
            </a:r>
            <a:r>
              <a:rPr lang="en-US" sz="2800" dirty="0" smtClean="0"/>
              <a:t> ad </a:t>
            </a:r>
            <a:r>
              <a:rPr lang="en-US" sz="2800" dirty="0" err="1" smtClean="0"/>
              <a:t>lusus</a:t>
            </a:r>
            <a:r>
              <a:rPr lang="en-US" sz="2800" dirty="0" smtClean="0"/>
              <a:t> et </a:t>
            </a:r>
            <a:r>
              <a:rPr lang="en-US" sz="2800" dirty="0" err="1" smtClean="0"/>
              <a:t>ineptos</a:t>
            </a:r>
            <a:r>
              <a:rPr lang="en-US" sz="2800" dirty="0" smtClean="0"/>
              <a:t> </a:t>
            </a:r>
            <a:r>
              <a:rPr lang="en-US" sz="2800" dirty="0" err="1" smtClean="0"/>
              <a:t>aequalium</a:t>
            </a:r>
            <a:r>
              <a:rPr lang="en-US" sz="2800" dirty="0" smtClean="0"/>
              <a:t> </a:t>
            </a:r>
            <a:r>
              <a:rPr lang="en-US" sz="2800" dirty="0" err="1" smtClean="0"/>
              <a:t>iocos</a:t>
            </a:r>
            <a:r>
              <a:rPr lang="en-US" sz="2800" dirty="0" smtClean="0"/>
              <a:t> </a:t>
            </a:r>
            <a:r>
              <a:rPr lang="en-US" sz="2800" dirty="0" err="1" smtClean="0"/>
              <a:t>spectent</a:t>
            </a:r>
            <a:r>
              <a:rPr lang="en-US" sz="2800" dirty="0" smtClean="0"/>
              <a:t>? Quid </a:t>
            </a:r>
            <a:r>
              <a:rPr lang="en-US" sz="2800" dirty="0" err="1" smtClean="0"/>
              <a:t>si</a:t>
            </a:r>
            <a:r>
              <a:rPr lang="en-US" sz="2800" dirty="0" smtClean="0"/>
              <a:t> </a:t>
            </a:r>
            <a:r>
              <a:rPr lang="en-US" sz="2800" dirty="0" err="1" smtClean="0"/>
              <a:t>illis</a:t>
            </a:r>
            <a:r>
              <a:rPr lang="en-US" sz="2800" dirty="0" smtClean="0"/>
              <a:t> </a:t>
            </a:r>
            <a:r>
              <a:rPr lang="en-US" sz="2800" dirty="0" err="1" smtClean="0"/>
              <a:t>irasci</a:t>
            </a:r>
            <a:r>
              <a:rPr lang="en-US" sz="2800" dirty="0" smtClean="0"/>
              <a:t> </a:t>
            </a:r>
            <a:r>
              <a:rPr lang="en-US" sz="2800" dirty="0" err="1" smtClean="0"/>
              <a:t>velis</a:t>
            </a:r>
            <a:r>
              <a:rPr lang="en-US" sz="2800" dirty="0" smtClean="0"/>
              <a:t> qui </a:t>
            </a:r>
            <a:r>
              <a:rPr lang="en-US" sz="2800" dirty="0" err="1" smtClean="0"/>
              <a:t>aegrotant</a:t>
            </a:r>
            <a:r>
              <a:rPr lang="en-US" sz="2800" dirty="0" smtClean="0"/>
              <a:t> </a:t>
            </a:r>
            <a:r>
              <a:rPr lang="en-US" sz="2800" dirty="0" err="1" smtClean="0"/>
              <a:t>senescunt</a:t>
            </a:r>
            <a:r>
              <a:rPr lang="en-US" sz="2800" dirty="0" smtClean="0"/>
              <a:t> </a:t>
            </a:r>
            <a:r>
              <a:rPr lang="en-US" sz="2800" dirty="0" err="1" smtClean="0"/>
              <a:t>fatigantur</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Het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zin</a:t>
            </a:r>
            <a:r>
              <a:rPr lang="en-US" sz="2400" dirty="0" smtClean="0">
                <a:solidFill>
                  <a:srgbClr val="00B0F0"/>
                </a:solidFill>
              </a:rPr>
              <a:t> boos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waar</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niets</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kunnen</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blinde</a:t>
            </a:r>
            <a:r>
              <a:rPr lang="en-US" sz="2400" dirty="0" smtClean="0">
                <a:solidFill>
                  <a:srgbClr val="00B0F0"/>
                </a:solidFill>
              </a:rPr>
              <a:t> die </a:t>
            </a:r>
            <a:r>
              <a:rPr lang="en-US" sz="2400" dirty="0" err="1" smtClean="0">
                <a:solidFill>
                  <a:srgbClr val="00B0F0"/>
                </a:solidFill>
              </a:rPr>
              <a:t>ergens</a:t>
            </a:r>
            <a:r>
              <a:rPr lang="en-US" sz="2400" dirty="0" smtClean="0">
                <a:solidFill>
                  <a:srgbClr val="00B0F0"/>
                </a:solidFill>
              </a:rPr>
              <a:t> </a:t>
            </a:r>
            <a:r>
              <a:rPr lang="en-US" sz="2400" dirty="0" err="1" smtClean="0">
                <a:solidFill>
                  <a:srgbClr val="00B0F0"/>
                </a:solidFill>
              </a:rPr>
              <a:t>tegenaan</a:t>
            </a:r>
            <a:r>
              <a:rPr lang="en-US" sz="2400" dirty="0" smtClean="0">
                <a:solidFill>
                  <a:srgbClr val="00B0F0"/>
                </a:solidFill>
              </a:rPr>
              <a:t> </a:t>
            </a:r>
            <a:r>
              <a:rPr lang="en-US" sz="2400" dirty="0" err="1" smtClean="0">
                <a:solidFill>
                  <a:srgbClr val="00B0F0"/>
                </a:solidFill>
              </a:rPr>
              <a:t>loopt</a:t>
            </a:r>
            <a:r>
              <a:rPr lang="en-US" sz="2400" dirty="0" smtClean="0">
                <a:solidFill>
                  <a:srgbClr val="00B0F0"/>
                </a:solidFill>
              </a:rPr>
              <a:t>, </a:t>
            </a:r>
            <a:r>
              <a:rPr lang="en-US" sz="2400" dirty="0" err="1" smtClean="0">
                <a:solidFill>
                  <a:srgbClr val="00B0F0"/>
                </a:solidFill>
              </a:rPr>
              <a:t>kinderen</a:t>
            </a:r>
            <a:r>
              <a:rPr lang="en-US" sz="2400" dirty="0" smtClean="0">
                <a:solidFill>
                  <a:srgbClr val="00B0F0"/>
                </a:solidFill>
              </a:rPr>
              <a:t> die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inschattingsfoutje</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soort</a:t>
            </a:r>
            <a:r>
              <a:rPr lang="en-US" sz="2400" dirty="0" smtClean="0">
                <a:solidFill>
                  <a:srgbClr val="00B0F0"/>
                </a:solidFill>
              </a:rPr>
              <a:t> “</a:t>
            </a:r>
            <a:r>
              <a:rPr lang="en-US" sz="2400" dirty="0" err="1" smtClean="0">
                <a:solidFill>
                  <a:srgbClr val="00B0F0"/>
                </a:solidFill>
              </a:rPr>
              <a:t>errores</a:t>
            </a:r>
            <a:r>
              <a:rPr lang="en-US" sz="2400" dirty="0" smtClean="0">
                <a:solidFill>
                  <a:srgbClr val="00B0F0"/>
                </a:solidFill>
              </a:rPr>
              <a:t>”. Is </a:t>
            </a:r>
            <a:r>
              <a:rPr lang="en-US" sz="2400" dirty="0" err="1" smtClean="0">
                <a:solidFill>
                  <a:srgbClr val="00B0F0"/>
                </a:solidFill>
              </a:rPr>
              <a:t>oud</a:t>
            </a:r>
            <a:r>
              <a:rPr lang="en-US" sz="2400" dirty="0" smtClean="0">
                <a:solidFill>
                  <a:srgbClr val="00B0F0"/>
                </a:solidFill>
              </a:rPr>
              <a:t> en </a:t>
            </a:r>
            <a:r>
              <a:rPr lang="en-US" sz="2400" dirty="0" err="1" smtClean="0">
                <a:solidFill>
                  <a:srgbClr val="00B0F0"/>
                </a:solidFill>
              </a:rPr>
              <a:t>ziek</a:t>
            </a:r>
            <a:r>
              <a:rPr lang="en-US" sz="2400" dirty="0" smtClean="0">
                <a:solidFill>
                  <a:srgbClr val="00B0F0"/>
                </a:solidFill>
              </a:rPr>
              <a:t> en </a:t>
            </a:r>
            <a:r>
              <a:rPr lang="en-US" sz="2400" dirty="0" err="1" smtClean="0">
                <a:solidFill>
                  <a:srgbClr val="00B0F0"/>
                </a:solidFill>
              </a:rPr>
              <a:t>moe</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verkeerd</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bewust</a:t>
            </a:r>
            <a:r>
              <a:rPr lang="en-US" sz="2400" dirty="0" smtClean="0">
                <a:solidFill>
                  <a:srgbClr val="00B0F0"/>
                </a:solidFill>
              </a:rPr>
              <a:t> </a:t>
            </a:r>
            <a:r>
              <a:rPr lang="en-US" sz="2400" dirty="0" err="1" smtClean="0">
                <a:solidFill>
                  <a:srgbClr val="00B0F0"/>
                </a:solidFill>
              </a:rPr>
              <a:t>verkeerde</a:t>
            </a:r>
            <a:r>
              <a:rPr lang="en-US" sz="2400" dirty="0" smtClean="0">
                <a:solidFill>
                  <a:srgbClr val="00B0F0"/>
                </a:solidFill>
              </a:rPr>
              <a:t> </a:t>
            </a:r>
            <a:r>
              <a:rPr lang="en-US" sz="2400" dirty="0" err="1" smtClean="0">
                <a:solidFill>
                  <a:srgbClr val="00B0F0"/>
                </a:solidFill>
              </a:rPr>
              <a:t>keuze</a:t>
            </a:r>
            <a:r>
              <a:rPr lang="en-US" sz="2400" dirty="0" smtClean="0">
                <a:solidFill>
                  <a:srgbClr val="00B0F0"/>
                </a:solidFill>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19</a:t>
            </a:r>
            <a:r>
              <a:rPr lang="nl-NL" sz="4000" dirty="0" smtClean="0"/>
              <a:t>	</a:t>
            </a:r>
            <a:r>
              <a:rPr lang="nl-NL" sz="2800" dirty="0" smtClean="0"/>
              <a:t>Wat zijn “</a:t>
            </a:r>
            <a:r>
              <a:rPr lang="nl-NL" sz="2800" dirty="0" err="1" smtClean="0"/>
              <a:t>errores</a:t>
            </a:r>
            <a:r>
              <a:rPr lang="nl-NL" sz="2800" dirty="0" smtClean="0"/>
              <a:t>”, gezien de voorbeelden die Seneca 	geeft?</a:t>
            </a:r>
          </a:p>
          <a:p>
            <a:r>
              <a:rPr lang="nl-NL" dirty="0" smtClean="0"/>
              <a:t>	</a:t>
            </a:r>
            <a:r>
              <a:rPr lang="nl-NL" sz="2800" dirty="0" smtClean="0">
                <a:solidFill>
                  <a:srgbClr val="00B050"/>
                </a:solidFill>
              </a:rPr>
              <a:t>A. systeemfouten</a:t>
            </a:r>
          </a:p>
          <a:p>
            <a:r>
              <a:rPr lang="nl-NL" sz="2800" dirty="0">
                <a:solidFill>
                  <a:srgbClr val="00B050"/>
                </a:solidFill>
              </a:rPr>
              <a:t>	</a:t>
            </a:r>
            <a:r>
              <a:rPr lang="nl-NL" sz="2800" dirty="0" smtClean="0">
                <a:solidFill>
                  <a:srgbClr val="00B050"/>
                </a:solidFill>
              </a:rPr>
              <a:t>B. het koningslied van J. </a:t>
            </a:r>
            <a:r>
              <a:rPr lang="nl-NL" sz="2800" dirty="0" err="1" smtClean="0">
                <a:solidFill>
                  <a:srgbClr val="00B050"/>
                </a:solidFill>
              </a:rPr>
              <a:t>Ewbank</a:t>
            </a:r>
            <a:endParaRPr lang="nl-NL" sz="2800" dirty="0" smtClean="0">
              <a:solidFill>
                <a:srgbClr val="00B050"/>
              </a:solidFill>
            </a:endParaRPr>
          </a:p>
          <a:p>
            <a:r>
              <a:rPr lang="nl-NL" sz="2800" dirty="0">
                <a:solidFill>
                  <a:srgbClr val="00B050"/>
                </a:solidFill>
              </a:rPr>
              <a:t>	</a:t>
            </a:r>
            <a:r>
              <a:rPr lang="nl-NL" sz="2800" dirty="0" smtClean="0">
                <a:solidFill>
                  <a:srgbClr val="00B050"/>
                </a:solidFill>
              </a:rPr>
              <a:t>C. fouten waar mensen niets aan kunnen doen</a:t>
            </a:r>
          </a:p>
          <a:p>
            <a:r>
              <a:rPr lang="nl-NL" sz="2800" dirty="0">
                <a:solidFill>
                  <a:srgbClr val="00B050"/>
                </a:solidFill>
              </a:rPr>
              <a:t>	</a:t>
            </a:r>
            <a:r>
              <a:rPr lang="nl-NL" sz="2800" dirty="0" smtClean="0">
                <a:solidFill>
                  <a:srgbClr val="00B050"/>
                </a:solidFill>
              </a:rPr>
              <a:t>D. missers die mensen bewust begaan hebben</a:t>
            </a:r>
          </a:p>
        </p:txBody>
      </p:sp>
      <p:pic>
        <p:nvPicPr>
          <p:cNvPr id="173058" name="Picture 2" descr="http://www.grotescheur.nl/wp6/wp-content/uploads/2011/12/citaat-311-fouten.jpg"/>
          <p:cNvPicPr>
            <a:picLocks noChangeAspect="1" noChangeArrowheads="1"/>
          </p:cNvPicPr>
          <p:nvPr/>
        </p:nvPicPr>
        <p:blipFill>
          <a:blip r:embed="rId2" cstate="print"/>
          <a:srcRect l="19528" t="14278" r="20787" b="14278"/>
          <a:stretch>
            <a:fillRect/>
          </a:stretch>
        </p:blipFill>
        <p:spPr bwMode="auto">
          <a:xfrm>
            <a:off x="251520" y="3429000"/>
            <a:ext cx="3397256" cy="2992226"/>
          </a:xfrm>
          <a:prstGeom prst="rect">
            <a:avLst/>
          </a:prstGeom>
          <a:noFill/>
        </p:spPr>
      </p:pic>
      <p:pic>
        <p:nvPicPr>
          <p:cNvPr id="162818" name="Picture 2" descr="http://egbert.kingmanet.nl/wp-content/uploads/error.jpg"/>
          <p:cNvPicPr>
            <a:picLocks noChangeAspect="1" noChangeArrowheads="1"/>
          </p:cNvPicPr>
          <p:nvPr/>
        </p:nvPicPr>
        <p:blipFill>
          <a:blip r:embed="rId3" cstate="print"/>
          <a:srcRect l="8315" t="23433" r="9071" b="26457"/>
          <a:stretch>
            <a:fillRect/>
          </a:stretch>
        </p:blipFill>
        <p:spPr bwMode="auto">
          <a:xfrm>
            <a:off x="5292080" y="980728"/>
            <a:ext cx="1576013" cy="955951"/>
          </a:xfrm>
          <a:prstGeom prst="rect">
            <a:avLst/>
          </a:prstGeom>
          <a:noFill/>
        </p:spPr>
      </p:pic>
      <p:pic>
        <p:nvPicPr>
          <p:cNvPr id="184322" name="Picture 2" descr="http://prutsfm.nl/prutsfm/uploads/2013/04/altijd-prutsfm-Luis-Suarez-Bijt-Grappen-Van-Twitter-Facebook-post.jpg"/>
          <p:cNvPicPr>
            <a:picLocks noChangeAspect="1" noChangeArrowheads="1"/>
          </p:cNvPicPr>
          <p:nvPr/>
        </p:nvPicPr>
        <p:blipFill>
          <a:blip r:embed="rId4" cstate="print"/>
          <a:srcRect l="55793" r="8399" b="16630"/>
          <a:stretch>
            <a:fillRect/>
          </a:stretch>
        </p:blipFill>
        <p:spPr bwMode="auto">
          <a:xfrm>
            <a:off x="6588224" y="3645024"/>
            <a:ext cx="2148577" cy="1985234"/>
          </a:xfrm>
          <a:prstGeom prst="rect">
            <a:avLst/>
          </a:prstGeom>
          <a:noFill/>
        </p:spPr>
      </p:pic>
      <p:sp>
        <p:nvSpPr>
          <p:cNvPr id="8" name="Tekstvak 7"/>
          <p:cNvSpPr txBox="1"/>
          <p:nvPr/>
        </p:nvSpPr>
        <p:spPr>
          <a:xfrm>
            <a:off x="4427984" y="4437112"/>
            <a:ext cx="2304256" cy="830997"/>
          </a:xfrm>
          <a:prstGeom prst="rect">
            <a:avLst/>
          </a:prstGeom>
          <a:noFill/>
        </p:spPr>
        <p:txBody>
          <a:bodyPr wrap="square" rtlCol="0">
            <a:spAutoFit/>
          </a:bodyPr>
          <a:lstStyle/>
          <a:p>
            <a:r>
              <a:rPr lang="nl-NL" sz="2400" dirty="0" smtClean="0"/>
              <a:t>Missers? Ik beet toch raak??</a:t>
            </a:r>
            <a:endParaRPr lang="nl-NL"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570756"/>
          </a:xfrm>
          <a:prstGeom prst="rect">
            <a:avLst/>
          </a:prstGeom>
          <a:noFill/>
        </p:spPr>
        <p:txBody>
          <a:bodyPr wrap="square" rtlCol="0">
            <a:spAutoFit/>
          </a:bodyPr>
          <a:lstStyle/>
          <a:p>
            <a:r>
              <a:rPr lang="en-US" sz="2800" dirty="0" smtClean="0"/>
              <a:t>Inter cetera </a:t>
            </a:r>
            <a:r>
              <a:rPr lang="en-US" sz="2800" dirty="0" err="1" smtClean="0"/>
              <a:t>mortalitatis</a:t>
            </a:r>
            <a:r>
              <a:rPr lang="en-US" sz="2800" dirty="0" smtClean="0"/>
              <a:t> </a:t>
            </a:r>
            <a:r>
              <a:rPr lang="en-US" sz="2800" dirty="0" err="1" smtClean="0"/>
              <a:t>incommoda</a:t>
            </a:r>
            <a:r>
              <a:rPr lang="en-US" sz="2800" dirty="0" smtClean="0"/>
              <a:t> et hoc </a:t>
            </a:r>
            <a:r>
              <a:rPr lang="en-US" sz="2800" dirty="0" err="1" smtClean="0"/>
              <a:t>est</a:t>
            </a:r>
            <a:r>
              <a:rPr lang="en-US" sz="2800" dirty="0" smtClean="0"/>
              <a:t>, </a:t>
            </a:r>
            <a:r>
              <a:rPr lang="en-US" sz="2800" dirty="0" err="1" smtClean="0"/>
              <a:t>caligo</a:t>
            </a:r>
            <a:r>
              <a:rPr lang="en-US" sz="2800" dirty="0" smtClean="0"/>
              <a:t> </a:t>
            </a:r>
            <a:r>
              <a:rPr lang="en-US" sz="2800" dirty="0" err="1" smtClean="0"/>
              <a:t>mentium</a:t>
            </a:r>
            <a:r>
              <a:rPr lang="en-US" sz="2800" dirty="0" smtClean="0"/>
              <a:t> </a:t>
            </a:r>
            <a:r>
              <a:rPr lang="en-US" sz="2800" dirty="0" err="1" smtClean="0"/>
              <a:t>nec</a:t>
            </a:r>
            <a:r>
              <a:rPr lang="en-US" sz="2800" dirty="0" smtClean="0"/>
              <a:t> </a:t>
            </a:r>
            <a:r>
              <a:rPr lang="en-US" sz="2800" dirty="0" err="1" smtClean="0"/>
              <a:t>tantum</a:t>
            </a:r>
            <a:r>
              <a:rPr lang="en-US" sz="2800" dirty="0" smtClean="0"/>
              <a:t> </a:t>
            </a:r>
            <a:r>
              <a:rPr lang="en-US" sz="2800" dirty="0" err="1" smtClean="0"/>
              <a:t>necessitas</a:t>
            </a:r>
            <a:r>
              <a:rPr lang="en-US" sz="2800" dirty="0" smtClean="0"/>
              <a:t> </a:t>
            </a:r>
            <a:r>
              <a:rPr lang="en-US" sz="2800" dirty="0" err="1" smtClean="0"/>
              <a:t>errandi</a:t>
            </a:r>
            <a:r>
              <a:rPr lang="en-US" sz="2800" dirty="0" smtClean="0"/>
              <a:t> </a:t>
            </a:r>
            <a:r>
              <a:rPr lang="en-US" sz="2800" dirty="0" err="1" smtClean="0"/>
              <a:t>sed</a:t>
            </a:r>
            <a:r>
              <a:rPr lang="en-US" sz="2800" dirty="0" smtClean="0"/>
              <a:t> </a:t>
            </a:r>
            <a:r>
              <a:rPr lang="en-US" sz="2800" dirty="0" err="1" smtClean="0"/>
              <a:t>errorum</a:t>
            </a:r>
            <a:r>
              <a:rPr lang="en-US" sz="2800" dirty="0" smtClean="0"/>
              <a:t> </a:t>
            </a:r>
            <a:r>
              <a:rPr lang="en-US" sz="2800" dirty="0" err="1" smtClean="0"/>
              <a:t>amor</a:t>
            </a:r>
            <a:r>
              <a:rPr lang="en-US" sz="2800" dirty="0" smtClean="0"/>
              <a:t>. Ne </a:t>
            </a:r>
            <a:r>
              <a:rPr lang="en-US" sz="2800" dirty="0" err="1" smtClean="0"/>
              <a:t>singulis</a:t>
            </a:r>
            <a:r>
              <a:rPr lang="en-US" sz="2800" dirty="0" smtClean="0"/>
              <a:t> </a:t>
            </a:r>
            <a:r>
              <a:rPr lang="en-US" sz="2800" dirty="0" err="1" smtClean="0"/>
              <a:t>irascaris</a:t>
            </a:r>
            <a:r>
              <a:rPr lang="en-US" sz="2800" dirty="0" smtClean="0"/>
              <a:t>, </a:t>
            </a:r>
            <a:r>
              <a:rPr lang="en-US" sz="2800" dirty="0" err="1" smtClean="0"/>
              <a:t>universis</a:t>
            </a:r>
            <a:r>
              <a:rPr lang="en-US" sz="2800" dirty="0" smtClean="0"/>
              <a:t> </a:t>
            </a:r>
            <a:r>
              <a:rPr lang="en-US" sz="2800" dirty="0" err="1" smtClean="0"/>
              <a:t>ignoscendum</a:t>
            </a:r>
            <a:r>
              <a:rPr lang="en-US" sz="2800" dirty="0" smtClean="0"/>
              <a:t> </a:t>
            </a:r>
            <a:r>
              <a:rPr lang="en-US" sz="2800" dirty="0" err="1" smtClean="0"/>
              <a:t>est</a:t>
            </a:r>
            <a:r>
              <a:rPr lang="en-US" sz="2800" dirty="0" smtClean="0"/>
              <a:t>, </a:t>
            </a:r>
            <a:r>
              <a:rPr lang="en-US" sz="2800" dirty="0" err="1" smtClean="0"/>
              <a:t>generi</a:t>
            </a:r>
            <a:r>
              <a:rPr lang="en-US" sz="2800" dirty="0" smtClean="0"/>
              <a:t> </a:t>
            </a:r>
            <a:r>
              <a:rPr lang="en-US" sz="2800" dirty="0" err="1" smtClean="0"/>
              <a:t>humano</a:t>
            </a:r>
            <a:r>
              <a:rPr lang="en-US" sz="2800" dirty="0" smtClean="0"/>
              <a:t> </a:t>
            </a:r>
            <a:r>
              <a:rPr lang="en-US" sz="2800" dirty="0" err="1" smtClean="0"/>
              <a:t>venia</a:t>
            </a:r>
            <a:r>
              <a:rPr lang="en-US" sz="2800" dirty="0" smtClean="0"/>
              <a:t> </a:t>
            </a:r>
            <a:r>
              <a:rPr lang="en-US" sz="2800" dirty="0" err="1" smtClean="0"/>
              <a:t>tribuenda</a:t>
            </a:r>
            <a:r>
              <a:rPr lang="en-US" sz="2800" dirty="0" smtClean="0"/>
              <a:t> est. Si </a:t>
            </a:r>
            <a:r>
              <a:rPr lang="en-US" sz="2800" dirty="0" err="1" smtClean="0"/>
              <a:t>irasceris</a:t>
            </a:r>
            <a:r>
              <a:rPr lang="en-US" sz="2800" dirty="0" smtClean="0"/>
              <a:t> </a:t>
            </a:r>
            <a:r>
              <a:rPr lang="en-US" sz="2800" dirty="0" err="1" smtClean="0"/>
              <a:t>iuvenibus</a:t>
            </a:r>
            <a:r>
              <a:rPr lang="en-US" sz="2800" dirty="0" smtClean="0"/>
              <a:t> </a:t>
            </a:r>
            <a:r>
              <a:rPr lang="en-US" sz="2800" dirty="0" err="1" smtClean="0"/>
              <a:t>senibusque</a:t>
            </a:r>
            <a:r>
              <a:rPr lang="en-US" sz="2800" dirty="0" smtClean="0"/>
              <a:t> quod </a:t>
            </a:r>
            <a:r>
              <a:rPr lang="en-US" sz="2800" dirty="0" err="1" smtClean="0"/>
              <a:t>peccant</a:t>
            </a:r>
            <a:r>
              <a:rPr lang="en-US" sz="2800" dirty="0" smtClean="0"/>
              <a:t>, </a:t>
            </a:r>
            <a:r>
              <a:rPr lang="en-US" sz="2800" dirty="0" err="1" smtClean="0"/>
              <a:t>irascere</a:t>
            </a:r>
            <a:r>
              <a:rPr lang="en-US" sz="2800" dirty="0" smtClean="0"/>
              <a:t> et </a:t>
            </a:r>
            <a:r>
              <a:rPr lang="en-US" sz="2800" dirty="0" err="1" smtClean="0"/>
              <a:t>infantibus</a:t>
            </a:r>
            <a:r>
              <a:rPr lang="en-US" sz="2800" dirty="0" smtClean="0"/>
              <a:t>: </a:t>
            </a:r>
            <a:r>
              <a:rPr lang="en-US" sz="2800" dirty="0" err="1" smtClean="0"/>
              <a:t>peccaturi</a:t>
            </a:r>
            <a:r>
              <a:rPr lang="en-US" sz="2800" dirty="0" smtClean="0"/>
              <a:t> </a:t>
            </a:r>
            <a:r>
              <a:rPr lang="en-US" sz="2800" dirty="0" err="1" smtClean="0"/>
              <a:t>sunt</a:t>
            </a:r>
            <a:r>
              <a:rPr lang="en-US" sz="2800" dirty="0" smtClean="0"/>
              <a:t>. </a:t>
            </a:r>
            <a:r>
              <a:rPr lang="en-US" sz="2800" dirty="0" err="1" smtClean="0"/>
              <a:t>Numquis</a:t>
            </a:r>
            <a:r>
              <a:rPr lang="en-US" sz="2800" dirty="0" smtClean="0"/>
              <a:t> </a:t>
            </a:r>
            <a:r>
              <a:rPr lang="en-US" sz="2800" dirty="0" err="1" smtClean="0"/>
              <a:t>irascitur</a:t>
            </a:r>
            <a:r>
              <a:rPr lang="en-US" sz="2800" dirty="0" smtClean="0"/>
              <a:t> </a:t>
            </a:r>
            <a:r>
              <a:rPr lang="en-US" sz="2800" dirty="0" err="1" smtClean="0"/>
              <a:t>pueris</a:t>
            </a:r>
            <a:r>
              <a:rPr lang="en-US" sz="2800" dirty="0" smtClean="0"/>
              <a:t>, quorum </a:t>
            </a:r>
            <a:r>
              <a:rPr lang="en-US" sz="2800" dirty="0" err="1" smtClean="0"/>
              <a:t>aetas</a:t>
            </a:r>
            <a:r>
              <a:rPr lang="en-US" sz="2800" dirty="0" smtClean="0"/>
              <a:t> </a:t>
            </a:r>
            <a:r>
              <a:rPr lang="en-US" sz="2800" dirty="0" err="1" smtClean="0"/>
              <a:t>nondum</a:t>
            </a:r>
            <a:r>
              <a:rPr lang="en-US" sz="2800" dirty="0" smtClean="0"/>
              <a:t> </a:t>
            </a:r>
            <a:r>
              <a:rPr lang="en-US" sz="2800" dirty="0" err="1" smtClean="0"/>
              <a:t>novit</a:t>
            </a:r>
            <a:r>
              <a:rPr lang="en-US" sz="2800" dirty="0" smtClean="0"/>
              <a:t> </a:t>
            </a:r>
            <a:r>
              <a:rPr lang="en-US" sz="2800" dirty="0" err="1" smtClean="0"/>
              <a:t>rerum</a:t>
            </a:r>
            <a:r>
              <a:rPr lang="en-US" sz="2800" dirty="0" smtClean="0"/>
              <a:t> </a:t>
            </a:r>
            <a:r>
              <a:rPr lang="en-US" sz="2800" dirty="0" err="1" smtClean="0"/>
              <a:t>discrimina</a:t>
            </a:r>
            <a:r>
              <a:rPr lang="en-US" sz="2800" dirty="0" smtClean="0"/>
              <a:t>?</a:t>
            </a:r>
            <a:r>
              <a:rPr lang="en-US" sz="3200" dirty="0" smtClean="0">
                <a:solidFill>
                  <a:srgbClr val="00B0F0"/>
                </a:solidFill>
              </a:rPr>
              <a:t> </a:t>
            </a:r>
          </a:p>
          <a:p>
            <a:endParaRPr lang="en-US" sz="3200" dirty="0" smtClean="0">
              <a:solidFill>
                <a:srgbClr val="00B0F0"/>
              </a:solidFill>
            </a:endParaRPr>
          </a:p>
          <a:p>
            <a:r>
              <a:rPr lang="en-US" sz="2800" dirty="0" smtClean="0">
                <a:solidFill>
                  <a:srgbClr val="00B0F0"/>
                </a:solidFill>
              </a:rPr>
              <a:t>===========</a:t>
            </a:r>
          </a:p>
          <a:p>
            <a:r>
              <a:rPr lang="en-US" sz="2400" dirty="0" err="1" smtClean="0">
                <a:solidFill>
                  <a:srgbClr val="00B0F0"/>
                </a:solidFill>
              </a:rPr>
              <a:t>Fouten</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is </a:t>
            </a:r>
            <a:r>
              <a:rPr lang="en-US" sz="2400" dirty="0" err="1" smtClean="0">
                <a:solidFill>
                  <a:srgbClr val="00B0F0"/>
                </a:solidFill>
              </a:rPr>
              <a:t>menselijk</a:t>
            </a:r>
            <a:r>
              <a:rPr lang="en-US" sz="2400" dirty="0" smtClean="0">
                <a:solidFill>
                  <a:srgbClr val="00B0F0"/>
                </a:solidFill>
              </a:rPr>
              <a:t>. Boos </a:t>
            </a:r>
            <a:r>
              <a:rPr lang="en-US" sz="2400" dirty="0" err="1" smtClean="0">
                <a:solidFill>
                  <a:srgbClr val="00B0F0"/>
                </a:solidFill>
              </a:rPr>
              <a:t>worden</a:t>
            </a:r>
            <a:r>
              <a:rPr lang="en-US" sz="2400" dirty="0" smtClean="0">
                <a:solidFill>
                  <a:srgbClr val="00B0F0"/>
                </a:solidFill>
              </a:rPr>
              <a:t> op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individu</a:t>
            </a:r>
            <a:r>
              <a:rPr lang="en-US" sz="2400" dirty="0" smtClean="0">
                <a:solidFill>
                  <a:srgbClr val="00B0F0"/>
                </a:solidFill>
              </a:rPr>
              <a:t> is </a:t>
            </a:r>
            <a:r>
              <a:rPr lang="en-US" sz="2400" dirty="0" err="1" smtClean="0">
                <a:solidFill>
                  <a:srgbClr val="00B0F0"/>
                </a:solidFill>
              </a:rPr>
              <a:t>raar</a:t>
            </a:r>
            <a:r>
              <a:rPr lang="en-US" sz="2400" dirty="0" smtClean="0">
                <a:solidFill>
                  <a:srgbClr val="00B0F0"/>
                </a:solidFill>
              </a:rPr>
              <a:t>, want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denk</a:t>
            </a:r>
            <a:r>
              <a:rPr lang="en-US" sz="2400" dirty="0" smtClean="0">
                <a:solidFill>
                  <a:srgbClr val="00B0F0"/>
                </a:solidFill>
              </a:rPr>
              <a:t> je </a:t>
            </a:r>
            <a:r>
              <a:rPr lang="en-US" sz="2400" dirty="0" err="1" smtClean="0">
                <a:solidFill>
                  <a:srgbClr val="00B0F0"/>
                </a:solidFill>
              </a:rPr>
              <a:t>dat</a:t>
            </a:r>
            <a:r>
              <a:rPr lang="en-US" sz="2400" dirty="0" smtClean="0">
                <a:solidFill>
                  <a:srgbClr val="00B0F0"/>
                </a:solidFill>
              </a:rPr>
              <a:t> die </a:t>
            </a:r>
            <a:r>
              <a:rPr lang="en-US" sz="2400" dirty="0" err="1" smtClean="0">
                <a:solidFill>
                  <a:srgbClr val="00B0F0"/>
                </a:solidFill>
              </a:rPr>
              <a:t>anders</a:t>
            </a:r>
            <a:r>
              <a:rPr lang="en-US" sz="2400" dirty="0" smtClean="0">
                <a:solidFill>
                  <a:srgbClr val="00B0F0"/>
                </a:solidFill>
              </a:rPr>
              <a:t> is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Wat</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foute</a:t>
            </a:r>
            <a:r>
              <a:rPr lang="en-US" sz="2400" dirty="0" smtClean="0">
                <a:solidFill>
                  <a:srgbClr val="00B0F0"/>
                </a:solidFill>
              </a:rPr>
              <a:t> </a:t>
            </a:r>
            <a:r>
              <a:rPr lang="en-US" sz="2400" dirty="0" err="1" smtClean="0">
                <a:solidFill>
                  <a:srgbClr val="00B0F0"/>
                </a:solidFill>
              </a:rPr>
              <a:t>gedachte</a:t>
            </a:r>
            <a:r>
              <a:rPr lang="en-US" sz="2400" dirty="0" smtClean="0">
                <a:solidFill>
                  <a:srgbClr val="00B0F0"/>
                </a:solidFill>
              </a:rPr>
              <a:t> is, die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getuigt</a:t>
            </a:r>
            <a:r>
              <a:rPr lang="en-US" sz="2400" dirty="0" smtClean="0">
                <a:solidFill>
                  <a:srgbClr val="00B0F0"/>
                </a:solidFill>
              </a:rPr>
              <a:t> van </a:t>
            </a:r>
            <a:r>
              <a:rPr lang="en-US" sz="2400" dirty="0" err="1" smtClean="0">
                <a:solidFill>
                  <a:srgbClr val="00B0F0"/>
                </a:solidFill>
              </a:rPr>
              <a:t>nadenken</a:t>
            </a:r>
            <a:r>
              <a:rPr lang="en-US" sz="2400" dirty="0" smtClean="0">
                <a:solidFill>
                  <a:srgbClr val="00B0F0"/>
                </a:solidFill>
              </a:rPr>
              <a:t>. </a:t>
            </a:r>
            <a:r>
              <a:rPr lang="en-US" sz="2400" dirty="0" err="1" smtClean="0">
                <a:solidFill>
                  <a:srgbClr val="00B0F0"/>
                </a:solidFill>
              </a:rPr>
              <a:t>Waarom</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a:t>
            </a:r>
            <a:r>
              <a:rPr lang="en-US" sz="2400" u="sng" dirty="0" err="1" smtClean="0">
                <a:solidFill>
                  <a:srgbClr val="00B0F0"/>
                </a:solidFill>
              </a:rPr>
              <a:t>alle</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beschikken</a:t>
            </a:r>
            <a:r>
              <a:rPr lang="en-US" sz="2400" dirty="0" smtClean="0">
                <a:solidFill>
                  <a:srgbClr val="00B0F0"/>
                </a:solidFill>
              </a:rPr>
              <a:t> over ratio / </a:t>
            </a:r>
            <a:r>
              <a:rPr lang="en-US" sz="2400" dirty="0" err="1" smtClean="0">
                <a:solidFill>
                  <a:srgbClr val="00B0F0"/>
                </a:solidFill>
              </a:rPr>
              <a:t>rede</a:t>
            </a:r>
            <a:r>
              <a:rPr lang="en-US" sz="2400" dirty="0" smtClean="0">
                <a:solidFill>
                  <a:srgbClr val="00B0F0"/>
                </a:solidFill>
              </a:rPr>
              <a:t>. </a:t>
            </a:r>
            <a:r>
              <a:rPr lang="en-US" sz="2400" dirty="0" err="1" smtClean="0">
                <a:solidFill>
                  <a:srgbClr val="00B0F0"/>
                </a:solidFill>
              </a:rPr>
              <a:t>Niemand</a:t>
            </a:r>
            <a:r>
              <a:rPr lang="en-US" sz="2400" dirty="0" smtClean="0">
                <a:solidFill>
                  <a:srgbClr val="00B0F0"/>
                </a:solidFill>
              </a:rPr>
              <a:t> is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exclusief</a:t>
            </a:r>
            <a:r>
              <a:rPr lang="en-US" sz="2400" dirty="0" smtClean="0">
                <a:solidFill>
                  <a:srgbClr val="00B0F0"/>
                </a:solidFill>
              </a:rPr>
              <a:t>. </a:t>
            </a:r>
            <a:endParaRPr lang="en-US" sz="2800" dirty="0" smtClean="0"/>
          </a:p>
        </p:txBody>
      </p:sp>
      <p:sp>
        <p:nvSpPr>
          <p:cNvPr id="6" name="Tekstvak 5"/>
          <p:cNvSpPr txBox="1"/>
          <p:nvPr/>
        </p:nvSpPr>
        <p:spPr>
          <a:xfrm>
            <a:off x="1763688" y="3645024"/>
            <a:ext cx="184731" cy="369332"/>
          </a:xfrm>
          <a:prstGeom prst="rect">
            <a:avLst/>
          </a:prstGeom>
          <a:noFill/>
        </p:spPr>
        <p:txBody>
          <a:bodyPr wrap="none" rtlCol="0">
            <a:spAutoFit/>
          </a:bodyPr>
          <a:lstStyle/>
          <a:p>
            <a:endParaRPr lang="nl-NL"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20</a:t>
            </a:r>
            <a:r>
              <a:rPr lang="nl-NL" sz="4000" dirty="0" smtClean="0"/>
              <a:t>	</a:t>
            </a:r>
            <a:r>
              <a:rPr lang="nl-NL" sz="2800" dirty="0" smtClean="0"/>
              <a:t>Waarom moet het geen mens kwalijk genomen 	worden als hij fouten maakt?</a:t>
            </a:r>
          </a:p>
          <a:p>
            <a:r>
              <a:rPr lang="nl-NL" dirty="0" smtClean="0"/>
              <a:t>	</a:t>
            </a:r>
            <a:r>
              <a:rPr lang="nl-NL" sz="2800" dirty="0" smtClean="0">
                <a:solidFill>
                  <a:srgbClr val="00B050"/>
                </a:solidFill>
              </a:rPr>
              <a:t>A. omdat de mensen allemaal aan elkaar gelijk zijn en 		dus geen mens uitgezonderd is van fouten</a:t>
            </a:r>
          </a:p>
          <a:p>
            <a:r>
              <a:rPr lang="nl-NL" sz="2800" dirty="0">
                <a:solidFill>
                  <a:srgbClr val="00B050"/>
                </a:solidFill>
              </a:rPr>
              <a:t>	</a:t>
            </a:r>
            <a:r>
              <a:rPr lang="nl-NL" sz="2800" dirty="0" smtClean="0">
                <a:solidFill>
                  <a:srgbClr val="00B050"/>
                </a:solidFill>
              </a:rPr>
              <a:t>B. omdat de mensen niet alleen maar bewust fouten 		maken, maar ook wel eens onbewust</a:t>
            </a:r>
          </a:p>
          <a:p>
            <a:r>
              <a:rPr lang="nl-NL" sz="2800" dirty="0">
                <a:solidFill>
                  <a:srgbClr val="00B050"/>
                </a:solidFill>
              </a:rPr>
              <a:t>	</a:t>
            </a:r>
            <a:r>
              <a:rPr lang="nl-NL" sz="2800" dirty="0" smtClean="0">
                <a:solidFill>
                  <a:srgbClr val="00B050"/>
                </a:solidFill>
              </a:rPr>
              <a:t>C. omdat de mensen soms van het maken van fouten 		houden</a:t>
            </a:r>
          </a:p>
          <a:p>
            <a:r>
              <a:rPr lang="nl-NL" sz="2800" dirty="0">
                <a:solidFill>
                  <a:srgbClr val="00B050"/>
                </a:solidFill>
              </a:rPr>
              <a:t>	</a:t>
            </a:r>
            <a:r>
              <a:rPr lang="nl-NL" sz="2800" dirty="0" smtClean="0">
                <a:solidFill>
                  <a:srgbClr val="00B050"/>
                </a:solidFill>
              </a:rPr>
              <a:t>D. omdat de mensen ouder worden en daardoor nou 		eenmaal fouten maken</a:t>
            </a:r>
          </a:p>
        </p:txBody>
      </p:sp>
      <p:pic>
        <p:nvPicPr>
          <p:cNvPr id="169986" name="Picture 2" descr="http://centuryoftalent.files.wordpress.com/2013/04/fouten.gif"/>
          <p:cNvPicPr>
            <a:picLocks noChangeAspect="1" noChangeArrowheads="1"/>
          </p:cNvPicPr>
          <p:nvPr/>
        </p:nvPicPr>
        <p:blipFill>
          <a:blip r:embed="rId2" cstate="print"/>
          <a:srcRect/>
          <a:stretch>
            <a:fillRect/>
          </a:stretch>
        </p:blipFill>
        <p:spPr bwMode="auto">
          <a:xfrm>
            <a:off x="6012160" y="4581127"/>
            <a:ext cx="1872208" cy="189785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err="1" smtClean="0"/>
              <a:t>Maior</a:t>
            </a:r>
            <a:r>
              <a:rPr lang="en-US" sz="2800" dirty="0" smtClean="0"/>
              <a:t> </a:t>
            </a:r>
            <a:r>
              <a:rPr lang="en-US" sz="2800" dirty="0" err="1" smtClean="0"/>
              <a:t>est</a:t>
            </a:r>
            <a:r>
              <a:rPr lang="en-US" sz="2800" dirty="0" smtClean="0"/>
              <a:t> </a:t>
            </a:r>
            <a:r>
              <a:rPr lang="en-US" sz="2800" dirty="0" err="1" smtClean="0"/>
              <a:t>excusatio</a:t>
            </a:r>
            <a:r>
              <a:rPr lang="en-US" sz="2800" dirty="0" smtClean="0"/>
              <a:t> et </a:t>
            </a:r>
            <a:r>
              <a:rPr lang="en-US" sz="2800" dirty="0" err="1" smtClean="0"/>
              <a:t>iustior</a:t>
            </a:r>
            <a:r>
              <a:rPr lang="en-US" sz="2800" dirty="0" smtClean="0"/>
              <a:t> hominem </a:t>
            </a:r>
            <a:r>
              <a:rPr lang="en-US" sz="2800" dirty="0" err="1" smtClean="0"/>
              <a:t>esse</a:t>
            </a:r>
            <a:r>
              <a:rPr lang="en-US" sz="2800" dirty="0" smtClean="0"/>
              <a:t> quam </a:t>
            </a:r>
            <a:r>
              <a:rPr lang="en-US" sz="2800" dirty="0" err="1" smtClean="0"/>
              <a:t>puerum</a:t>
            </a:r>
            <a:r>
              <a:rPr lang="en-US" sz="2800" dirty="0" smtClean="0"/>
              <a:t>. </a:t>
            </a:r>
            <a:r>
              <a:rPr lang="en-US" sz="2800" dirty="0" err="1" smtClean="0"/>
              <a:t>Hac</a:t>
            </a:r>
            <a:r>
              <a:rPr lang="en-US" sz="2800" dirty="0" smtClean="0"/>
              <a:t> </a:t>
            </a:r>
            <a:r>
              <a:rPr lang="en-US" sz="2800" dirty="0" err="1" smtClean="0"/>
              <a:t>condicione</a:t>
            </a:r>
            <a:r>
              <a:rPr lang="en-US" sz="2800" dirty="0" smtClean="0"/>
              <a:t> </a:t>
            </a:r>
            <a:r>
              <a:rPr lang="en-US" sz="2800" dirty="0" err="1" smtClean="0"/>
              <a:t>nati</a:t>
            </a:r>
            <a:r>
              <a:rPr lang="en-US" sz="2800" dirty="0" smtClean="0"/>
              <a:t> </a:t>
            </a:r>
            <a:r>
              <a:rPr lang="en-US" sz="2800" dirty="0" err="1" smtClean="0"/>
              <a:t>sumus</a:t>
            </a:r>
            <a:r>
              <a:rPr lang="en-US" sz="2800" dirty="0" smtClean="0"/>
              <a:t>, </a:t>
            </a:r>
            <a:r>
              <a:rPr lang="en-US" sz="2800" dirty="0" err="1" smtClean="0"/>
              <a:t>animalia</a:t>
            </a:r>
            <a:r>
              <a:rPr lang="en-US" sz="2800" dirty="0" smtClean="0"/>
              <a:t> </a:t>
            </a:r>
            <a:r>
              <a:rPr lang="en-US" sz="2800" dirty="0" err="1" smtClean="0"/>
              <a:t>obnoxia</a:t>
            </a:r>
            <a:r>
              <a:rPr lang="en-US" sz="2800" dirty="0" smtClean="0"/>
              <a:t> non </a:t>
            </a:r>
            <a:r>
              <a:rPr lang="en-US" sz="2800" dirty="0" err="1" smtClean="0"/>
              <a:t>paucioribus</a:t>
            </a:r>
            <a:r>
              <a:rPr lang="en-US" sz="2800" dirty="0" smtClean="0"/>
              <a:t> </a:t>
            </a:r>
            <a:r>
              <a:rPr lang="en-US" sz="2800" dirty="0" err="1" smtClean="0"/>
              <a:t>animi</a:t>
            </a:r>
            <a:r>
              <a:rPr lang="en-US" sz="2800" dirty="0" smtClean="0"/>
              <a:t> quam </a:t>
            </a:r>
            <a:r>
              <a:rPr lang="en-US" sz="2800" dirty="0" err="1" smtClean="0"/>
              <a:t>corporis</a:t>
            </a:r>
            <a:r>
              <a:rPr lang="en-US" sz="2800" dirty="0" smtClean="0"/>
              <a:t> </a:t>
            </a:r>
            <a:r>
              <a:rPr lang="en-US" sz="2800" dirty="0" err="1" smtClean="0"/>
              <a:t>morbis</a:t>
            </a:r>
            <a:r>
              <a:rPr lang="en-US" sz="2800" dirty="0" smtClean="0"/>
              <a:t>, non </a:t>
            </a:r>
            <a:r>
              <a:rPr lang="en-US" sz="2800" dirty="0" err="1" smtClean="0"/>
              <a:t>quidem</a:t>
            </a:r>
            <a:r>
              <a:rPr lang="en-US" sz="2800" dirty="0" smtClean="0"/>
              <a:t> </a:t>
            </a:r>
            <a:r>
              <a:rPr lang="en-US" sz="2800" dirty="0" err="1" smtClean="0"/>
              <a:t>obtusa</a:t>
            </a:r>
            <a:r>
              <a:rPr lang="en-US" sz="2800" dirty="0" smtClean="0"/>
              <a:t> </a:t>
            </a:r>
            <a:r>
              <a:rPr lang="en-US" sz="2800" dirty="0" err="1" smtClean="0"/>
              <a:t>nec</a:t>
            </a:r>
            <a:r>
              <a:rPr lang="en-US" sz="2800" dirty="0" smtClean="0"/>
              <a:t> </a:t>
            </a:r>
            <a:r>
              <a:rPr lang="en-US" sz="2800" dirty="0" err="1" smtClean="0"/>
              <a:t>tarda</a:t>
            </a:r>
            <a:r>
              <a:rPr lang="en-US" sz="2800" dirty="0" smtClean="0"/>
              <a:t>, </a:t>
            </a:r>
            <a:r>
              <a:rPr lang="en-US" sz="2800" dirty="0" err="1" smtClean="0"/>
              <a:t>sed</a:t>
            </a:r>
            <a:r>
              <a:rPr lang="en-US" sz="2800" dirty="0" smtClean="0"/>
              <a:t> </a:t>
            </a:r>
            <a:r>
              <a:rPr lang="en-US" sz="2800" dirty="0" err="1" smtClean="0"/>
              <a:t>acumine</a:t>
            </a:r>
            <a:r>
              <a:rPr lang="en-US" sz="2800" dirty="0" smtClean="0"/>
              <a:t> </a:t>
            </a:r>
            <a:r>
              <a:rPr lang="en-US" sz="2800" dirty="0" err="1" smtClean="0"/>
              <a:t>nostro</a:t>
            </a:r>
            <a:r>
              <a:rPr lang="en-US" sz="2800" dirty="0" smtClean="0"/>
              <a:t> male </a:t>
            </a:r>
            <a:r>
              <a:rPr lang="en-US" sz="2800" dirty="0" err="1" smtClean="0"/>
              <a:t>utentia</a:t>
            </a:r>
            <a:r>
              <a:rPr lang="en-US" sz="2800" dirty="0" smtClean="0"/>
              <a:t>, alter </a:t>
            </a:r>
            <a:r>
              <a:rPr lang="en-US" sz="2800" dirty="0" err="1" smtClean="0"/>
              <a:t>alteri</a:t>
            </a:r>
            <a:r>
              <a:rPr lang="en-US" sz="2800" dirty="0" smtClean="0"/>
              <a:t> </a:t>
            </a:r>
            <a:r>
              <a:rPr lang="en-US" sz="2800" dirty="0" err="1" smtClean="0"/>
              <a:t>vitiorum</a:t>
            </a:r>
            <a:r>
              <a:rPr lang="en-US" sz="2800" dirty="0" smtClean="0"/>
              <a:t> exempla: …</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Groter en juister is het excuus dat je een mens bent dan dat je een kind bent. In deze situatie zij wij geboren, levende wezens aan niet minder ziektes van de geest blootgesteld dan aan die van het lichaam, weliswaar niet afgestompt en niet traag, maar slecht gebruik makend van onze scherpzinnigheid, de een voor de ander voorbeelden van een verkeerde mentaliteit: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smtClean="0"/>
              <a:t>… </a:t>
            </a:r>
            <a:r>
              <a:rPr lang="en-US" sz="2800" dirty="0" err="1" smtClean="0"/>
              <a:t>quisquis</a:t>
            </a:r>
            <a:r>
              <a:rPr lang="en-US" sz="2800" dirty="0" smtClean="0"/>
              <a:t> sequitur </a:t>
            </a:r>
            <a:r>
              <a:rPr lang="en-US" sz="2800" dirty="0" err="1" smtClean="0"/>
              <a:t>priores</a:t>
            </a:r>
            <a:r>
              <a:rPr lang="en-US" sz="2800" dirty="0" smtClean="0"/>
              <a:t> male </a:t>
            </a:r>
            <a:r>
              <a:rPr lang="en-US" sz="2800" dirty="0" err="1" smtClean="0"/>
              <a:t>iter</a:t>
            </a:r>
            <a:r>
              <a:rPr lang="en-US" sz="2800" dirty="0" smtClean="0"/>
              <a:t> </a:t>
            </a:r>
            <a:r>
              <a:rPr lang="en-US" sz="2800" dirty="0" err="1" smtClean="0"/>
              <a:t>ingressos</a:t>
            </a:r>
            <a:r>
              <a:rPr lang="en-US" sz="2800" dirty="0" smtClean="0"/>
              <a:t>, </a:t>
            </a:r>
            <a:r>
              <a:rPr lang="en-US" sz="2800" dirty="0" err="1" smtClean="0"/>
              <a:t>quidni</a:t>
            </a:r>
            <a:r>
              <a:rPr lang="en-US" sz="2800" dirty="0" smtClean="0"/>
              <a:t> </a:t>
            </a:r>
            <a:r>
              <a:rPr lang="en-US" sz="2800" dirty="0" err="1" smtClean="0"/>
              <a:t>habeat</a:t>
            </a:r>
            <a:r>
              <a:rPr lang="en-US" sz="2800" dirty="0" smtClean="0"/>
              <a:t> </a:t>
            </a:r>
            <a:r>
              <a:rPr lang="en-US" sz="2800" dirty="0" err="1" smtClean="0"/>
              <a:t>excusationem</a:t>
            </a:r>
            <a:r>
              <a:rPr lang="en-US" sz="2800" dirty="0" smtClean="0"/>
              <a:t>, cum </a:t>
            </a:r>
            <a:r>
              <a:rPr lang="en-US" sz="2800" dirty="0" err="1" smtClean="0"/>
              <a:t>publica</a:t>
            </a:r>
            <a:r>
              <a:rPr lang="en-US" sz="2800" dirty="0" smtClean="0"/>
              <a:t> via </a:t>
            </a:r>
            <a:r>
              <a:rPr lang="en-US" sz="2800" dirty="0" err="1" smtClean="0"/>
              <a:t>erraverit</a:t>
            </a:r>
            <a:r>
              <a:rPr lang="en-US" sz="2800" dirty="0" smtClean="0"/>
              <a:t>? In </a:t>
            </a:r>
            <a:r>
              <a:rPr lang="en-US" sz="2800" dirty="0" err="1" smtClean="0"/>
              <a:t>singulos</a:t>
            </a:r>
            <a:r>
              <a:rPr lang="en-US" sz="2800" dirty="0" smtClean="0"/>
              <a:t> </a:t>
            </a:r>
            <a:r>
              <a:rPr lang="en-US" sz="2800" dirty="0" err="1" smtClean="0"/>
              <a:t>severitas</a:t>
            </a:r>
            <a:r>
              <a:rPr lang="en-US" sz="2800" dirty="0" smtClean="0"/>
              <a:t> </a:t>
            </a:r>
            <a:r>
              <a:rPr lang="en-US" sz="2800" dirty="0" err="1" smtClean="0"/>
              <a:t>imperatoris</a:t>
            </a:r>
            <a:r>
              <a:rPr lang="en-US" sz="2800" dirty="0" smtClean="0"/>
              <a:t> </a:t>
            </a:r>
            <a:r>
              <a:rPr lang="en-US" sz="2800" dirty="0" err="1" smtClean="0"/>
              <a:t>destringitur</a:t>
            </a:r>
            <a:r>
              <a:rPr lang="en-US" sz="2800" dirty="0" smtClean="0"/>
              <a:t>, at </a:t>
            </a:r>
            <a:r>
              <a:rPr lang="en-US" sz="2800" dirty="0" err="1" smtClean="0"/>
              <a:t>necessaria</a:t>
            </a:r>
            <a:r>
              <a:rPr lang="en-US" sz="2800" dirty="0" smtClean="0"/>
              <a:t> </a:t>
            </a:r>
            <a:r>
              <a:rPr lang="en-US" sz="2800" dirty="0" err="1" smtClean="0"/>
              <a:t>venia</a:t>
            </a:r>
            <a:r>
              <a:rPr lang="en-US" sz="2800" dirty="0" smtClean="0"/>
              <a:t> </a:t>
            </a:r>
            <a:r>
              <a:rPr lang="en-US" sz="2800" dirty="0" err="1" smtClean="0"/>
              <a:t>est</a:t>
            </a:r>
            <a:r>
              <a:rPr lang="en-US" sz="2800" dirty="0" smtClean="0"/>
              <a:t> </a:t>
            </a:r>
            <a:r>
              <a:rPr lang="en-US" sz="2800" dirty="0" err="1" smtClean="0"/>
              <a:t>ubi</a:t>
            </a:r>
            <a:r>
              <a:rPr lang="en-US" sz="2800" dirty="0" smtClean="0"/>
              <a:t> </a:t>
            </a:r>
            <a:r>
              <a:rPr lang="en-US" sz="2800" dirty="0" err="1" smtClean="0"/>
              <a:t>totus</a:t>
            </a:r>
            <a:r>
              <a:rPr lang="en-US" sz="2800" dirty="0" smtClean="0"/>
              <a:t> </a:t>
            </a:r>
            <a:r>
              <a:rPr lang="en-US" sz="2800" dirty="0" err="1" smtClean="0"/>
              <a:t>deseruit</a:t>
            </a:r>
            <a:r>
              <a:rPr lang="en-US" sz="2800" dirty="0" smtClean="0"/>
              <a:t> </a:t>
            </a:r>
            <a:r>
              <a:rPr lang="en-US" sz="2800" dirty="0" err="1" smtClean="0"/>
              <a:t>exercitus</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 wie hen volgt die eerder een verkeerde weg ingeslagen zijn, waarom zou die geen excuus hebben, omdat hij op de openbare weg afgedwaald is? Tegen individuele personen wordt de strengheid van de legeraanvoerder bij wijze van zwaard getrokken, maar vergeving is onontkoombaar zodra het hele leger er vandoor is gegaan.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431983"/>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21</a:t>
            </a:r>
            <a:r>
              <a:rPr lang="nl-NL" sz="4000" dirty="0" smtClean="0"/>
              <a:t>	</a:t>
            </a:r>
            <a:r>
              <a:rPr lang="nl-NL" sz="2800" dirty="0" smtClean="0"/>
              <a:t>Wanneer is een fout dus verwijtbaar?</a:t>
            </a:r>
          </a:p>
          <a:p>
            <a:r>
              <a:rPr lang="nl-NL" dirty="0" smtClean="0"/>
              <a:t>	</a:t>
            </a:r>
            <a:r>
              <a:rPr lang="nl-NL" sz="2800" dirty="0" smtClean="0">
                <a:solidFill>
                  <a:srgbClr val="00B050"/>
                </a:solidFill>
              </a:rPr>
              <a:t>A. wanneer die juist niet gemaakt is, want dan had hij 		gemaakt kunnen worden</a:t>
            </a:r>
          </a:p>
          <a:p>
            <a:r>
              <a:rPr lang="nl-NL" sz="2800" dirty="0">
                <a:solidFill>
                  <a:srgbClr val="00B050"/>
                </a:solidFill>
              </a:rPr>
              <a:t>	</a:t>
            </a:r>
            <a:r>
              <a:rPr lang="nl-NL" sz="2800" dirty="0" smtClean="0">
                <a:solidFill>
                  <a:srgbClr val="00B050"/>
                </a:solidFill>
              </a:rPr>
              <a:t>B. wanneer de sapiens die maakt, want ja, als een 			sapiens al fouten maakt!</a:t>
            </a:r>
          </a:p>
          <a:p>
            <a:r>
              <a:rPr lang="nl-NL" sz="2800" dirty="0">
                <a:solidFill>
                  <a:srgbClr val="00B050"/>
                </a:solidFill>
              </a:rPr>
              <a:t>	</a:t>
            </a:r>
            <a:r>
              <a:rPr lang="nl-NL" sz="2800" dirty="0" smtClean="0">
                <a:solidFill>
                  <a:srgbClr val="00B050"/>
                </a:solidFill>
              </a:rPr>
              <a:t>C. wanneer die door iedereen gemaakt wordt, want 		dan kan men iemand die niet kwalijk nemen</a:t>
            </a:r>
          </a:p>
          <a:p>
            <a:r>
              <a:rPr lang="nl-NL" sz="2800" dirty="0">
                <a:solidFill>
                  <a:srgbClr val="00B050"/>
                </a:solidFill>
              </a:rPr>
              <a:t>	</a:t>
            </a:r>
            <a:r>
              <a:rPr lang="nl-NL" sz="2800" dirty="0" smtClean="0">
                <a:solidFill>
                  <a:srgbClr val="00B050"/>
                </a:solidFill>
              </a:rPr>
              <a:t>D. wanneer die door slechts weinigen gemaakt wordt, 		want dan heeft men niet geleerd van anderen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69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124754"/>
          </a:xfrm>
          <a:prstGeom prst="rect">
            <a:avLst/>
          </a:prstGeom>
          <a:noFill/>
        </p:spPr>
        <p:txBody>
          <a:bodyPr wrap="square" rtlCol="0">
            <a:spAutoFit/>
          </a:bodyPr>
          <a:lstStyle/>
          <a:p>
            <a:r>
              <a:rPr lang="en-US" sz="2800" dirty="0" smtClean="0"/>
              <a:t>Quid </a:t>
            </a:r>
            <a:r>
              <a:rPr lang="en-US" sz="2800" dirty="0" err="1" smtClean="0"/>
              <a:t>tollit</a:t>
            </a:r>
            <a:r>
              <a:rPr lang="en-US" sz="2800" dirty="0" smtClean="0"/>
              <a:t> </a:t>
            </a:r>
            <a:r>
              <a:rPr lang="en-US" sz="2800" dirty="0" err="1" smtClean="0"/>
              <a:t>iram</a:t>
            </a:r>
            <a:r>
              <a:rPr lang="en-US" sz="2800" dirty="0" smtClean="0"/>
              <a:t> </a:t>
            </a:r>
            <a:r>
              <a:rPr lang="en-US" sz="2800" dirty="0" err="1" smtClean="0"/>
              <a:t>sapientis</a:t>
            </a:r>
            <a:r>
              <a:rPr lang="en-US" sz="2800" dirty="0" smtClean="0"/>
              <a:t>? </a:t>
            </a:r>
            <a:r>
              <a:rPr lang="en-US" sz="2800" dirty="0" err="1" smtClean="0"/>
              <a:t>Turba</a:t>
            </a:r>
            <a:r>
              <a:rPr lang="en-US" sz="2800" dirty="0" smtClean="0"/>
              <a:t> </a:t>
            </a:r>
            <a:r>
              <a:rPr lang="en-US" sz="2800" dirty="0" err="1" smtClean="0"/>
              <a:t>peccantium</a:t>
            </a:r>
            <a:r>
              <a:rPr lang="en-US" sz="2800" dirty="0" smtClean="0"/>
              <a:t>. </a:t>
            </a:r>
            <a:r>
              <a:rPr lang="en-US" sz="2800" dirty="0" err="1" smtClean="0"/>
              <a:t>Intellegit</a:t>
            </a:r>
            <a:r>
              <a:rPr lang="en-US" sz="2800" dirty="0" smtClean="0"/>
              <a:t> quam et </a:t>
            </a:r>
            <a:r>
              <a:rPr lang="en-US" sz="2800" dirty="0" err="1" smtClean="0"/>
              <a:t>iniquum</a:t>
            </a:r>
            <a:r>
              <a:rPr lang="en-US" sz="2800" dirty="0" smtClean="0"/>
              <a:t> sit et </a:t>
            </a:r>
            <a:r>
              <a:rPr lang="en-US" sz="2800" dirty="0" err="1" smtClean="0"/>
              <a:t>periculosum</a:t>
            </a:r>
            <a:r>
              <a:rPr lang="en-US" sz="2800" dirty="0" smtClean="0"/>
              <a:t> </a:t>
            </a:r>
            <a:r>
              <a:rPr lang="en-US" sz="2800" dirty="0" err="1" smtClean="0"/>
              <a:t>irasci</a:t>
            </a:r>
            <a:r>
              <a:rPr lang="en-US" sz="2800" dirty="0" smtClean="0"/>
              <a:t> </a:t>
            </a:r>
            <a:r>
              <a:rPr lang="en-US" sz="2800" dirty="0" err="1" smtClean="0"/>
              <a:t>publico</a:t>
            </a:r>
            <a:r>
              <a:rPr lang="en-US" sz="2800" dirty="0" smtClean="0"/>
              <a:t> </a:t>
            </a:r>
            <a:r>
              <a:rPr lang="en-US" sz="2800" dirty="0" err="1" smtClean="0"/>
              <a:t>vitio</a:t>
            </a:r>
            <a:r>
              <a:rPr lang="en-US" sz="2800" dirty="0" smtClean="0"/>
              <a:t>. Heraclitus </a:t>
            </a:r>
            <a:r>
              <a:rPr lang="en-US" sz="2800" dirty="0" err="1" smtClean="0"/>
              <a:t>quotiens</a:t>
            </a:r>
            <a:r>
              <a:rPr lang="en-US" sz="2800" dirty="0" smtClean="0"/>
              <a:t> </a:t>
            </a:r>
            <a:r>
              <a:rPr lang="en-US" sz="2800" dirty="0" err="1" smtClean="0"/>
              <a:t>prodierat</a:t>
            </a:r>
            <a:r>
              <a:rPr lang="en-US" sz="2800" dirty="0" smtClean="0"/>
              <a:t> et </a:t>
            </a:r>
            <a:r>
              <a:rPr lang="en-US" sz="2800" dirty="0" err="1" smtClean="0"/>
              <a:t>tantum</a:t>
            </a:r>
            <a:r>
              <a:rPr lang="en-US" sz="2800" dirty="0" smtClean="0"/>
              <a:t> circa se male </a:t>
            </a:r>
            <a:r>
              <a:rPr lang="en-US" sz="2800" dirty="0" err="1" smtClean="0"/>
              <a:t>viventium</a:t>
            </a:r>
            <a:r>
              <a:rPr lang="en-US" sz="2800" dirty="0" smtClean="0"/>
              <a:t>, </a:t>
            </a:r>
            <a:r>
              <a:rPr lang="en-US" sz="2800" dirty="0" err="1" smtClean="0"/>
              <a:t>immo</a:t>
            </a:r>
            <a:r>
              <a:rPr lang="en-US" sz="2800" dirty="0" smtClean="0"/>
              <a:t> male </a:t>
            </a:r>
            <a:r>
              <a:rPr lang="en-US" sz="2800" dirty="0" err="1" smtClean="0"/>
              <a:t>pereuntium</a:t>
            </a:r>
            <a:r>
              <a:rPr lang="en-US" sz="2800" dirty="0" smtClean="0"/>
              <a:t> </a:t>
            </a:r>
            <a:r>
              <a:rPr lang="en-US" sz="2800" dirty="0" err="1" smtClean="0"/>
              <a:t>viderat</a:t>
            </a:r>
            <a:r>
              <a:rPr lang="en-US" sz="2800" dirty="0" smtClean="0"/>
              <a:t>, </a:t>
            </a:r>
            <a:r>
              <a:rPr lang="en-US" sz="2800" dirty="0" err="1" smtClean="0"/>
              <a:t>flebat</a:t>
            </a:r>
            <a:r>
              <a:rPr lang="en-US" sz="2800" dirty="0" smtClean="0"/>
              <a:t>, </a:t>
            </a:r>
            <a:r>
              <a:rPr lang="en-US" sz="2800" dirty="0" err="1" smtClean="0"/>
              <a:t>misere-batur</a:t>
            </a:r>
            <a:r>
              <a:rPr lang="en-US" sz="2800" dirty="0" smtClean="0"/>
              <a:t> </a:t>
            </a:r>
            <a:r>
              <a:rPr lang="en-US" sz="2800" dirty="0" err="1" smtClean="0"/>
              <a:t>omnium</a:t>
            </a:r>
            <a:r>
              <a:rPr lang="en-US" sz="2800" dirty="0" smtClean="0"/>
              <a:t> qui </a:t>
            </a:r>
            <a:r>
              <a:rPr lang="en-US" sz="2800" dirty="0" err="1" smtClean="0"/>
              <a:t>sibi</a:t>
            </a:r>
            <a:r>
              <a:rPr lang="en-US" sz="2800" dirty="0" smtClean="0"/>
              <a:t> </a:t>
            </a:r>
            <a:r>
              <a:rPr lang="en-US" sz="2800" dirty="0" err="1" smtClean="0"/>
              <a:t>laeti</a:t>
            </a:r>
            <a:r>
              <a:rPr lang="en-US" sz="2800" dirty="0" smtClean="0"/>
              <a:t> </a:t>
            </a:r>
            <a:r>
              <a:rPr lang="en-US" sz="2800" dirty="0" err="1" smtClean="0"/>
              <a:t>felicesque</a:t>
            </a:r>
            <a:r>
              <a:rPr lang="en-US" sz="2800" dirty="0" smtClean="0"/>
              <a:t> </a:t>
            </a:r>
            <a:r>
              <a:rPr lang="en-US" sz="2800" dirty="0" err="1" smtClean="0"/>
              <a:t>occurrebant</a:t>
            </a:r>
            <a:r>
              <a:rPr lang="en-US" sz="2800" dirty="0" smtClean="0"/>
              <a:t>, </a:t>
            </a:r>
            <a:r>
              <a:rPr lang="en-US" sz="2800" dirty="0" err="1" smtClean="0"/>
              <a:t>miti</a:t>
            </a:r>
            <a:r>
              <a:rPr lang="en-US" sz="2800" dirty="0" smtClean="0"/>
              <a:t> </a:t>
            </a:r>
            <a:r>
              <a:rPr lang="en-US" sz="2800" dirty="0" err="1" smtClean="0"/>
              <a:t>animo</a:t>
            </a:r>
            <a:r>
              <a:rPr lang="en-US" sz="2800" dirty="0" smtClean="0"/>
              <a:t>, </a:t>
            </a:r>
            <a:r>
              <a:rPr lang="en-US" sz="2800" dirty="0" err="1" smtClean="0"/>
              <a:t>sed</a:t>
            </a:r>
            <a:r>
              <a:rPr lang="en-US" sz="2800" dirty="0" smtClean="0"/>
              <a:t> </a:t>
            </a:r>
            <a:r>
              <a:rPr lang="en-US" sz="2800" dirty="0" err="1" smtClean="0"/>
              <a:t>nimis</a:t>
            </a:r>
            <a:r>
              <a:rPr lang="en-US" sz="2800" dirty="0" smtClean="0"/>
              <a:t> </a:t>
            </a:r>
            <a:r>
              <a:rPr lang="en-US" sz="2800" dirty="0" err="1" smtClean="0"/>
              <a:t>imbecillo</a:t>
            </a:r>
            <a:r>
              <a:rPr lang="en-US" sz="2800" dirty="0" smtClean="0"/>
              <a:t>: et ipse inter </a:t>
            </a:r>
            <a:r>
              <a:rPr lang="en-US" sz="2800" dirty="0" err="1" smtClean="0"/>
              <a:t>deplorandos</a:t>
            </a:r>
            <a:r>
              <a:rPr lang="en-US" sz="2800" dirty="0" smtClean="0"/>
              <a:t> </a:t>
            </a:r>
            <a:r>
              <a:rPr lang="en-US" sz="2800" dirty="0" err="1" smtClean="0"/>
              <a:t>erat</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Kan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wijze</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van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boosheid</a:t>
            </a:r>
            <a:r>
              <a:rPr lang="en-US" sz="2400" dirty="0" smtClean="0">
                <a:solidFill>
                  <a:srgbClr val="00B0F0"/>
                </a:solidFill>
              </a:rPr>
              <a:t> </a:t>
            </a:r>
            <a:r>
              <a:rPr lang="en-US" sz="2400" dirty="0" err="1" smtClean="0">
                <a:solidFill>
                  <a:srgbClr val="00B0F0"/>
                </a:solidFill>
              </a:rPr>
              <a:t>af</a:t>
            </a:r>
            <a:r>
              <a:rPr lang="en-US" sz="2400" dirty="0" smtClean="0">
                <a:solidFill>
                  <a:srgbClr val="00B0F0"/>
                </a:solidFill>
              </a:rPr>
              <a:t> </a:t>
            </a:r>
            <a:r>
              <a:rPr lang="en-US" sz="2400" dirty="0" err="1" smtClean="0">
                <a:solidFill>
                  <a:srgbClr val="00B0F0"/>
                </a:solidFill>
              </a:rPr>
              <a:t>komen</a:t>
            </a:r>
            <a:r>
              <a:rPr lang="en-US" sz="2400" dirty="0" smtClean="0">
                <a:solidFill>
                  <a:srgbClr val="00B0F0"/>
                </a:solidFill>
              </a:rPr>
              <a:t>? </a:t>
            </a:r>
            <a:r>
              <a:rPr lang="en-US" sz="2400" dirty="0" err="1" smtClean="0">
                <a:solidFill>
                  <a:srgbClr val="00B0F0"/>
                </a:solidFill>
              </a:rPr>
              <a:t>Nou</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eens</a:t>
            </a:r>
            <a:r>
              <a:rPr lang="en-US" sz="2400" dirty="0" smtClean="0">
                <a:solidFill>
                  <a:srgbClr val="00B0F0"/>
                </a:solidFill>
              </a:rPr>
              <a:t> boos </a:t>
            </a:r>
            <a:r>
              <a:rPr lang="en-US" sz="2400" dirty="0" err="1" smtClean="0">
                <a:solidFill>
                  <a:srgbClr val="00B0F0"/>
                </a:solidFill>
              </a:rPr>
              <a:t>kán</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De </a:t>
            </a:r>
            <a:r>
              <a:rPr lang="en-US" sz="2400" dirty="0" err="1" smtClean="0">
                <a:solidFill>
                  <a:srgbClr val="00B0F0"/>
                </a:solidFill>
              </a:rPr>
              <a:t>wijze</a:t>
            </a:r>
            <a:r>
              <a:rPr lang="en-US" sz="2400" dirty="0" smtClean="0">
                <a:solidFill>
                  <a:srgbClr val="00B0F0"/>
                </a:solidFill>
              </a:rPr>
              <a:t> </a:t>
            </a:r>
            <a:r>
              <a:rPr lang="en-US" sz="2400" dirty="0" err="1" smtClean="0">
                <a:solidFill>
                  <a:srgbClr val="00B0F0"/>
                </a:solidFill>
              </a:rPr>
              <a:t>begrijpt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de </a:t>
            </a:r>
            <a:r>
              <a:rPr lang="en-US" sz="2400" dirty="0" err="1" smtClean="0">
                <a:solidFill>
                  <a:srgbClr val="00B0F0"/>
                </a:solidFill>
              </a:rPr>
              <a:t>emotie</a:t>
            </a:r>
            <a:r>
              <a:rPr lang="en-US" sz="2400" dirty="0" smtClean="0">
                <a:solidFill>
                  <a:srgbClr val="00B0F0"/>
                </a:solidFill>
              </a:rPr>
              <a:t> in het </a:t>
            </a:r>
            <a:r>
              <a:rPr lang="en-US" sz="2400" dirty="0" err="1" smtClean="0">
                <a:solidFill>
                  <a:srgbClr val="00B0F0"/>
                </a:solidFill>
              </a:rPr>
              <a:t>beginstadium</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uitbannen</a:t>
            </a:r>
            <a:r>
              <a:rPr lang="en-US" sz="2400" dirty="0" smtClean="0">
                <a:solidFill>
                  <a:srgbClr val="00B0F0"/>
                </a:solidFill>
              </a:rPr>
              <a:t>, voor </a:t>
            </a:r>
            <a:r>
              <a:rPr lang="en-US" sz="2400" dirty="0" err="1" smtClean="0">
                <a:solidFill>
                  <a:srgbClr val="00B0F0"/>
                </a:solidFill>
              </a:rPr>
              <a:t>hij</a:t>
            </a:r>
            <a:r>
              <a:rPr lang="en-US" sz="2400" dirty="0" smtClean="0">
                <a:solidFill>
                  <a:srgbClr val="00B0F0"/>
                </a:solidFill>
              </a:rPr>
              <a:t> de </a:t>
            </a:r>
            <a:r>
              <a:rPr lang="en-US" sz="2400" dirty="0" err="1" smtClean="0">
                <a:solidFill>
                  <a:srgbClr val="00B0F0"/>
                </a:solidFill>
              </a:rPr>
              <a:t>controle</a:t>
            </a:r>
            <a:r>
              <a:rPr lang="en-US" sz="2400" dirty="0" smtClean="0">
                <a:solidFill>
                  <a:srgbClr val="00B0F0"/>
                </a:solidFill>
              </a:rPr>
              <a:t> </a:t>
            </a:r>
            <a:r>
              <a:rPr lang="en-US" sz="2400" dirty="0" err="1" smtClean="0">
                <a:solidFill>
                  <a:srgbClr val="00B0F0"/>
                </a:solidFill>
              </a:rPr>
              <a:t>erover</a:t>
            </a:r>
            <a:r>
              <a:rPr lang="en-US" sz="2400" dirty="0" smtClean="0">
                <a:solidFill>
                  <a:srgbClr val="00B0F0"/>
                </a:solidFill>
              </a:rPr>
              <a:t> </a:t>
            </a:r>
            <a:r>
              <a:rPr lang="en-US" sz="2400" dirty="0" err="1" smtClean="0">
                <a:solidFill>
                  <a:srgbClr val="00B0F0"/>
                </a:solidFill>
              </a:rPr>
              <a:t>verliest</a:t>
            </a:r>
            <a:r>
              <a:rPr lang="en-US" sz="2400" dirty="0" smtClean="0">
                <a:solidFill>
                  <a:srgbClr val="00B0F0"/>
                </a:solidFill>
              </a:rPr>
              <a:t>. </a:t>
            </a:r>
            <a:r>
              <a:rPr lang="en-US" sz="2400" dirty="0" err="1" smtClean="0">
                <a:solidFill>
                  <a:srgbClr val="00B0F0"/>
                </a:solidFill>
              </a:rPr>
              <a:t>Hij</a:t>
            </a:r>
            <a:r>
              <a:rPr lang="en-US" sz="2400" dirty="0" smtClean="0">
                <a:solidFill>
                  <a:srgbClr val="00B0F0"/>
                </a:solidFill>
              </a:rPr>
              <a:t> </a:t>
            </a:r>
            <a:r>
              <a:rPr lang="en-US" sz="2400" dirty="0" err="1" smtClean="0">
                <a:solidFill>
                  <a:srgbClr val="00B0F0"/>
                </a:solidFill>
              </a:rPr>
              <a:t>begrijpt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grote</a:t>
            </a:r>
            <a:r>
              <a:rPr lang="en-US" sz="2400" dirty="0" smtClean="0">
                <a:solidFill>
                  <a:srgbClr val="00B0F0"/>
                </a:solidFill>
              </a:rPr>
              <a:t> </a:t>
            </a:r>
            <a:r>
              <a:rPr lang="en-US" sz="2400" dirty="0" err="1" smtClean="0">
                <a:solidFill>
                  <a:srgbClr val="00B0F0"/>
                </a:solidFill>
              </a:rPr>
              <a:t>groepen</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bewust</a:t>
            </a:r>
            <a:r>
              <a:rPr lang="en-US" sz="2400" dirty="0" smtClean="0">
                <a:solidFill>
                  <a:srgbClr val="00B0F0"/>
                </a:solidFill>
              </a:rPr>
              <a:t> </a:t>
            </a:r>
            <a:r>
              <a:rPr lang="en-US" sz="2400" dirty="0" err="1" smtClean="0">
                <a:solidFill>
                  <a:srgbClr val="00B0F0"/>
                </a:solidFill>
              </a:rPr>
              <a:t>fouten</a:t>
            </a:r>
            <a:r>
              <a:rPr lang="en-US" sz="2400" dirty="0" smtClean="0">
                <a:solidFill>
                  <a:srgbClr val="00B0F0"/>
                </a:solidFill>
              </a:rPr>
              <a:t> </a:t>
            </a:r>
            <a:r>
              <a:rPr lang="en-US" sz="2400" dirty="0" err="1" smtClean="0">
                <a:solidFill>
                  <a:srgbClr val="00B0F0"/>
                </a:solidFill>
              </a:rPr>
              <a:t>zullen</a:t>
            </a:r>
            <a:r>
              <a:rPr lang="en-US" sz="2400" dirty="0" smtClean="0">
                <a:solidFill>
                  <a:srgbClr val="00B0F0"/>
                </a:solidFill>
              </a:rPr>
              <a:t> </a:t>
            </a:r>
            <a:r>
              <a:rPr lang="en-US" sz="2400" dirty="0" err="1" smtClean="0">
                <a:solidFill>
                  <a:srgbClr val="00B0F0"/>
                </a:solidFill>
              </a:rPr>
              <a:t>maken</a:t>
            </a:r>
            <a:r>
              <a:rPr lang="en-US" sz="2400" dirty="0" smtClean="0">
                <a:solidFill>
                  <a:srgbClr val="00B0F0"/>
                </a:solidFill>
              </a:rPr>
              <a:t>. Boos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veelgemaakte</a:t>
            </a:r>
            <a:r>
              <a:rPr lang="en-US" sz="2400" dirty="0" smtClean="0">
                <a:solidFill>
                  <a:srgbClr val="00B0F0"/>
                </a:solidFill>
              </a:rPr>
              <a:t> </a:t>
            </a:r>
            <a:r>
              <a:rPr lang="en-US" sz="2400" dirty="0" err="1" smtClean="0">
                <a:solidFill>
                  <a:srgbClr val="00B0F0"/>
                </a:solidFill>
              </a:rPr>
              <a:t>fout</a:t>
            </a:r>
            <a:r>
              <a:rPr lang="en-US" sz="2400" dirty="0" smtClean="0">
                <a:solidFill>
                  <a:srgbClr val="00B0F0"/>
                </a:solidFill>
              </a:rPr>
              <a:t> is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fair. </a:t>
            </a:r>
            <a:r>
              <a:rPr lang="en-US" sz="2400" dirty="0" err="1" smtClean="0">
                <a:solidFill>
                  <a:srgbClr val="00B0F0"/>
                </a:solidFill>
              </a:rPr>
              <a:t>Verder</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voorbeeld</a:t>
            </a:r>
            <a:r>
              <a:rPr lang="en-US" sz="2400" dirty="0" smtClean="0">
                <a:solidFill>
                  <a:srgbClr val="00B0F0"/>
                </a:solidFill>
              </a:rPr>
              <a:t> van Heraclitus, die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emoties</a:t>
            </a:r>
            <a:r>
              <a:rPr lang="en-US" sz="2400" dirty="0" smtClean="0">
                <a:solidFill>
                  <a:srgbClr val="00B0F0"/>
                </a:solidFill>
              </a:rPr>
              <a:t> </a:t>
            </a:r>
            <a:r>
              <a:rPr lang="en-US" sz="2400" dirty="0" err="1" smtClean="0">
                <a:solidFill>
                  <a:srgbClr val="00B0F0"/>
                </a:solidFill>
              </a:rPr>
              <a:t>duidelijk</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kon</a:t>
            </a:r>
            <a:r>
              <a:rPr lang="en-US" sz="2400" dirty="0" smtClean="0">
                <a:solidFill>
                  <a:srgbClr val="00B0F0"/>
                </a:solidFill>
              </a:rPr>
              <a:t> </a:t>
            </a:r>
            <a:r>
              <a:rPr lang="en-US" sz="2400" dirty="0" err="1" smtClean="0">
                <a:solidFill>
                  <a:srgbClr val="00B0F0"/>
                </a:solidFill>
              </a:rPr>
              <a:t>beheersen</a:t>
            </a:r>
            <a:r>
              <a:rPr lang="en-US" sz="2400" dirty="0" smtClean="0">
                <a:solidFill>
                  <a:srgbClr val="00B0F0"/>
                </a:solidFill>
              </a:rPr>
              <a:t>. Seneca </a:t>
            </a:r>
            <a:r>
              <a:rPr lang="en-US" sz="2400" dirty="0" err="1" smtClean="0">
                <a:solidFill>
                  <a:srgbClr val="00B0F0"/>
                </a:solidFill>
              </a:rPr>
              <a:t>vindt</a:t>
            </a:r>
            <a:r>
              <a:rPr lang="en-US" sz="2400" dirty="0" smtClean="0">
                <a:solidFill>
                  <a:srgbClr val="00B0F0"/>
                </a:solidFill>
              </a:rPr>
              <a:t> hem </a:t>
            </a:r>
            <a:r>
              <a:rPr lang="en-US" sz="2400" dirty="0" err="1" smtClean="0">
                <a:solidFill>
                  <a:srgbClr val="00B0F0"/>
                </a:solidFill>
              </a:rPr>
              <a:t>zwak</a:t>
            </a:r>
            <a:r>
              <a:rPr lang="en-US" sz="2400" dirty="0" smtClean="0">
                <a:solidFill>
                  <a:srgbClr val="00B0F0"/>
                </a:solidFill>
              </a:rPr>
              <a:t>, </a:t>
            </a:r>
            <a:r>
              <a:rPr lang="en-US" sz="2400" dirty="0" err="1" smtClean="0">
                <a:solidFill>
                  <a:srgbClr val="00B0F0"/>
                </a:solidFill>
              </a:rPr>
              <a:t>om</a:t>
            </a:r>
            <a:r>
              <a:rPr lang="en-US" sz="2400" dirty="0" smtClean="0">
                <a:solidFill>
                  <a:srgbClr val="00B0F0"/>
                </a:solidFill>
              </a:rPr>
              <a:t> van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huilen</a:t>
            </a:r>
            <a:r>
              <a:rPr lang="en-US" sz="2400" dirty="0" smtClean="0">
                <a:solidFill>
                  <a:srgbClr val="00B0F0"/>
                </a:solidFill>
              </a:rPr>
              <a:t>” </a:t>
            </a:r>
            <a:r>
              <a:rPr lang="en-US" sz="2400" dirty="0" err="1" smtClean="0">
                <a:solidFill>
                  <a:srgbClr val="00B0F0"/>
                </a:solidFill>
              </a:rPr>
              <a:t>zelfs</a:t>
            </a:r>
            <a:r>
              <a:rPr lang="en-US" sz="2400" dirty="0" smtClean="0">
                <a:solidFill>
                  <a:srgbClr val="00B0F0"/>
                </a:solidFill>
              </a:rPr>
              <a:t>.</a:t>
            </a: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6B6098-28DE-4919-ACA4-C74E5A0A7C6B}" type="slidenum">
              <a:rPr lang="nl-NL" smtClean="0"/>
              <a:pPr/>
              <a:t>7</a:t>
            </a:fld>
            <a:endParaRPr lang="nl-NL"/>
          </a:p>
        </p:txBody>
      </p:sp>
      <p:sp>
        <p:nvSpPr>
          <p:cNvPr id="4" name="Titel 1"/>
          <p:cNvSpPr txBox="1">
            <a:spLocks/>
          </p:cNvSpPr>
          <p:nvPr/>
        </p:nvSpPr>
        <p:spPr>
          <a:xfrm>
            <a:off x="142844" y="357166"/>
            <a:ext cx="8712968" cy="5448098"/>
          </a:xfrm>
          <a:prstGeom prst="rect">
            <a:avLst/>
          </a:prstGeom>
        </p:spPr>
        <p:txBody>
          <a:bodyP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nl-NL" sz="4000" dirty="0" smtClean="0">
                <a:solidFill>
                  <a:schemeClr val="accent1">
                    <a:lumMod val="60000"/>
                    <a:lumOff val="40000"/>
                  </a:schemeClr>
                </a:solidFill>
                <a:latin typeface="+mj-lt"/>
                <a:ea typeface="+mj-ea"/>
                <a:cs typeface="+mj-cs"/>
              </a:rPr>
              <a:t>---------------------</a:t>
            </a:r>
          </a:p>
          <a:p>
            <a:pPr marL="0" marR="0" lvl="0" indent="0" defTabSz="914400" rtl="0" eaLnBrk="1" fontAlgn="auto" latinLnBrk="0" hangingPunct="1">
              <a:lnSpc>
                <a:spcPct val="150000"/>
              </a:lnSpc>
              <a:spcBef>
                <a:spcPct val="0"/>
              </a:spcBef>
              <a:spcAft>
                <a:spcPts val="0"/>
              </a:spcAft>
              <a:buClrTx/>
              <a:buSzTx/>
              <a:buFontTx/>
              <a:buNone/>
              <a:tabLst/>
              <a:defRPr/>
            </a:pPr>
            <a:r>
              <a:rPr kumimoji="0" lang="nl-NL" sz="360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Noteer de antwoorden op</a:t>
            </a:r>
            <a:r>
              <a:rPr kumimoji="0" lang="nl-NL" sz="3600" i="0" u="none" strike="noStrike" kern="1200" cap="none" spc="0" normalizeH="0" noProof="0" dirty="0" smtClean="0">
                <a:ln>
                  <a:noFill/>
                </a:ln>
                <a:solidFill>
                  <a:schemeClr val="accent1">
                    <a:lumMod val="60000"/>
                    <a:lumOff val="40000"/>
                  </a:schemeClr>
                </a:solidFill>
                <a:effectLst/>
                <a:uLnTx/>
                <a:uFillTx/>
                <a:latin typeface="+mj-lt"/>
                <a:ea typeface="+mj-ea"/>
                <a:cs typeface="+mj-cs"/>
              </a:rPr>
              <a:t> de vragen op je papier door de letters juist over te nemen. Aan het eind van de marathon krijg je de antwoorden en kun je meteen zien hoe goed je voorbereid</a:t>
            </a:r>
            <a:r>
              <a:rPr lang="nl-NL" sz="3600" dirty="0" smtClean="0">
                <a:solidFill>
                  <a:schemeClr val="accent1">
                    <a:lumMod val="60000"/>
                    <a:lumOff val="40000"/>
                  </a:schemeClr>
                </a:solidFill>
                <a:latin typeface="+mj-lt"/>
                <a:ea typeface="+mj-ea"/>
                <a:cs typeface="+mj-cs"/>
              </a:rPr>
              <a:t> was/bent. Baseer steeds je antwoorden op de geprojecteerde teksten.</a:t>
            </a:r>
            <a:endParaRPr kumimoji="0" lang="nl-NL" sz="360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22</a:t>
            </a:r>
            <a:r>
              <a:rPr lang="nl-NL" sz="4000" dirty="0" smtClean="0"/>
              <a:t>	</a:t>
            </a:r>
            <a:r>
              <a:rPr lang="nl-NL" sz="2800" dirty="0" smtClean="0"/>
              <a:t>Hoe weet de sapiens dat iemand niet bewust een 	fout gemaakt heeft?</a:t>
            </a:r>
          </a:p>
          <a:p>
            <a:r>
              <a:rPr lang="nl-NL" dirty="0" smtClean="0"/>
              <a:t>	</a:t>
            </a:r>
            <a:r>
              <a:rPr lang="nl-NL" sz="2800" dirty="0" smtClean="0">
                <a:solidFill>
                  <a:srgbClr val="00B050"/>
                </a:solidFill>
              </a:rPr>
              <a:t>A. als er heel veel mensen dezelfde fout gemaakt 			hebben</a:t>
            </a:r>
          </a:p>
          <a:p>
            <a:r>
              <a:rPr lang="nl-NL" sz="2800" dirty="0">
                <a:solidFill>
                  <a:srgbClr val="00B050"/>
                </a:solidFill>
              </a:rPr>
              <a:t>	</a:t>
            </a:r>
            <a:r>
              <a:rPr lang="nl-NL" sz="2800" dirty="0" smtClean="0">
                <a:solidFill>
                  <a:srgbClr val="00B050"/>
                </a:solidFill>
              </a:rPr>
              <a:t>B. als die iemand heel veel fouten gemaakt heeft</a:t>
            </a:r>
          </a:p>
          <a:p>
            <a:r>
              <a:rPr lang="nl-NL" sz="2800" dirty="0">
                <a:solidFill>
                  <a:srgbClr val="00B050"/>
                </a:solidFill>
              </a:rPr>
              <a:t>	</a:t>
            </a:r>
            <a:r>
              <a:rPr lang="nl-NL" sz="2800" dirty="0" smtClean="0">
                <a:solidFill>
                  <a:srgbClr val="00B050"/>
                </a:solidFill>
              </a:rPr>
              <a:t>C. als die iemand zegt dat hij ze niet expres gemaakt 		heeft</a:t>
            </a:r>
          </a:p>
          <a:p>
            <a:r>
              <a:rPr lang="nl-NL" sz="2800" dirty="0">
                <a:solidFill>
                  <a:srgbClr val="00B050"/>
                </a:solidFill>
              </a:rPr>
              <a:t>	</a:t>
            </a:r>
            <a:r>
              <a:rPr lang="nl-NL" sz="2800" dirty="0" smtClean="0">
                <a:solidFill>
                  <a:srgbClr val="00B050"/>
                </a:solidFill>
              </a:rPr>
              <a:t>D. omdat hij zelf ook altijd weer fouten maakt</a:t>
            </a:r>
          </a:p>
        </p:txBody>
      </p:sp>
      <p:pic>
        <p:nvPicPr>
          <p:cNvPr id="163842" name="Picture 2" descr="http://www.kleine-rijopleidingen.nl/Humor/pics/kleine_rijopleidingen_foutje01.jpg"/>
          <p:cNvPicPr>
            <a:picLocks noChangeAspect="1" noChangeArrowheads="1"/>
          </p:cNvPicPr>
          <p:nvPr/>
        </p:nvPicPr>
        <p:blipFill>
          <a:blip r:embed="rId2" cstate="print"/>
          <a:srcRect/>
          <a:stretch>
            <a:fillRect/>
          </a:stretch>
        </p:blipFill>
        <p:spPr bwMode="auto">
          <a:xfrm>
            <a:off x="2483768" y="4293096"/>
            <a:ext cx="2782853" cy="2088232"/>
          </a:xfrm>
          <a:prstGeom prst="rect">
            <a:avLst/>
          </a:prstGeom>
          <a:noFill/>
        </p:spPr>
      </p:pic>
      <p:pic>
        <p:nvPicPr>
          <p:cNvPr id="163844" name="Picture 4" descr="http://www.vosabb.nl/wp-content/uploads/2012/09/sorry1.gif"/>
          <p:cNvPicPr>
            <a:picLocks noChangeAspect="1" noChangeArrowheads="1"/>
          </p:cNvPicPr>
          <p:nvPr/>
        </p:nvPicPr>
        <p:blipFill>
          <a:blip r:embed="rId3" cstate="print"/>
          <a:srcRect/>
          <a:stretch>
            <a:fillRect/>
          </a:stretch>
        </p:blipFill>
        <p:spPr bwMode="auto">
          <a:xfrm>
            <a:off x="5364088" y="4365104"/>
            <a:ext cx="1728192" cy="1728192"/>
          </a:xfrm>
          <a:prstGeom prst="rect">
            <a:avLst/>
          </a:prstGeom>
          <a:noFill/>
        </p:spPr>
      </p:pic>
      <p:sp>
        <p:nvSpPr>
          <p:cNvPr id="7" name="Tekstvak 6"/>
          <p:cNvSpPr txBox="1"/>
          <p:nvPr/>
        </p:nvSpPr>
        <p:spPr>
          <a:xfrm>
            <a:off x="1187624" y="4941168"/>
            <a:ext cx="1368152" cy="523220"/>
          </a:xfrm>
          <a:prstGeom prst="rect">
            <a:avLst/>
          </a:prstGeom>
          <a:noFill/>
        </p:spPr>
        <p:txBody>
          <a:bodyPr wrap="square" rtlCol="0">
            <a:spAutoFit/>
          </a:bodyPr>
          <a:lstStyle/>
          <a:p>
            <a:r>
              <a:rPr lang="nl-NL" sz="2800" dirty="0" smtClean="0"/>
              <a:t>Foutje…</a:t>
            </a:r>
            <a:endParaRPr lang="nl-NL"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Democritum</a:t>
            </a:r>
            <a:r>
              <a:rPr lang="en-US" sz="2800" dirty="0" smtClean="0"/>
              <a:t> contra </a:t>
            </a:r>
            <a:r>
              <a:rPr lang="en-US" sz="2800" dirty="0" err="1" smtClean="0"/>
              <a:t>aiunt</a:t>
            </a:r>
            <a:r>
              <a:rPr lang="en-US" sz="2800" dirty="0" smtClean="0"/>
              <a:t> </a:t>
            </a:r>
            <a:r>
              <a:rPr lang="en-US" sz="2800" dirty="0" err="1" smtClean="0"/>
              <a:t>numquam</a:t>
            </a:r>
            <a:r>
              <a:rPr lang="en-US" sz="2800" dirty="0" smtClean="0"/>
              <a:t> sine </a:t>
            </a:r>
            <a:r>
              <a:rPr lang="en-US" sz="2800" dirty="0" err="1" smtClean="0"/>
              <a:t>risu</a:t>
            </a:r>
            <a:r>
              <a:rPr lang="en-US" sz="2800" dirty="0" smtClean="0"/>
              <a:t> in </a:t>
            </a:r>
            <a:r>
              <a:rPr lang="en-US" sz="2800" dirty="0" err="1" smtClean="0"/>
              <a:t>publico</a:t>
            </a:r>
            <a:r>
              <a:rPr lang="en-US" sz="2800" dirty="0" smtClean="0"/>
              <a:t> </a:t>
            </a:r>
            <a:r>
              <a:rPr lang="en-US" sz="2800" dirty="0" err="1" smtClean="0"/>
              <a:t>fuisse</a:t>
            </a:r>
            <a:r>
              <a:rPr lang="en-US" sz="2800" dirty="0" smtClean="0"/>
              <a:t>; </a:t>
            </a:r>
            <a:r>
              <a:rPr lang="en-US" sz="2800" dirty="0" err="1" smtClean="0"/>
              <a:t>adeo</a:t>
            </a:r>
            <a:r>
              <a:rPr lang="en-US" sz="2800" dirty="0" smtClean="0"/>
              <a:t> </a:t>
            </a:r>
            <a:r>
              <a:rPr lang="en-US" sz="2800" dirty="0" err="1" smtClean="0"/>
              <a:t>nihil</a:t>
            </a:r>
            <a:r>
              <a:rPr lang="en-US" sz="2800" dirty="0" smtClean="0"/>
              <a:t> </a:t>
            </a:r>
            <a:r>
              <a:rPr lang="en-US" sz="2800" dirty="0" err="1" smtClean="0"/>
              <a:t>illi</a:t>
            </a:r>
            <a:r>
              <a:rPr lang="en-US" sz="2800" dirty="0" smtClean="0"/>
              <a:t> </a:t>
            </a:r>
            <a:r>
              <a:rPr lang="en-US" sz="2800" dirty="0" err="1" smtClean="0"/>
              <a:t>videbatur</a:t>
            </a:r>
            <a:r>
              <a:rPr lang="en-US" sz="2800" dirty="0" smtClean="0"/>
              <a:t> </a:t>
            </a:r>
            <a:r>
              <a:rPr lang="en-US" sz="2800" dirty="0" err="1" smtClean="0"/>
              <a:t>serium</a:t>
            </a:r>
            <a:r>
              <a:rPr lang="en-US" sz="2800" dirty="0" smtClean="0"/>
              <a:t> </a:t>
            </a:r>
            <a:r>
              <a:rPr lang="en-US" sz="2800" dirty="0" err="1" smtClean="0"/>
              <a:t>eorum</a:t>
            </a:r>
            <a:r>
              <a:rPr lang="en-US" sz="2800" dirty="0" smtClean="0"/>
              <a:t> quae </a:t>
            </a:r>
            <a:r>
              <a:rPr lang="en-US" sz="2800" dirty="0" err="1" smtClean="0"/>
              <a:t>serio</a:t>
            </a:r>
            <a:r>
              <a:rPr lang="en-US" sz="2800" dirty="0" smtClean="0"/>
              <a:t> </a:t>
            </a:r>
            <a:r>
              <a:rPr lang="en-US" sz="2800" dirty="0" err="1" smtClean="0"/>
              <a:t>gerebantur</a:t>
            </a:r>
            <a:r>
              <a:rPr lang="en-US" sz="2800" dirty="0" smtClean="0"/>
              <a:t>. </a:t>
            </a:r>
            <a:r>
              <a:rPr lang="en-US" sz="2800" dirty="0" err="1" smtClean="0"/>
              <a:t>Ubi</a:t>
            </a:r>
            <a:r>
              <a:rPr lang="en-US" sz="2800" dirty="0" smtClean="0"/>
              <a:t> </a:t>
            </a:r>
            <a:r>
              <a:rPr lang="en-US" sz="2800" dirty="0" err="1" smtClean="0"/>
              <a:t>istic</a:t>
            </a:r>
            <a:r>
              <a:rPr lang="en-US" sz="2800" dirty="0" smtClean="0"/>
              <a:t> </a:t>
            </a:r>
            <a:r>
              <a:rPr lang="en-US" sz="2800" dirty="0" err="1" smtClean="0"/>
              <a:t>irae</a:t>
            </a:r>
            <a:r>
              <a:rPr lang="en-US" sz="2800" dirty="0" smtClean="0"/>
              <a:t> locus </a:t>
            </a:r>
            <a:r>
              <a:rPr lang="en-US" sz="2800" dirty="0" err="1" smtClean="0"/>
              <a:t>est</a:t>
            </a:r>
            <a:r>
              <a:rPr lang="en-US" sz="2800" dirty="0" smtClean="0"/>
              <a:t>? </a:t>
            </a:r>
            <a:r>
              <a:rPr lang="en-US" sz="2800" dirty="0" err="1" smtClean="0"/>
              <a:t>Aut</a:t>
            </a:r>
            <a:r>
              <a:rPr lang="en-US" sz="2800" dirty="0" smtClean="0"/>
              <a:t> </a:t>
            </a:r>
            <a:r>
              <a:rPr lang="en-US" sz="2800" dirty="0" err="1" smtClean="0"/>
              <a:t>ridenda</a:t>
            </a:r>
            <a:r>
              <a:rPr lang="en-US" sz="2800" dirty="0" smtClean="0"/>
              <a:t> </a:t>
            </a:r>
            <a:r>
              <a:rPr lang="en-US" sz="2800" dirty="0" err="1" smtClean="0"/>
              <a:t>omnia</a:t>
            </a:r>
            <a:r>
              <a:rPr lang="en-US" sz="2800" dirty="0" smtClean="0"/>
              <a:t> </a:t>
            </a:r>
            <a:r>
              <a:rPr lang="en-US" sz="2800" dirty="0" err="1" smtClean="0"/>
              <a:t>aut</a:t>
            </a:r>
            <a:r>
              <a:rPr lang="en-US" sz="2800" dirty="0" smtClean="0"/>
              <a:t> </a:t>
            </a:r>
            <a:r>
              <a:rPr lang="en-US" sz="2800" dirty="0" err="1" smtClean="0"/>
              <a:t>flenda</a:t>
            </a:r>
            <a:r>
              <a:rPr lang="en-US" sz="2800" dirty="0" smtClean="0"/>
              <a:t> </a:t>
            </a:r>
            <a:r>
              <a:rPr lang="en-US" sz="2800" dirty="0" err="1" smtClean="0"/>
              <a:t>sunt</a:t>
            </a:r>
            <a:r>
              <a:rPr lang="en-US" sz="2800" dirty="0" smtClean="0"/>
              <a:t>. Non </a:t>
            </a:r>
            <a:r>
              <a:rPr lang="en-US" sz="2800" dirty="0" err="1" smtClean="0"/>
              <a:t>irascetur</a:t>
            </a:r>
            <a:r>
              <a:rPr lang="en-US" sz="2800" dirty="0" smtClean="0"/>
              <a:t> sapiens </a:t>
            </a:r>
            <a:r>
              <a:rPr lang="en-US" sz="2800" dirty="0" err="1" smtClean="0"/>
              <a:t>peccantibus</a:t>
            </a:r>
            <a:r>
              <a:rPr lang="en-US" sz="2800" dirty="0" smtClean="0"/>
              <a:t>. </a:t>
            </a:r>
            <a:r>
              <a:rPr lang="en-US" sz="2800" dirty="0" err="1" smtClean="0"/>
              <a:t>Quare</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Van </a:t>
            </a:r>
            <a:r>
              <a:rPr lang="nl-NL" sz="2400" dirty="0" err="1" smtClean="0">
                <a:solidFill>
                  <a:schemeClr val="accent6">
                    <a:lumMod val="60000"/>
                    <a:lumOff val="40000"/>
                  </a:schemeClr>
                </a:solidFill>
              </a:rPr>
              <a:t>Democritus</a:t>
            </a:r>
            <a:r>
              <a:rPr lang="nl-NL" sz="2400" dirty="0" smtClean="0">
                <a:solidFill>
                  <a:schemeClr val="accent6">
                    <a:lumMod val="60000"/>
                    <a:lumOff val="40000"/>
                  </a:schemeClr>
                </a:solidFill>
              </a:rPr>
              <a:t> daarentegen zegt men dat hij nooit zonder lach in het openbaar aanwezig geweest is; zozeer leek hem niets ernstig van die dingen die ernstig gedaan werden. Waar is daar plaats voor woede? Ofwel alles is om te lachen ofwel om te wenen. Een wijze zal niet boos worden op mensen die fouten maken. Waarom?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154984"/>
          </a:xfrm>
          <a:prstGeom prst="rect">
            <a:avLst/>
          </a:prstGeom>
          <a:noFill/>
        </p:spPr>
        <p:txBody>
          <a:bodyPr wrap="square" rtlCol="0">
            <a:spAutoFit/>
          </a:bodyPr>
          <a:lstStyle/>
          <a:p>
            <a:r>
              <a:rPr lang="en-US" sz="2800" dirty="0" err="1" smtClean="0"/>
              <a:t>Quia</a:t>
            </a:r>
            <a:r>
              <a:rPr lang="en-US" sz="2800" dirty="0" smtClean="0"/>
              <a:t> </a:t>
            </a:r>
            <a:r>
              <a:rPr lang="en-US" sz="2800" dirty="0" err="1" smtClean="0"/>
              <a:t>scit</a:t>
            </a:r>
            <a:r>
              <a:rPr lang="en-US" sz="2800" dirty="0" smtClean="0"/>
              <a:t> </a:t>
            </a:r>
            <a:r>
              <a:rPr lang="en-US" sz="2800" dirty="0" err="1" smtClean="0"/>
              <a:t>neminem</a:t>
            </a:r>
            <a:r>
              <a:rPr lang="en-US" sz="2800" dirty="0" smtClean="0"/>
              <a:t> </a:t>
            </a:r>
            <a:r>
              <a:rPr lang="en-US" sz="2800" dirty="0" err="1" smtClean="0"/>
              <a:t>nasci</a:t>
            </a:r>
            <a:r>
              <a:rPr lang="en-US" sz="2800" dirty="0" smtClean="0"/>
              <a:t> </a:t>
            </a:r>
            <a:r>
              <a:rPr lang="en-US" sz="2800" dirty="0" err="1" smtClean="0"/>
              <a:t>sapientem</a:t>
            </a:r>
            <a:r>
              <a:rPr lang="en-US" sz="2800" dirty="0" smtClean="0"/>
              <a:t> </a:t>
            </a:r>
            <a:r>
              <a:rPr lang="en-US" sz="2800" dirty="0" err="1" smtClean="0"/>
              <a:t>sed</a:t>
            </a:r>
            <a:r>
              <a:rPr lang="en-US" sz="2800" dirty="0" smtClean="0"/>
              <a:t> </a:t>
            </a:r>
            <a:r>
              <a:rPr lang="en-US" sz="2800" dirty="0" err="1" smtClean="0"/>
              <a:t>fieri</a:t>
            </a:r>
            <a:r>
              <a:rPr lang="en-US" sz="2800" dirty="0" smtClean="0"/>
              <a:t>, </a:t>
            </a:r>
            <a:r>
              <a:rPr lang="en-US" sz="2800" dirty="0" err="1" smtClean="0"/>
              <a:t>scit</a:t>
            </a:r>
            <a:r>
              <a:rPr lang="en-US" sz="2800" dirty="0" smtClean="0"/>
              <a:t> </a:t>
            </a:r>
            <a:r>
              <a:rPr lang="en-US" sz="2800" dirty="0" err="1" smtClean="0"/>
              <a:t>paucissimos</a:t>
            </a:r>
            <a:r>
              <a:rPr lang="en-US" sz="2800" dirty="0" smtClean="0"/>
              <a:t> </a:t>
            </a:r>
            <a:r>
              <a:rPr lang="en-US" sz="2800" dirty="0" err="1" smtClean="0"/>
              <a:t>omni</a:t>
            </a:r>
            <a:r>
              <a:rPr lang="en-US" sz="2800" dirty="0" smtClean="0"/>
              <a:t> </a:t>
            </a:r>
            <a:r>
              <a:rPr lang="en-US" sz="2800" dirty="0" err="1" smtClean="0"/>
              <a:t>aevo</a:t>
            </a:r>
            <a:r>
              <a:rPr lang="en-US" sz="2800" dirty="0" smtClean="0"/>
              <a:t> </a:t>
            </a:r>
            <a:r>
              <a:rPr lang="en-US" sz="2800" dirty="0" err="1" smtClean="0"/>
              <a:t>sapientes</a:t>
            </a:r>
            <a:r>
              <a:rPr lang="en-US" sz="2800" dirty="0" smtClean="0"/>
              <a:t> </a:t>
            </a:r>
            <a:r>
              <a:rPr lang="en-US" sz="2800" dirty="0" err="1" smtClean="0"/>
              <a:t>evadere</a:t>
            </a:r>
            <a:r>
              <a:rPr lang="en-US" sz="2800" dirty="0" smtClean="0"/>
              <a:t>, </a:t>
            </a:r>
            <a:r>
              <a:rPr lang="en-US" sz="2800" dirty="0" err="1" smtClean="0"/>
              <a:t>quia</a:t>
            </a:r>
            <a:r>
              <a:rPr lang="en-US" sz="2800" dirty="0" smtClean="0"/>
              <a:t> </a:t>
            </a:r>
            <a:r>
              <a:rPr lang="en-US" sz="2800" dirty="0" err="1" smtClean="0"/>
              <a:t>condicionem</a:t>
            </a:r>
            <a:r>
              <a:rPr lang="en-US" sz="2800" dirty="0" smtClean="0"/>
              <a:t> </a:t>
            </a:r>
            <a:r>
              <a:rPr lang="en-US" sz="2800" dirty="0" err="1" smtClean="0"/>
              <a:t>humanae</a:t>
            </a:r>
            <a:r>
              <a:rPr lang="en-US" sz="2800" dirty="0" smtClean="0"/>
              <a:t> vitae </a:t>
            </a:r>
            <a:r>
              <a:rPr lang="en-US" sz="2800" dirty="0" err="1" smtClean="0"/>
              <a:t>perspectam</a:t>
            </a:r>
            <a:r>
              <a:rPr lang="en-US" sz="2800" dirty="0" smtClean="0"/>
              <a:t> </a:t>
            </a:r>
            <a:r>
              <a:rPr lang="en-US" sz="2800" dirty="0" err="1" smtClean="0"/>
              <a:t>habet</a:t>
            </a:r>
            <a:r>
              <a:rPr lang="en-US" sz="2800" dirty="0" smtClean="0"/>
              <a:t>; </a:t>
            </a:r>
            <a:r>
              <a:rPr lang="en-US" sz="2800" dirty="0" err="1" smtClean="0"/>
              <a:t>nemo</a:t>
            </a:r>
            <a:r>
              <a:rPr lang="en-US" sz="2800" dirty="0" smtClean="0"/>
              <a:t> </a:t>
            </a:r>
            <a:r>
              <a:rPr lang="en-US" sz="2800" dirty="0" err="1" smtClean="0"/>
              <a:t>autem</a:t>
            </a:r>
            <a:r>
              <a:rPr lang="en-US" sz="2800" dirty="0" smtClean="0"/>
              <a:t> </a:t>
            </a:r>
            <a:r>
              <a:rPr lang="en-US" sz="2800" dirty="0" err="1" smtClean="0"/>
              <a:t>naturae</a:t>
            </a:r>
            <a:r>
              <a:rPr lang="en-US" sz="2800" dirty="0" smtClean="0"/>
              <a:t> </a:t>
            </a:r>
            <a:r>
              <a:rPr lang="en-US" sz="2800" dirty="0" err="1" smtClean="0"/>
              <a:t>sanus</a:t>
            </a:r>
            <a:r>
              <a:rPr lang="en-US" sz="2800" dirty="0" smtClean="0"/>
              <a:t> </a:t>
            </a:r>
            <a:r>
              <a:rPr lang="en-US" sz="2800" dirty="0" err="1" smtClean="0"/>
              <a:t>irascitur</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Omdat hij weet dat niemand wijs geboren wordt, maar wijs wordt, hij weet dat zeer weinigen zich in elk tijdvak ontwikkelen tot wijzen, omdat hij de situatie van het leven van de mens heel goed doorziet; en niemand wordt bij zijn volle verstand boos op de natuur.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23</a:t>
            </a:r>
            <a:r>
              <a:rPr lang="nl-NL" sz="4000" dirty="0" smtClean="0"/>
              <a:t>	</a:t>
            </a:r>
            <a:r>
              <a:rPr lang="nl-NL" sz="2800" dirty="0" smtClean="0"/>
              <a:t>Wat is de overeenkomst tussen iemand die al na-	denkend niet boos wordt op de natuur en de wijze 	die niet boos wordt op mensen die fouten maken?</a:t>
            </a:r>
          </a:p>
          <a:p>
            <a:r>
              <a:rPr lang="nl-NL" dirty="0" smtClean="0"/>
              <a:t>	</a:t>
            </a:r>
            <a:r>
              <a:rPr lang="nl-NL" sz="2800" dirty="0" smtClean="0">
                <a:solidFill>
                  <a:srgbClr val="00B050"/>
                </a:solidFill>
              </a:rPr>
              <a:t>A. beiden kunnen daaraan niets beïnvloeden</a:t>
            </a:r>
          </a:p>
          <a:p>
            <a:r>
              <a:rPr lang="nl-NL" sz="2800" dirty="0">
                <a:solidFill>
                  <a:srgbClr val="00B050"/>
                </a:solidFill>
              </a:rPr>
              <a:t>	</a:t>
            </a:r>
            <a:r>
              <a:rPr lang="nl-NL" sz="2800" dirty="0" smtClean="0">
                <a:solidFill>
                  <a:srgbClr val="00B050"/>
                </a:solidFill>
              </a:rPr>
              <a:t>B. beiden zien, dat er niets aan te beïnvloeden valt</a:t>
            </a:r>
          </a:p>
          <a:p>
            <a:r>
              <a:rPr lang="nl-NL" sz="2800" dirty="0">
                <a:solidFill>
                  <a:srgbClr val="00B050"/>
                </a:solidFill>
              </a:rPr>
              <a:t>	</a:t>
            </a:r>
            <a:r>
              <a:rPr lang="nl-NL" sz="2800" dirty="0" smtClean="0">
                <a:solidFill>
                  <a:srgbClr val="00B050"/>
                </a:solidFill>
              </a:rPr>
              <a:t>C. overeenkomst? Verschil, bedoelt u!</a:t>
            </a:r>
          </a:p>
          <a:p>
            <a:r>
              <a:rPr lang="nl-NL" sz="2800" dirty="0">
                <a:solidFill>
                  <a:srgbClr val="00B050"/>
                </a:solidFill>
              </a:rPr>
              <a:t>	</a:t>
            </a:r>
            <a:r>
              <a:rPr lang="nl-NL" sz="2800" dirty="0" smtClean="0">
                <a:solidFill>
                  <a:srgbClr val="00B050"/>
                </a:solidFill>
              </a:rPr>
              <a:t>D. antwoord A, B en C zijn allemaal goed</a:t>
            </a:r>
          </a:p>
        </p:txBody>
      </p:sp>
      <p:pic>
        <p:nvPicPr>
          <p:cNvPr id="160770" name="Picture 2" descr="http://us.123rf.com/400wm/400/400/danomyte/danomyte1101/danomyte110100013/8671748-little-red-riding-hood-schoppen-de-wolf-goed-voor-zelf-verdediging.jpg"/>
          <p:cNvPicPr>
            <a:picLocks noChangeAspect="1" noChangeArrowheads="1"/>
          </p:cNvPicPr>
          <p:nvPr/>
        </p:nvPicPr>
        <p:blipFill>
          <a:blip r:embed="rId2" cstate="print"/>
          <a:srcRect/>
          <a:stretch>
            <a:fillRect/>
          </a:stretch>
        </p:blipFill>
        <p:spPr bwMode="auto">
          <a:xfrm>
            <a:off x="251520" y="3789040"/>
            <a:ext cx="2590958" cy="2763688"/>
          </a:xfrm>
          <a:prstGeom prst="rect">
            <a:avLst/>
          </a:prstGeom>
          <a:noFill/>
        </p:spPr>
      </p:pic>
      <p:pic>
        <p:nvPicPr>
          <p:cNvPr id="160772" name="Picture 4" descr="http://us.123rf.com/400wm/400/400/Clivia/Clivia0508/Clivia050800098/228993-een-pijl-geschoten-door-middel-van-een-rode-appel.jpg"/>
          <p:cNvPicPr>
            <a:picLocks noChangeAspect="1" noChangeArrowheads="1"/>
          </p:cNvPicPr>
          <p:nvPr/>
        </p:nvPicPr>
        <p:blipFill>
          <a:blip r:embed="rId3" cstate="print"/>
          <a:srcRect/>
          <a:stretch>
            <a:fillRect/>
          </a:stretch>
        </p:blipFill>
        <p:spPr bwMode="auto">
          <a:xfrm>
            <a:off x="5076056" y="3717032"/>
            <a:ext cx="3810000" cy="2543175"/>
          </a:xfrm>
          <a:prstGeom prst="rect">
            <a:avLst/>
          </a:prstGeom>
          <a:noFill/>
        </p:spPr>
      </p:pic>
      <p:sp>
        <p:nvSpPr>
          <p:cNvPr id="7" name="Tekstvak 6"/>
          <p:cNvSpPr txBox="1"/>
          <p:nvPr/>
        </p:nvSpPr>
        <p:spPr>
          <a:xfrm>
            <a:off x="3203848" y="4149080"/>
            <a:ext cx="1512168" cy="1569660"/>
          </a:xfrm>
          <a:prstGeom prst="rect">
            <a:avLst/>
          </a:prstGeom>
          <a:noFill/>
        </p:spPr>
        <p:txBody>
          <a:bodyPr wrap="square" rtlCol="0">
            <a:spAutoFit/>
          </a:bodyPr>
          <a:lstStyle/>
          <a:p>
            <a:r>
              <a:rPr lang="nl-NL" sz="3200" dirty="0" smtClean="0"/>
              <a:t>Boos op de natuur?</a:t>
            </a:r>
            <a:endParaRPr lang="nl-NL"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816977"/>
          </a:xfrm>
          <a:prstGeom prst="rect">
            <a:avLst/>
          </a:prstGeom>
          <a:noFill/>
        </p:spPr>
        <p:txBody>
          <a:bodyPr wrap="square" rtlCol="0">
            <a:spAutoFit/>
          </a:bodyPr>
          <a:lstStyle/>
          <a:p>
            <a:r>
              <a:rPr lang="en-US" sz="2800" dirty="0" smtClean="0"/>
              <a:t>Quid </a:t>
            </a:r>
            <a:r>
              <a:rPr lang="en-US" sz="2800" dirty="0" err="1" smtClean="0"/>
              <a:t>enim</a:t>
            </a:r>
            <a:r>
              <a:rPr lang="en-US" sz="2800" dirty="0" smtClean="0"/>
              <a:t> </a:t>
            </a:r>
            <a:r>
              <a:rPr lang="en-US" sz="2800" dirty="0" err="1" smtClean="0"/>
              <a:t>si</a:t>
            </a:r>
            <a:r>
              <a:rPr lang="en-US" sz="2800" dirty="0" smtClean="0"/>
              <a:t> </a:t>
            </a:r>
            <a:r>
              <a:rPr lang="en-US" sz="2800" dirty="0" err="1" smtClean="0"/>
              <a:t>mirari</a:t>
            </a:r>
            <a:r>
              <a:rPr lang="en-US" sz="2800" dirty="0" smtClean="0"/>
              <a:t> </a:t>
            </a:r>
            <a:r>
              <a:rPr lang="en-US" sz="2800" dirty="0" err="1" smtClean="0"/>
              <a:t>velit</a:t>
            </a:r>
            <a:r>
              <a:rPr lang="en-US" sz="2800" dirty="0" smtClean="0"/>
              <a:t> non in </a:t>
            </a:r>
            <a:r>
              <a:rPr lang="en-US" sz="2800" dirty="0" err="1" smtClean="0"/>
              <a:t>silvestribus</a:t>
            </a:r>
            <a:r>
              <a:rPr lang="en-US" sz="2800" dirty="0" smtClean="0"/>
              <a:t> </a:t>
            </a:r>
            <a:r>
              <a:rPr lang="en-US" sz="2800" dirty="0" err="1" smtClean="0"/>
              <a:t>dumis</a:t>
            </a:r>
            <a:r>
              <a:rPr lang="en-US" sz="2800" dirty="0" smtClean="0"/>
              <a:t> </a:t>
            </a:r>
            <a:r>
              <a:rPr lang="en-US" sz="2800" dirty="0" err="1" smtClean="0"/>
              <a:t>poma</a:t>
            </a:r>
            <a:r>
              <a:rPr lang="en-US" sz="2800" dirty="0" smtClean="0"/>
              <a:t> </a:t>
            </a:r>
            <a:r>
              <a:rPr lang="en-US" sz="2800" dirty="0" err="1" smtClean="0"/>
              <a:t>pendere</a:t>
            </a:r>
            <a:r>
              <a:rPr lang="en-US" sz="2800" dirty="0" smtClean="0"/>
              <a:t>? Quid </a:t>
            </a:r>
            <a:r>
              <a:rPr lang="en-US" sz="2800" dirty="0" err="1" smtClean="0"/>
              <a:t>si</a:t>
            </a:r>
            <a:r>
              <a:rPr lang="en-US" sz="2800" dirty="0" smtClean="0"/>
              <a:t> </a:t>
            </a:r>
            <a:r>
              <a:rPr lang="en-US" sz="2800" dirty="0" err="1" smtClean="0"/>
              <a:t>miretur</a:t>
            </a:r>
            <a:r>
              <a:rPr lang="en-US" sz="2800" dirty="0" smtClean="0"/>
              <a:t> </a:t>
            </a:r>
            <a:r>
              <a:rPr lang="en-US" sz="2800" dirty="0" err="1" smtClean="0"/>
              <a:t>spineta</a:t>
            </a:r>
            <a:r>
              <a:rPr lang="en-US" sz="2800" dirty="0" smtClean="0"/>
              <a:t> </a:t>
            </a:r>
            <a:r>
              <a:rPr lang="en-US" sz="2800" dirty="0" err="1" smtClean="0"/>
              <a:t>sentesque</a:t>
            </a:r>
            <a:r>
              <a:rPr lang="en-US" sz="2800" dirty="0" smtClean="0"/>
              <a:t> non </a:t>
            </a:r>
            <a:r>
              <a:rPr lang="en-US" sz="2800" dirty="0" err="1" smtClean="0"/>
              <a:t>utili</a:t>
            </a:r>
            <a:r>
              <a:rPr lang="en-US" sz="2800" dirty="0" smtClean="0"/>
              <a:t> </a:t>
            </a:r>
            <a:r>
              <a:rPr lang="en-US" sz="2800" dirty="0" err="1" smtClean="0"/>
              <a:t>aliqua</a:t>
            </a:r>
            <a:r>
              <a:rPr lang="en-US" sz="2800" dirty="0" smtClean="0"/>
              <a:t> </a:t>
            </a:r>
            <a:r>
              <a:rPr lang="en-US" sz="2800" dirty="0" err="1" smtClean="0"/>
              <a:t>fruge</a:t>
            </a:r>
            <a:r>
              <a:rPr lang="en-US" sz="2800" dirty="0" smtClean="0"/>
              <a:t> </a:t>
            </a:r>
            <a:r>
              <a:rPr lang="en-US" sz="2800" dirty="0" err="1" smtClean="0"/>
              <a:t>conpleri</a:t>
            </a:r>
            <a:r>
              <a:rPr lang="en-US" sz="2800" dirty="0" smtClean="0"/>
              <a:t>? </a:t>
            </a:r>
            <a:r>
              <a:rPr lang="en-US" sz="2800" dirty="0" err="1" smtClean="0"/>
              <a:t>Nemo</a:t>
            </a:r>
            <a:r>
              <a:rPr lang="en-US" sz="2800" dirty="0" smtClean="0"/>
              <a:t> </a:t>
            </a:r>
            <a:r>
              <a:rPr lang="en-US" sz="2800" dirty="0" err="1" smtClean="0"/>
              <a:t>irascitur</a:t>
            </a:r>
            <a:r>
              <a:rPr lang="en-US" sz="2800" dirty="0" smtClean="0"/>
              <a:t> </a:t>
            </a:r>
            <a:r>
              <a:rPr lang="en-US" sz="2800" dirty="0" err="1" smtClean="0"/>
              <a:t>ubi</a:t>
            </a:r>
            <a:r>
              <a:rPr lang="en-US" sz="2800" dirty="0" smtClean="0"/>
              <a:t> </a:t>
            </a:r>
            <a:r>
              <a:rPr lang="en-US" sz="2800" dirty="0" err="1" smtClean="0"/>
              <a:t>vitium</a:t>
            </a:r>
            <a:r>
              <a:rPr lang="en-US" sz="2800" dirty="0" smtClean="0"/>
              <a:t> </a:t>
            </a:r>
            <a:r>
              <a:rPr lang="en-US" sz="2800" dirty="0" err="1" smtClean="0"/>
              <a:t>natura</a:t>
            </a:r>
            <a:r>
              <a:rPr lang="en-US" sz="2800" dirty="0" smtClean="0"/>
              <a:t> </a:t>
            </a:r>
            <a:r>
              <a:rPr lang="en-US" sz="2800" dirty="0" err="1" smtClean="0"/>
              <a:t>defendit</a:t>
            </a:r>
            <a:r>
              <a:rPr lang="en-US" sz="2800" dirty="0" smtClean="0"/>
              <a:t>. </a:t>
            </a:r>
            <a:r>
              <a:rPr lang="en-US" sz="2800" dirty="0" err="1" smtClean="0"/>
              <a:t>Placidus</a:t>
            </a:r>
            <a:r>
              <a:rPr lang="en-US" sz="2800" dirty="0" smtClean="0"/>
              <a:t> </a:t>
            </a:r>
            <a:r>
              <a:rPr lang="en-US" sz="2800" dirty="0" err="1" smtClean="0"/>
              <a:t>itaque</a:t>
            </a:r>
            <a:r>
              <a:rPr lang="en-US" sz="2800" dirty="0" smtClean="0"/>
              <a:t> sapiens et </a:t>
            </a:r>
            <a:r>
              <a:rPr lang="en-US" sz="2800" dirty="0" err="1" smtClean="0"/>
              <a:t>aequus</a:t>
            </a:r>
            <a:r>
              <a:rPr lang="en-US" sz="2800" dirty="0" smtClean="0"/>
              <a:t> </a:t>
            </a:r>
            <a:r>
              <a:rPr lang="en-US" sz="2800" dirty="0" err="1" smtClean="0"/>
              <a:t>erroribus</a:t>
            </a:r>
            <a:r>
              <a:rPr lang="en-US" sz="2800" dirty="0" smtClean="0"/>
              <a:t>, non </a:t>
            </a:r>
            <a:r>
              <a:rPr lang="en-US" sz="2800" dirty="0" err="1" smtClean="0"/>
              <a:t>hostis</a:t>
            </a:r>
            <a:r>
              <a:rPr lang="en-US" sz="2800" dirty="0" smtClean="0"/>
              <a:t> </a:t>
            </a:r>
            <a:r>
              <a:rPr lang="en-US" sz="2800" dirty="0" err="1" smtClean="0"/>
              <a:t>sed</a:t>
            </a:r>
            <a:r>
              <a:rPr lang="en-US" sz="2800" dirty="0" smtClean="0"/>
              <a:t> corrector </a:t>
            </a:r>
            <a:r>
              <a:rPr lang="en-US" sz="2800" dirty="0" err="1" smtClean="0"/>
              <a:t>peccantium</a:t>
            </a:r>
            <a:r>
              <a:rPr lang="en-US" sz="2800" dirty="0" smtClean="0"/>
              <a:t>, hoc </a:t>
            </a:r>
            <a:r>
              <a:rPr lang="en-US" sz="2800" dirty="0" err="1" smtClean="0"/>
              <a:t>cotidie</a:t>
            </a:r>
            <a:r>
              <a:rPr lang="en-US" sz="2800" dirty="0" smtClean="0"/>
              <a:t> </a:t>
            </a:r>
            <a:r>
              <a:rPr lang="en-US" sz="2800" dirty="0" err="1" smtClean="0"/>
              <a:t>procedit</a:t>
            </a:r>
            <a:r>
              <a:rPr lang="en-US" sz="2800" dirty="0" smtClean="0"/>
              <a:t> </a:t>
            </a:r>
            <a:r>
              <a:rPr lang="en-US" sz="2800" dirty="0" err="1" smtClean="0"/>
              <a:t>animo</a:t>
            </a:r>
            <a:r>
              <a:rPr lang="en-US" sz="2800" dirty="0" smtClean="0"/>
              <a:t>: '</a:t>
            </a:r>
            <a:r>
              <a:rPr lang="en-US" sz="2800" dirty="0" smtClean="0">
                <a:solidFill>
                  <a:srgbClr val="FFFF00"/>
                </a:solidFill>
              </a:rPr>
              <a:t>multi </a:t>
            </a:r>
            <a:r>
              <a:rPr lang="en-US" sz="2800" dirty="0" err="1" smtClean="0">
                <a:solidFill>
                  <a:srgbClr val="FFFF00"/>
                </a:solidFill>
              </a:rPr>
              <a:t>mihi</a:t>
            </a:r>
            <a:r>
              <a:rPr lang="en-US" sz="2800" dirty="0" smtClean="0">
                <a:solidFill>
                  <a:srgbClr val="FFFF00"/>
                </a:solidFill>
              </a:rPr>
              <a:t> </a:t>
            </a:r>
            <a:r>
              <a:rPr lang="en-US" sz="2800" dirty="0" err="1" smtClean="0">
                <a:solidFill>
                  <a:srgbClr val="FFFF00"/>
                </a:solidFill>
              </a:rPr>
              <a:t>occurrent</a:t>
            </a:r>
            <a:r>
              <a:rPr lang="en-US" sz="2800" dirty="0" smtClean="0">
                <a:solidFill>
                  <a:srgbClr val="FFFF00"/>
                </a:solidFill>
              </a:rPr>
              <a:t> </a:t>
            </a:r>
            <a:r>
              <a:rPr lang="en-US" sz="2800" dirty="0" err="1" smtClean="0">
                <a:solidFill>
                  <a:srgbClr val="FFFF00"/>
                </a:solidFill>
              </a:rPr>
              <a:t>vino</a:t>
            </a:r>
            <a:r>
              <a:rPr lang="en-US" sz="2800" dirty="0" smtClean="0">
                <a:solidFill>
                  <a:srgbClr val="FFFF00"/>
                </a:solidFill>
              </a:rPr>
              <a:t> </a:t>
            </a:r>
            <a:r>
              <a:rPr lang="en-US" sz="2800" dirty="0" err="1" smtClean="0">
                <a:solidFill>
                  <a:srgbClr val="FFFF00"/>
                </a:solidFill>
              </a:rPr>
              <a:t>dediti</a:t>
            </a:r>
            <a:r>
              <a:rPr lang="en-US" sz="2800" dirty="0" smtClean="0">
                <a:solidFill>
                  <a:srgbClr val="FFFF00"/>
                </a:solidFill>
              </a:rPr>
              <a:t>, multi </a:t>
            </a:r>
            <a:r>
              <a:rPr lang="en-US" sz="2800" dirty="0" err="1" smtClean="0">
                <a:solidFill>
                  <a:srgbClr val="FFFF00"/>
                </a:solidFill>
              </a:rPr>
              <a:t>libidinosi</a:t>
            </a:r>
            <a:r>
              <a:rPr lang="en-US" sz="2800" dirty="0" smtClean="0">
                <a:solidFill>
                  <a:srgbClr val="FFFF00"/>
                </a:solidFill>
              </a:rPr>
              <a:t>, multi </a:t>
            </a:r>
            <a:r>
              <a:rPr lang="en-US" sz="2800" dirty="0" err="1" smtClean="0">
                <a:solidFill>
                  <a:srgbClr val="FFFF00"/>
                </a:solidFill>
              </a:rPr>
              <a:t>ingrati</a:t>
            </a:r>
            <a:r>
              <a:rPr lang="en-US" sz="2800" dirty="0" smtClean="0">
                <a:solidFill>
                  <a:srgbClr val="FFFF00"/>
                </a:solidFill>
              </a:rPr>
              <a:t>, multi </a:t>
            </a:r>
            <a:r>
              <a:rPr lang="en-US" sz="2800" dirty="0" err="1" smtClean="0">
                <a:solidFill>
                  <a:srgbClr val="FFFF00"/>
                </a:solidFill>
              </a:rPr>
              <a:t>avari</a:t>
            </a:r>
            <a:r>
              <a:rPr lang="en-US" sz="2800" dirty="0" smtClean="0">
                <a:solidFill>
                  <a:srgbClr val="FFFF00"/>
                </a:solidFill>
              </a:rPr>
              <a:t>, multi </a:t>
            </a:r>
            <a:r>
              <a:rPr lang="en-US" sz="2800" dirty="0" err="1" smtClean="0">
                <a:solidFill>
                  <a:srgbClr val="FFFF00"/>
                </a:solidFill>
              </a:rPr>
              <a:t>furiis</a:t>
            </a:r>
            <a:r>
              <a:rPr lang="en-US" sz="2800" dirty="0" smtClean="0">
                <a:solidFill>
                  <a:srgbClr val="FFFF00"/>
                </a:solidFill>
              </a:rPr>
              <a:t> </a:t>
            </a:r>
            <a:r>
              <a:rPr lang="en-US" sz="2800" dirty="0" err="1" smtClean="0">
                <a:solidFill>
                  <a:srgbClr val="FFFF00"/>
                </a:solidFill>
              </a:rPr>
              <a:t>ambitionis</a:t>
            </a:r>
            <a:r>
              <a:rPr lang="en-US" sz="2800" dirty="0" smtClean="0">
                <a:solidFill>
                  <a:srgbClr val="FFFF00"/>
                </a:solidFill>
              </a:rPr>
              <a:t> </a:t>
            </a:r>
            <a:r>
              <a:rPr lang="en-US" sz="2800" dirty="0" err="1" smtClean="0">
                <a:solidFill>
                  <a:srgbClr val="FFFF00"/>
                </a:solidFill>
              </a:rPr>
              <a:t>agitati</a:t>
            </a:r>
            <a:r>
              <a:rPr lang="en-US" sz="2800" dirty="0" smtClean="0">
                <a:solidFill>
                  <a:srgbClr val="FFFF00"/>
                </a:solidFill>
              </a:rPr>
              <a:t>.</a:t>
            </a:r>
            <a:r>
              <a:rPr lang="en-US" sz="2800" dirty="0" smtClean="0"/>
              <a:t>’ </a:t>
            </a:r>
          </a:p>
          <a:p>
            <a:endParaRPr lang="en-US" sz="2800" dirty="0" smtClean="0"/>
          </a:p>
          <a:p>
            <a:r>
              <a:rPr lang="en-US" sz="2800" dirty="0" smtClean="0">
                <a:solidFill>
                  <a:srgbClr val="00B0F0"/>
                </a:solidFill>
              </a:rPr>
              <a:t>===========</a:t>
            </a:r>
          </a:p>
          <a:p>
            <a:r>
              <a:rPr lang="en-US" sz="2400" dirty="0" err="1" smtClean="0">
                <a:solidFill>
                  <a:srgbClr val="00B0F0"/>
                </a:solidFill>
              </a:rPr>
              <a:t>Niemand</a:t>
            </a:r>
            <a:r>
              <a:rPr lang="en-US" sz="2400" dirty="0" smtClean="0">
                <a:solidFill>
                  <a:srgbClr val="00B0F0"/>
                </a:solidFill>
              </a:rPr>
              <a:t> </a:t>
            </a:r>
            <a:r>
              <a:rPr lang="en-US" sz="2400" dirty="0" err="1" smtClean="0">
                <a:solidFill>
                  <a:srgbClr val="00B0F0"/>
                </a:solidFill>
              </a:rPr>
              <a:t>wordt</a:t>
            </a:r>
            <a:r>
              <a:rPr lang="en-US" sz="2400" dirty="0" smtClean="0">
                <a:solidFill>
                  <a:srgbClr val="00B0F0"/>
                </a:solidFill>
              </a:rPr>
              <a:t> boos op de </a:t>
            </a:r>
            <a:r>
              <a:rPr lang="en-US" sz="2400" dirty="0" err="1" smtClean="0">
                <a:solidFill>
                  <a:srgbClr val="00B0F0"/>
                </a:solidFill>
              </a:rPr>
              <a:t>natuur</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daar</a:t>
            </a:r>
            <a:r>
              <a:rPr lang="en-US" sz="2400" dirty="0" smtClean="0">
                <a:solidFill>
                  <a:srgbClr val="00B0F0"/>
                </a:solidFill>
              </a:rPr>
              <a:t> </a:t>
            </a:r>
            <a:r>
              <a:rPr lang="en-US" sz="2400" dirty="0" err="1" smtClean="0">
                <a:solidFill>
                  <a:srgbClr val="00B0F0"/>
                </a:solidFill>
              </a:rPr>
              <a:t>iets</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is, of </a:t>
            </a:r>
            <a:r>
              <a:rPr lang="en-US" sz="2400" dirty="0" err="1" smtClean="0">
                <a:solidFill>
                  <a:srgbClr val="00B0F0"/>
                </a:solidFill>
              </a:rPr>
              <a:t>anders</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men </a:t>
            </a:r>
            <a:r>
              <a:rPr lang="en-US" sz="2400" dirty="0" err="1" smtClean="0">
                <a:solidFill>
                  <a:srgbClr val="00B0F0"/>
                </a:solidFill>
              </a:rPr>
              <a:t>gedacht</a:t>
            </a:r>
            <a:r>
              <a:rPr lang="en-US" sz="2400" dirty="0" smtClean="0">
                <a:solidFill>
                  <a:srgbClr val="00B0F0"/>
                </a:solidFill>
              </a:rPr>
              <a:t> had. </a:t>
            </a:r>
            <a:r>
              <a:rPr lang="en-US" sz="2400" dirty="0" err="1" smtClean="0">
                <a:solidFill>
                  <a:srgbClr val="00B0F0"/>
                </a:solidFill>
              </a:rPr>
              <a:t>Nou</a:t>
            </a:r>
            <a:r>
              <a:rPr lang="en-US" sz="2400" dirty="0" smtClean="0">
                <a:solidFill>
                  <a:srgbClr val="00B0F0"/>
                </a:solidFill>
              </a:rPr>
              <a:t>, de </a:t>
            </a:r>
            <a:r>
              <a:rPr lang="en-US" sz="2400" dirty="0" err="1" smtClean="0">
                <a:solidFill>
                  <a:srgbClr val="00B0F0"/>
                </a:solidFill>
              </a:rPr>
              <a:t>wijze</a:t>
            </a:r>
            <a:r>
              <a:rPr lang="en-US" sz="2400" dirty="0" smtClean="0">
                <a:solidFill>
                  <a:srgbClr val="00B0F0"/>
                </a:solidFill>
              </a:rPr>
              <a:t> </a:t>
            </a:r>
            <a:r>
              <a:rPr lang="en-US" sz="2400" dirty="0" err="1" smtClean="0">
                <a:solidFill>
                  <a:srgbClr val="00B0F0"/>
                </a:solidFill>
              </a:rPr>
              <a:t>ziet</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a:t>
            </a:r>
            <a:r>
              <a:rPr lang="en-US" sz="2400" dirty="0" err="1" smtClean="0">
                <a:solidFill>
                  <a:srgbClr val="00B0F0"/>
                </a:solidFill>
              </a:rPr>
              <a:t>eens</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met </a:t>
            </a:r>
            <a:r>
              <a:rPr lang="en-US" sz="2400" dirty="0" err="1" smtClean="0">
                <a:solidFill>
                  <a:srgbClr val="00B0F0"/>
                </a:solidFill>
              </a:rPr>
              <a:t>fouten</a:t>
            </a:r>
            <a:r>
              <a:rPr lang="en-US" sz="2400" dirty="0" smtClean="0">
                <a:solidFill>
                  <a:srgbClr val="00B0F0"/>
                </a:solidFill>
              </a:rPr>
              <a:t> en </a:t>
            </a:r>
            <a:r>
              <a:rPr lang="en-US" sz="2400" dirty="0" err="1" smtClean="0">
                <a:solidFill>
                  <a:srgbClr val="00B0F0"/>
                </a:solidFill>
              </a:rPr>
              <a:t>kan</a:t>
            </a:r>
            <a:r>
              <a:rPr lang="en-US" sz="2400" dirty="0" smtClean="0">
                <a:solidFill>
                  <a:srgbClr val="00B0F0"/>
                </a:solidFill>
              </a:rPr>
              <a:t> het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opbrengen</a:t>
            </a:r>
            <a:r>
              <a:rPr lang="en-US" sz="2400" dirty="0" smtClean="0">
                <a:solidFill>
                  <a:srgbClr val="00B0F0"/>
                </a:solidFill>
              </a:rPr>
              <a:t> </a:t>
            </a:r>
            <a:r>
              <a:rPr lang="en-US" sz="2400" dirty="0" err="1" smtClean="0">
                <a:solidFill>
                  <a:srgbClr val="00B0F0"/>
                </a:solidFill>
              </a:rPr>
              <a:t>daar</a:t>
            </a:r>
            <a:r>
              <a:rPr lang="en-US" sz="2400" dirty="0" smtClean="0">
                <a:solidFill>
                  <a:srgbClr val="00B0F0"/>
                </a:solidFill>
              </a:rPr>
              <a:t> </a:t>
            </a:r>
            <a:r>
              <a:rPr lang="en-US" sz="2400" dirty="0" err="1" smtClean="0">
                <a:solidFill>
                  <a:srgbClr val="00B0F0"/>
                </a:solidFill>
              </a:rPr>
              <a:t>welwillend</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poging</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doen</a:t>
            </a:r>
            <a:r>
              <a:rPr lang="en-US" sz="2400" dirty="0" smtClean="0">
                <a:solidFill>
                  <a:srgbClr val="00B0F0"/>
                </a:solidFill>
              </a:rPr>
              <a:t> die </a:t>
            </a:r>
            <a:r>
              <a:rPr lang="en-US" sz="2400" dirty="0" err="1" smtClean="0">
                <a:solidFill>
                  <a:srgbClr val="00B0F0"/>
                </a:solidFill>
              </a:rPr>
              <a:t>fouten</a:t>
            </a:r>
            <a:r>
              <a:rPr lang="en-US" sz="2400" dirty="0" smtClean="0">
                <a:solidFill>
                  <a:srgbClr val="00B0F0"/>
                </a:solidFill>
              </a:rPr>
              <a:t> </a:t>
            </a:r>
            <a:r>
              <a:rPr lang="en-US" sz="2400" dirty="0" err="1" smtClean="0">
                <a:solidFill>
                  <a:srgbClr val="00B0F0"/>
                </a:solidFill>
              </a:rPr>
              <a:t>te</a:t>
            </a:r>
            <a:r>
              <a:rPr lang="en-US" sz="2400" dirty="0" smtClean="0">
                <a:solidFill>
                  <a:srgbClr val="00B0F0"/>
                </a:solidFill>
              </a:rPr>
              <a:t> </a:t>
            </a:r>
            <a:r>
              <a:rPr lang="en-US" sz="2400" dirty="0" err="1" smtClean="0">
                <a:solidFill>
                  <a:srgbClr val="00B0F0"/>
                </a:solidFill>
              </a:rPr>
              <a:t>verbeteren</a:t>
            </a:r>
            <a:r>
              <a:rPr lang="en-US" sz="2400" dirty="0" smtClean="0">
                <a:solidFill>
                  <a:srgbClr val="00B0F0"/>
                </a:solidFill>
              </a:rPr>
              <a:t>. </a:t>
            </a:r>
            <a:r>
              <a:rPr lang="en-US" sz="2400" dirty="0" err="1" smtClean="0">
                <a:solidFill>
                  <a:srgbClr val="00B0F0"/>
                </a:solidFill>
              </a:rPr>
              <a:t>Denk</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drankverslaafden</a:t>
            </a:r>
            <a:r>
              <a:rPr lang="en-US" sz="2400" dirty="0" smtClean="0">
                <a:solidFill>
                  <a:srgbClr val="00B0F0"/>
                </a:solidFill>
              </a:rPr>
              <a:t>, </a:t>
            </a:r>
            <a:r>
              <a:rPr lang="en-US" sz="2400" dirty="0" err="1" smtClean="0">
                <a:solidFill>
                  <a:srgbClr val="00B0F0"/>
                </a:solidFill>
              </a:rPr>
              <a:t>geile</a:t>
            </a:r>
            <a:r>
              <a:rPr lang="en-US" sz="2400" dirty="0" smtClean="0">
                <a:solidFill>
                  <a:srgbClr val="00B0F0"/>
                </a:solidFill>
              </a:rPr>
              <a:t> </a:t>
            </a:r>
            <a:r>
              <a:rPr lang="en-US" sz="2400" dirty="0" err="1" smtClean="0">
                <a:solidFill>
                  <a:srgbClr val="00B0F0"/>
                </a:solidFill>
              </a:rPr>
              <a:t>aapjes</a:t>
            </a:r>
            <a:r>
              <a:rPr lang="en-US" sz="2400" dirty="0" smtClean="0">
                <a:solidFill>
                  <a:srgbClr val="00B0F0"/>
                </a:solidFill>
              </a:rPr>
              <a:t>, </a:t>
            </a:r>
            <a:r>
              <a:rPr lang="en-US" sz="2400" dirty="0" err="1" smtClean="0">
                <a:solidFill>
                  <a:srgbClr val="00B0F0"/>
                </a:solidFill>
              </a:rPr>
              <a:t>zeurpieten</a:t>
            </a:r>
            <a:r>
              <a:rPr lang="en-US" sz="2400" dirty="0" smtClean="0">
                <a:solidFill>
                  <a:srgbClr val="00B0F0"/>
                </a:solidFill>
              </a:rPr>
              <a:t>, </a:t>
            </a:r>
            <a:r>
              <a:rPr lang="en-US" sz="2400" dirty="0" err="1" smtClean="0">
                <a:solidFill>
                  <a:srgbClr val="00B0F0"/>
                </a:solidFill>
              </a:rPr>
              <a:t>vrekken</a:t>
            </a:r>
            <a:r>
              <a:rPr lang="en-US" sz="2400" dirty="0" smtClean="0">
                <a:solidFill>
                  <a:srgbClr val="00B0F0"/>
                </a:solidFill>
              </a:rPr>
              <a:t>, en </a:t>
            </a:r>
            <a:r>
              <a:rPr lang="en-US" sz="2400" dirty="0" err="1" smtClean="0">
                <a:solidFill>
                  <a:srgbClr val="00B0F0"/>
                </a:solidFill>
              </a:rPr>
              <a:t>meer</a:t>
            </a:r>
            <a:r>
              <a:rPr lang="en-US" sz="2400" dirty="0" smtClean="0">
                <a:solidFill>
                  <a:srgbClr val="00B0F0"/>
                </a:solidFill>
              </a:rPr>
              <a:t> van </a:t>
            </a:r>
            <a:r>
              <a:rPr lang="en-US" sz="2400" dirty="0" err="1" smtClean="0">
                <a:solidFill>
                  <a:srgbClr val="00B0F0"/>
                </a:solidFill>
              </a:rPr>
              <a:t>dat</a:t>
            </a:r>
            <a:r>
              <a:rPr lang="en-US" sz="2400" dirty="0" smtClean="0">
                <a:solidFill>
                  <a:srgbClr val="00B0F0"/>
                </a:solidFill>
              </a:rPr>
              <a:t> slag.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24</a:t>
            </a:r>
            <a:r>
              <a:rPr lang="nl-NL" sz="4000" dirty="0" smtClean="0"/>
              <a:t>	</a:t>
            </a:r>
            <a:r>
              <a:rPr lang="nl-NL" sz="2800" dirty="0" smtClean="0"/>
              <a:t>Waarvan zijn de drankverslaafden, geile aapjes, zeur-	pieten en vrekken voorbeelden?</a:t>
            </a:r>
          </a:p>
          <a:p>
            <a:r>
              <a:rPr lang="nl-NL" dirty="0" smtClean="0"/>
              <a:t>	</a:t>
            </a:r>
            <a:r>
              <a:rPr lang="nl-NL" sz="2800" dirty="0" smtClean="0">
                <a:solidFill>
                  <a:srgbClr val="00B050"/>
                </a:solidFill>
              </a:rPr>
              <a:t>A. van </a:t>
            </a:r>
            <a:r>
              <a:rPr lang="nl-NL" sz="2800" dirty="0" err="1" smtClean="0">
                <a:solidFill>
                  <a:srgbClr val="00B050"/>
                </a:solidFill>
              </a:rPr>
              <a:t>aso’s</a:t>
            </a:r>
            <a:r>
              <a:rPr lang="nl-NL" sz="2800" dirty="0" smtClean="0">
                <a:solidFill>
                  <a:srgbClr val="00B050"/>
                </a:solidFill>
              </a:rPr>
              <a:t> die niet in deze wereld thuis horen</a:t>
            </a:r>
          </a:p>
          <a:p>
            <a:r>
              <a:rPr lang="nl-NL" sz="2800" dirty="0">
                <a:solidFill>
                  <a:srgbClr val="00B050"/>
                </a:solidFill>
              </a:rPr>
              <a:t>	</a:t>
            </a:r>
            <a:r>
              <a:rPr lang="nl-NL" sz="2800" dirty="0" smtClean="0">
                <a:solidFill>
                  <a:srgbClr val="00B050"/>
                </a:solidFill>
              </a:rPr>
              <a:t>B. van mensen met onverbeterlijke karakterfouten</a:t>
            </a:r>
          </a:p>
          <a:p>
            <a:r>
              <a:rPr lang="nl-NL" sz="2800" dirty="0">
                <a:solidFill>
                  <a:srgbClr val="00B050"/>
                </a:solidFill>
              </a:rPr>
              <a:t>	</a:t>
            </a:r>
            <a:r>
              <a:rPr lang="nl-NL" sz="2800" dirty="0" smtClean="0">
                <a:solidFill>
                  <a:srgbClr val="00B050"/>
                </a:solidFill>
              </a:rPr>
              <a:t>C. van zielige personen, die nooit sapiens worden</a:t>
            </a:r>
          </a:p>
          <a:p>
            <a:r>
              <a:rPr lang="nl-NL" sz="2800" dirty="0">
                <a:solidFill>
                  <a:srgbClr val="00B050"/>
                </a:solidFill>
              </a:rPr>
              <a:t>	</a:t>
            </a:r>
            <a:r>
              <a:rPr lang="nl-NL" sz="2800" dirty="0" smtClean="0">
                <a:solidFill>
                  <a:srgbClr val="00B050"/>
                </a:solidFill>
              </a:rPr>
              <a:t>D. van mensen met corrigeerbare fouten</a:t>
            </a:r>
          </a:p>
        </p:txBody>
      </p:sp>
      <p:pic>
        <p:nvPicPr>
          <p:cNvPr id="157698" name="Picture 2" descr="http://www.spitsnieuws.nl/sites/default/files/imagecache/article_image_node_slideshow/New_Kids_Jonguh8maa_gr.jpg.crop_display.jpg"/>
          <p:cNvPicPr>
            <a:picLocks noChangeAspect="1" noChangeArrowheads="1"/>
          </p:cNvPicPr>
          <p:nvPr/>
        </p:nvPicPr>
        <p:blipFill>
          <a:blip r:embed="rId2" cstate="print"/>
          <a:srcRect/>
          <a:stretch>
            <a:fillRect/>
          </a:stretch>
        </p:blipFill>
        <p:spPr bwMode="auto">
          <a:xfrm>
            <a:off x="2483768" y="3356992"/>
            <a:ext cx="4457700" cy="297180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509200"/>
          </a:xfrm>
          <a:prstGeom prst="rect">
            <a:avLst/>
          </a:prstGeom>
          <a:noFill/>
        </p:spPr>
        <p:txBody>
          <a:bodyPr wrap="square" rtlCol="0">
            <a:spAutoFit/>
          </a:bodyPr>
          <a:lstStyle/>
          <a:p>
            <a:r>
              <a:rPr lang="en-US" sz="2800" dirty="0" err="1" smtClean="0"/>
              <a:t>Omnia</a:t>
            </a:r>
            <a:r>
              <a:rPr lang="en-US" sz="2800" dirty="0" smtClean="0"/>
              <a:t> </a:t>
            </a:r>
            <a:r>
              <a:rPr lang="en-US" sz="2800" dirty="0" err="1" smtClean="0"/>
              <a:t>ista</a:t>
            </a:r>
            <a:r>
              <a:rPr lang="en-US" sz="2800" dirty="0" smtClean="0"/>
              <a:t> tam </a:t>
            </a:r>
            <a:r>
              <a:rPr lang="en-US" sz="2800" dirty="0" err="1" smtClean="0"/>
              <a:t>propitius</a:t>
            </a:r>
            <a:r>
              <a:rPr lang="en-US" sz="2800" dirty="0" smtClean="0"/>
              <a:t> </a:t>
            </a:r>
            <a:r>
              <a:rPr lang="en-US" sz="2800" dirty="0" err="1" smtClean="0"/>
              <a:t>aspiciet</a:t>
            </a:r>
            <a:r>
              <a:rPr lang="en-US" sz="2800" dirty="0" smtClean="0"/>
              <a:t> quam </a:t>
            </a:r>
            <a:r>
              <a:rPr lang="en-US" sz="2800" dirty="0" err="1" smtClean="0"/>
              <a:t>aegros</a:t>
            </a:r>
            <a:r>
              <a:rPr lang="en-US" sz="2800" dirty="0" smtClean="0"/>
              <a:t> </a:t>
            </a:r>
            <a:r>
              <a:rPr lang="en-US" sz="2800" dirty="0" err="1" smtClean="0"/>
              <a:t>suos</a:t>
            </a:r>
            <a:r>
              <a:rPr lang="en-US" sz="2800" dirty="0" smtClean="0"/>
              <a:t> </a:t>
            </a:r>
            <a:r>
              <a:rPr lang="en-US" sz="2800" dirty="0" err="1" smtClean="0"/>
              <a:t>medicus</a:t>
            </a:r>
            <a:r>
              <a:rPr lang="en-US" sz="2800" dirty="0" smtClean="0"/>
              <a:t>. </a:t>
            </a:r>
            <a:r>
              <a:rPr lang="en-US" sz="2800" dirty="0" err="1" smtClean="0"/>
              <a:t>Numquid</a:t>
            </a:r>
            <a:r>
              <a:rPr lang="en-US" sz="2800" dirty="0" smtClean="0"/>
              <a:t> </a:t>
            </a:r>
            <a:r>
              <a:rPr lang="en-US" sz="2800" dirty="0" err="1" smtClean="0"/>
              <a:t>ille</a:t>
            </a:r>
            <a:r>
              <a:rPr lang="en-US" sz="2800" dirty="0" smtClean="0"/>
              <a:t> </a:t>
            </a:r>
            <a:r>
              <a:rPr lang="en-US" sz="2800" dirty="0" err="1" smtClean="0"/>
              <a:t>cuius</a:t>
            </a:r>
            <a:r>
              <a:rPr lang="en-US" sz="2800" dirty="0" smtClean="0"/>
              <a:t> </a:t>
            </a:r>
            <a:r>
              <a:rPr lang="en-US" sz="2800" dirty="0" err="1" smtClean="0"/>
              <a:t>navigium</a:t>
            </a:r>
            <a:r>
              <a:rPr lang="en-US" sz="2800" dirty="0" smtClean="0"/>
              <a:t> </a:t>
            </a:r>
            <a:r>
              <a:rPr lang="en-US" sz="2800" dirty="0" err="1" smtClean="0"/>
              <a:t>multam</a:t>
            </a:r>
            <a:r>
              <a:rPr lang="en-US" sz="2800" dirty="0" smtClean="0"/>
              <a:t> </a:t>
            </a:r>
            <a:r>
              <a:rPr lang="en-US" sz="2800" dirty="0" err="1" smtClean="0"/>
              <a:t>undique</a:t>
            </a:r>
            <a:r>
              <a:rPr lang="en-US" sz="2800" dirty="0" smtClean="0"/>
              <a:t> </a:t>
            </a:r>
            <a:r>
              <a:rPr lang="en-US" sz="2800" dirty="0" err="1" smtClean="0"/>
              <a:t>laxatis</a:t>
            </a:r>
            <a:r>
              <a:rPr lang="en-US" sz="2800" dirty="0" smtClean="0"/>
              <a:t> </a:t>
            </a:r>
            <a:r>
              <a:rPr lang="en-US" sz="2800" dirty="0" err="1" smtClean="0"/>
              <a:t>conpagibus</a:t>
            </a:r>
            <a:r>
              <a:rPr lang="en-US" sz="2800" dirty="0" smtClean="0"/>
              <a:t> </a:t>
            </a:r>
            <a:r>
              <a:rPr lang="en-US" sz="2800" dirty="0" err="1" smtClean="0"/>
              <a:t>aquam</a:t>
            </a:r>
            <a:r>
              <a:rPr lang="en-US" sz="2800" dirty="0" smtClean="0"/>
              <a:t> </a:t>
            </a:r>
            <a:r>
              <a:rPr lang="en-US" sz="2800" dirty="0" err="1" smtClean="0"/>
              <a:t>trahit</a:t>
            </a:r>
            <a:r>
              <a:rPr lang="en-US" sz="2800" dirty="0" smtClean="0"/>
              <a:t> </a:t>
            </a:r>
            <a:r>
              <a:rPr lang="en-US" sz="2800" dirty="0" err="1" smtClean="0"/>
              <a:t>nautis</a:t>
            </a:r>
            <a:r>
              <a:rPr lang="en-US" sz="2800" dirty="0" smtClean="0"/>
              <a:t> </a:t>
            </a:r>
            <a:r>
              <a:rPr lang="en-US" sz="2800" dirty="0" err="1" smtClean="0"/>
              <a:t>ipsique</a:t>
            </a:r>
            <a:r>
              <a:rPr lang="en-US" sz="2800" dirty="0" smtClean="0"/>
              <a:t> </a:t>
            </a:r>
            <a:r>
              <a:rPr lang="en-US" sz="2800" dirty="0" err="1" smtClean="0"/>
              <a:t>navigio</a:t>
            </a:r>
            <a:r>
              <a:rPr lang="en-US" sz="2800" dirty="0" smtClean="0"/>
              <a:t> </a:t>
            </a:r>
            <a:r>
              <a:rPr lang="en-US" sz="2800" dirty="0" err="1" smtClean="0"/>
              <a:t>irascitur</a:t>
            </a:r>
            <a:r>
              <a:rPr lang="en-US" sz="2800" dirty="0" smtClean="0"/>
              <a:t>? </a:t>
            </a:r>
            <a:r>
              <a:rPr lang="en-US" sz="2800" dirty="0" err="1" smtClean="0"/>
              <a:t>Occurrit</a:t>
            </a:r>
            <a:r>
              <a:rPr lang="en-US" sz="2800" dirty="0" smtClean="0"/>
              <a:t> </a:t>
            </a:r>
            <a:r>
              <a:rPr lang="en-US" sz="2800" dirty="0" err="1" smtClean="0"/>
              <a:t>potius</a:t>
            </a:r>
            <a:r>
              <a:rPr lang="en-US" sz="2800" dirty="0" smtClean="0"/>
              <a:t> et </a:t>
            </a:r>
            <a:r>
              <a:rPr lang="en-US" sz="2800" dirty="0" err="1" smtClean="0"/>
              <a:t>aliam</a:t>
            </a:r>
            <a:r>
              <a:rPr lang="en-US" sz="2800" dirty="0" smtClean="0"/>
              <a:t> </a:t>
            </a:r>
            <a:r>
              <a:rPr lang="en-US" sz="2800" dirty="0" err="1" smtClean="0"/>
              <a:t>excludit</a:t>
            </a:r>
            <a:r>
              <a:rPr lang="en-US" sz="2800" dirty="0" smtClean="0"/>
              <a:t> </a:t>
            </a:r>
            <a:r>
              <a:rPr lang="en-US" sz="2800" dirty="0" err="1" smtClean="0"/>
              <a:t>undam</a:t>
            </a:r>
            <a:r>
              <a:rPr lang="en-US" sz="2800" dirty="0" smtClean="0"/>
              <a:t>, </a:t>
            </a:r>
            <a:r>
              <a:rPr lang="en-US" sz="2800" dirty="0" err="1" smtClean="0"/>
              <a:t>aliam</a:t>
            </a:r>
            <a:r>
              <a:rPr lang="en-US" sz="2800" dirty="0" smtClean="0"/>
              <a:t> </a:t>
            </a:r>
            <a:r>
              <a:rPr lang="en-US" sz="2800" dirty="0" err="1" smtClean="0"/>
              <a:t>egerit</a:t>
            </a:r>
            <a:r>
              <a:rPr lang="en-US" sz="2800" dirty="0" smtClean="0"/>
              <a:t>, </a:t>
            </a:r>
            <a:r>
              <a:rPr lang="en-US" sz="2800" dirty="0" err="1" smtClean="0"/>
              <a:t>manifesta</a:t>
            </a:r>
            <a:r>
              <a:rPr lang="en-US" sz="2800" dirty="0" smtClean="0"/>
              <a:t> foramina </a:t>
            </a:r>
            <a:r>
              <a:rPr lang="en-US" sz="2800" dirty="0" err="1" smtClean="0"/>
              <a:t>praecludit</a:t>
            </a:r>
            <a:r>
              <a:rPr lang="en-US" sz="2800" dirty="0" smtClean="0"/>
              <a:t>, </a:t>
            </a:r>
            <a:r>
              <a:rPr lang="en-US" sz="2800" dirty="0" err="1" smtClean="0"/>
              <a:t>latentibus</a:t>
            </a:r>
            <a:r>
              <a:rPr lang="en-US" sz="2800" dirty="0" smtClean="0"/>
              <a:t> et ex </a:t>
            </a:r>
            <a:r>
              <a:rPr lang="en-US" sz="2800" dirty="0" err="1" smtClean="0"/>
              <a:t>occulto</a:t>
            </a:r>
            <a:r>
              <a:rPr lang="en-US" sz="2800" dirty="0" smtClean="0"/>
              <a:t> </a:t>
            </a:r>
            <a:r>
              <a:rPr lang="en-US" sz="2800" dirty="0" err="1" smtClean="0"/>
              <a:t>sentinam</a:t>
            </a:r>
            <a:r>
              <a:rPr lang="en-US" sz="2800" dirty="0" smtClean="0"/>
              <a:t> </a:t>
            </a:r>
            <a:r>
              <a:rPr lang="en-US" sz="2800" dirty="0" err="1" smtClean="0"/>
              <a:t>ducentibus</a:t>
            </a:r>
            <a:r>
              <a:rPr lang="en-US" sz="2800" dirty="0" smtClean="0"/>
              <a:t> </a:t>
            </a:r>
            <a:r>
              <a:rPr lang="en-US" sz="2800" dirty="0" err="1" smtClean="0"/>
              <a:t>labore</a:t>
            </a:r>
            <a:r>
              <a:rPr lang="en-US" sz="2800" dirty="0" smtClean="0"/>
              <a:t> continuo </a:t>
            </a:r>
            <a:r>
              <a:rPr lang="en-US" sz="2800" dirty="0" err="1" smtClean="0"/>
              <a:t>resistit</a:t>
            </a:r>
            <a:r>
              <a:rPr lang="en-US" sz="2800" dirty="0" smtClean="0"/>
              <a:t>, </a:t>
            </a:r>
            <a:r>
              <a:rPr lang="en-US" sz="2800" dirty="0" err="1" smtClean="0"/>
              <a:t>nec</a:t>
            </a:r>
            <a:r>
              <a:rPr lang="en-US" sz="2800" dirty="0" smtClean="0"/>
              <a:t> </a:t>
            </a:r>
            <a:r>
              <a:rPr lang="en-US" sz="2800" dirty="0" err="1" smtClean="0"/>
              <a:t>ideo</a:t>
            </a:r>
            <a:r>
              <a:rPr lang="en-US" sz="2800" dirty="0" smtClean="0"/>
              <a:t> </a:t>
            </a:r>
            <a:r>
              <a:rPr lang="en-US" sz="2800" dirty="0" err="1" smtClean="0"/>
              <a:t>intermittit</a:t>
            </a:r>
            <a:r>
              <a:rPr lang="en-US" sz="2800" dirty="0" smtClean="0"/>
              <a:t> </a:t>
            </a:r>
            <a:r>
              <a:rPr lang="en-US" sz="2800" dirty="0" err="1" smtClean="0"/>
              <a:t>quia</a:t>
            </a:r>
            <a:r>
              <a:rPr lang="en-US" sz="2800" dirty="0" smtClean="0"/>
              <a:t> quantum </a:t>
            </a:r>
            <a:r>
              <a:rPr lang="en-US" sz="2800" dirty="0" err="1" smtClean="0"/>
              <a:t>exhaustum</a:t>
            </a:r>
            <a:r>
              <a:rPr lang="en-US" sz="2800" dirty="0" smtClean="0"/>
              <a:t> </a:t>
            </a:r>
            <a:r>
              <a:rPr lang="en-US" sz="2800" dirty="0" err="1" smtClean="0"/>
              <a:t>est</a:t>
            </a:r>
            <a:r>
              <a:rPr lang="en-US" sz="2800" dirty="0" smtClean="0"/>
              <a:t> </a:t>
            </a:r>
            <a:r>
              <a:rPr lang="en-US" sz="2800" dirty="0" err="1" smtClean="0"/>
              <a:t>subnascitur</a:t>
            </a:r>
            <a:r>
              <a:rPr lang="en-US" sz="2800" dirty="0" smtClean="0"/>
              <a:t>.</a:t>
            </a:r>
            <a:endParaRPr lang="en-US" sz="3200" dirty="0" smtClean="0">
              <a:solidFill>
                <a:srgbClr val="00B0F0"/>
              </a:solidFill>
            </a:endParaRPr>
          </a:p>
          <a:p>
            <a:endParaRPr lang="en-US" sz="3200" dirty="0" smtClean="0">
              <a:solidFill>
                <a:srgbClr val="00B0F0"/>
              </a:solidFill>
            </a:endParaRPr>
          </a:p>
          <a:p>
            <a:r>
              <a:rPr lang="en-US" sz="2800" dirty="0" smtClean="0">
                <a:solidFill>
                  <a:srgbClr val="00B0F0"/>
                </a:solidFill>
              </a:rPr>
              <a:t>===========</a:t>
            </a:r>
          </a:p>
          <a:p>
            <a:r>
              <a:rPr lang="en-US" sz="2400" dirty="0" err="1" smtClean="0">
                <a:solidFill>
                  <a:srgbClr val="00B0F0"/>
                </a:solidFill>
              </a:rPr>
              <a:t>Zoals</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arts voor </a:t>
            </a:r>
            <a:r>
              <a:rPr lang="en-US" sz="2400" dirty="0" err="1" smtClean="0">
                <a:solidFill>
                  <a:srgbClr val="00B0F0"/>
                </a:solidFill>
              </a:rPr>
              <a:t>zieken</a:t>
            </a:r>
            <a:r>
              <a:rPr lang="en-US" sz="2400" dirty="0" smtClean="0">
                <a:solidFill>
                  <a:srgbClr val="00B0F0"/>
                </a:solidFill>
              </a:rPr>
              <a:t> </a:t>
            </a:r>
            <a:r>
              <a:rPr lang="en-US" sz="2400" dirty="0" err="1" smtClean="0">
                <a:solidFill>
                  <a:srgbClr val="00B0F0"/>
                </a:solidFill>
              </a:rPr>
              <a:t>zorgt</a:t>
            </a:r>
            <a:r>
              <a:rPr lang="en-US" sz="2400" dirty="0" smtClean="0">
                <a:solidFill>
                  <a:srgbClr val="00B0F0"/>
                </a:solidFill>
              </a:rPr>
              <a:t>, </a:t>
            </a:r>
            <a:r>
              <a:rPr lang="en-US" sz="2400" dirty="0" err="1" smtClean="0">
                <a:solidFill>
                  <a:srgbClr val="00B0F0"/>
                </a:solidFill>
              </a:rPr>
              <a:t>behandelt</a:t>
            </a:r>
            <a:r>
              <a:rPr lang="en-US" sz="2400" dirty="0" smtClean="0">
                <a:solidFill>
                  <a:srgbClr val="00B0F0"/>
                </a:solidFill>
              </a:rPr>
              <a:t> de </a:t>
            </a:r>
            <a:r>
              <a:rPr lang="en-US" sz="2400" dirty="0" err="1" smtClean="0">
                <a:solidFill>
                  <a:srgbClr val="00B0F0"/>
                </a:solidFill>
              </a:rPr>
              <a:t>wijze</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zieken</a:t>
            </a:r>
            <a:r>
              <a:rPr lang="en-US" sz="2400" dirty="0" smtClean="0">
                <a:solidFill>
                  <a:srgbClr val="00B0F0"/>
                </a:solidFill>
              </a:rPr>
              <a:t>”, de </a:t>
            </a:r>
            <a:r>
              <a:rPr lang="en-US" sz="2400" dirty="0" err="1" smtClean="0">
                <a:solidFill>
                  <a:srgbClr val="00B0F0"/>
                </a:solidFill>
              </a:rPr>
              <a:t>mensen</a:t>
            </a:r>
            <a:r>
              <a:rPr lang="en-US" sz="2400" dirty="0" smtClean="0">
                <a:solidFill>
                  <a:srgbClr val="00B0F0"/>
                </a:solidFill>
              </a:rPr>
              <a:t> met </a:t>
            </a:r>
            <a:r>
              <a:rPr lang="en-US" sz="2400" dirty="0" err="1" smtClean="0">
                <a:solidFill>
                  <a:srgbClr val="00B0F0"/>
                </a:solidFill>
              </a:rPr>
              <a:t>fouten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kost</a:t>
            </a:r>
            <a:r>
              <a:rPr lang="en-US" sz="2400" dirty="0" smtClean="0">
                <a:solidFill>
                  <a:srgbClr val="00B0F0"/>
                </a:solidFill>
              </a:rPr>
              <a:t> </a:t>
            </a:r>
            <a:r>
              <a:rPr lang="en-US" sz="2400" dirty="0" err="1" smtClean="0">
                <a:solidFill>
                  <a:srgbClr val="00B0F0"/>
                </a:solidFill>
              </a:rPr>
              <a:t>veel</a:t>
            </a:r>
            <a:r>
              <a:rPr lang="en-US" sz="2400" dirty="0" smtClean="0">
                <a:solidFill>
                  <a:srgbClr val="00B0F0"/>
                </a:solidFill>
              </a:rPr>
              <a:t> </a:t>
            </a:r>
            <a:r>
              <a:rPr lang="en-US" sz="2400" dirty="0" err="1" smtClean="0">
                <a:solidFill>
                  <a:srgbClr val="00B0F0"/>
                </a:solidFill>
              </a:rPr>
              <a:t>tijd</a:t>
            </a:r>
            <a:r>
              <a:rPr lang="en-US" sz="2400" dirty="0" smtClean="0">
                <a:solidFill>
                  <a:srgbClr val="00B0F0"/>
                </a:solidFill>
              </a:rPr>
              <a:t> en </a:t>
            </a:r>
            <a:r>
              <a:rPr lang="en-US" sz="2400" dirty="0" err="1" smtClean="0">
                <a:solidFill>
                  <a:srgbClr val="00B0F0"/>
                </a:solidFill>
              </a:rPr>
              <a:t>moeite</a:t>
            </a:r>
            <a:r>
              <a:rPr lang="en-US" sz="2400" dirty="0" smtClean="0">
                <a:solidFill>
                  <a:srgbClr val="00B0F0"/>
                </a:solidFill>
              </a:rPr>
              <a:t>: het is net of je in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lekke</a:t>
            </a:r>
            <a:r>
              <a:rPr lang="en-US" sz="2400" dirty="0" smtClean="0">
                <a:solidFill>
                  <a:srgbClr val="00B0F0"/>
                </a:solidFill>
              </a:rPr>
              <a:t> boot op zee zit. Dan </a:t>
            </a:r>
            <a:r>
              <a:rPr lang="en-US" sz="2400" dirty="0" err="1" smtClean="0">
                <a:solidFill>
                  <a:srgbClr val="00B0F0"/>
                </a:solidFill>
              </a:rPr>
              <a:t>ga</a:t>
            </a:r>
            <a:r>
              <a:rPr lang="en-US" sz="2400" dirty="0" smtClean="0">
                <a:solidFill>
                  <a:srgbClr val="00B0F0"/>
                </a:solidFill>
              </a:rPr>
              <a:t> je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stoppen</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water </a:t>
            </a:r>
            <a:r>
              <a:rPr lang="en-US" sz="2400" dirty="0" err="1" smtClean="0">
                <a:solidFill>
                  <a:srgbClr val="00B0F0"/>
                </a:solidFill>
              </a:rPr>
              <a:t>binnen</a:t>
            </a:r>
            <a:r>
              <a:rPr lang="en-US" sz="2400" dirty="0" smtClean="0">
                <a:solidFill>
                  <a:srgbClr val="00B0F0"/>
                </a:solidFill>
              </a:rPr>
              <a:t> </a:t>
            </a:r>
            <a:r>
              <a:rPr lang="en-US" sz="2400" dirty="0" err="1" smtClean="0">
                <a:solidFill>
                  <a:srgbClr val="00B0F0"/>
                </a:solidFill>
              </a:rPr>
              <a:t>blijft</a:t>
            </a:r>
            <a:r>
              <a:rPr lang="en-US" sz="2400" dirty="0" smtClean="0">
                <a:solidFill>
                  <a:srgbClr val="00B0F0"/>
                </a:solidFill>
              </a:rPr>
              <a:t> </a:t>
            </a:r>
            <a:r>
              <a:rPr lang="en-US" sz="2400" dirty="0" err="1" smtClean="0">
                <a:solidFill>
                  <a:srgbClr val="00B0F0"/>
                </a:solidFill>
              </a:rPr>
              <a:t>komen</a:t>
            </a:r>
            <a:r>
              <a:rPr lang="en-US" sz="2400" dirty="0" smtClean="0">
                <a:solidFill>
                  <a:srgbClr val="00B0F0"/>
                </a:solidFill>
              </a:rPr>
              <a:t>, want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ga</a:t>
            </a:r>
            <a:r>
              <a:rPr lang="en-US" sz="2400" dirty="0" smtClean="0">
                <a:solidFill>
                  <a:srgbClr val="00B0F0"/>
                </a:solidFill>
              </a:rPr>
              <a:t> je kopje </a:t>
            </a:r>
            <a:r>
              <a:rPr lang="en-US" sz="2400" dirty="0" err="1" smtClean="0">
                <a:solidFill>
                  <a:srgbClr val="00B0F0"/>
                </a:solidFill>
              </a:rPr>
              <a:t>onder</a:t>
            </a:r>
            <a:r>
              <a:rPr lang="en-US" sz="2400" dirty="0" smtClean="0">
                <a:solidFill>
                  <a:srgbClr val="00B0F0"/>
                </a:solidFill>
              </a:rPr>
              <a:t>.</a:t>
            </a:r>
            <a:endParaRPr lang="en-US" sz="24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570208"/>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25</a:t>
            </a:r>
            <a:r>
              <a:rPr lang="nl-NL" sz="4000" dirty="0" smtClean="0"/>
              <a:t>	</a:t>
            </a:r>
            <a:r>
              <a:rPr lang="nl-NL" sz="2800" dirty="0" smtClean="0"/>
              <a:t>Hoe moet men volgens deze analogieredenering met 	zelf gemaakte/geconstateerde fouten omgaan?</a:t>
            </a:r>
          </a:p>
          <a:p>
            <a:r>
              <a:rPr lang="nl-NL" dirty="0" smtClean="0"/>
              <a:t>	</a:t>
            </a:r>
            <a:r>
              <a:rPr lang="nl-NL" sz="2800" dirty="0" smtClean="0">
                <a:solidFill>
                  <a:srgbClr val="00B050"/>
                </a:solidFill>
              </a:rPr>
              <a:t>A. je mag ze best eens een keertje begaan</a:t>
            </a:r>
          </a:p>
          <a:p>
            <a:r>
              <a:rPr lang="nl-NL" sz="2800" dirty="0">
                <a:solidFill>
                  <a:srgbClr val="00B050"/>
                </a:solidFill>
              </a:rPr>
              <a:t>	</a:t>
            </a:r>
            <a:r>
              <a:rPr lang="nl-NL" sz="2800" dirty="0" smtClean="0">
                <a:solidFill>
                  <a:srgbClr val="00B050"/>
                </a:solidFill>
              </a:rPr>
              <a:t>B. je moet ze meestal bestrijden, maar als het echt 		niet kan, dan niet natuurlijk</a:t>
            </a:r>
          </a:p>
          <a:p>
            <a:r>
              <a:rPr lang="nl-NL" sz="2800" dirty="0">
                <a:solidFill>
                  <a:srgbClr val="00B050"/>
                </a:solidFill>
              </a:rPr>
              <a:t>	</a:t>
            </a:r>
            <a:r>
              <a:rPr lang="nl-NL" sz="2800" dirty="0" smtClean="0">
                <a:solidFill>
                  <a:srgbClr val="00B050"/>
                </a:solidFill>
              </a:rPr>
              <a:t>C. je moet ze met alle inspanning blijven bestrijden</a:t>
            </a:r>
          </a:p>
          <a:p>
            <a:r>
              <a:rPr lang="nl-NL" sz="2800" dirty="0">
                <a:solidFill>
                  <a:srgbClr val="00B050"/>
                </a:solidFill>
              </a:rPr>
              <a:t>	</a:t>
            </a:r>
            <a:r>
              <a:rPr lang="nl-NL" sz="2800" dirty="0" smtClean="0">
                <a:solidFill>
                  <a:srgbClr val="00B050"/>
                </a:solidFill>
              </a:rPr>
              <a:t>D. accepteren die hap, dat is pas Stoa!</a:t>
            </a:r>
          </a:p>
        </p:txBody>
      </p:sp>
      <p:pic>
        <p:nvPicPr>
          <p:cNvPr id="154626" name="Picture 2" descr="http://members.home.nl/bjornis/loesje/water%20pompen%20in%20een%20lekke%20boot.GIF"/>
          <p:cNvPicPr>
            <a:picLocks noChangeAspect="1" noChangeArrowheads="1"/>
          </p:cNvPicPr>
          <p:nvPr/>
        </p:nvPicPr>
        <p:blipFill>
          <a:blip r:embed="rId2" cstate="print"/>
          <a:srcRect l="3150" t="2223" r="4724" b="10005"/>
          <a:stretch>
            <a:fillRect/>
          </a:stretch>
        </p:blipFill>
        <p:spPr bwMode="auto">
          <a:xfrm>
            <a:off x="7569149" y="4409921"/>
            <a:ext cx="1311167" cy="1769692"/>
          </a:xfrm>
          <a:prstGeom prst="rect">
            <a:avLst/>
          </a:prstGeom>
          <a:noFill/>
        </p:spPr>
      </p:pic>
      <p:pic>
        <p:nvPicPr>
          <p:cNvPr id="154628" name="Picture 4" descr="http://t2.gstatic.com/images?q=tbn:ANd9GcQA5WA_E743kdFcZ8s4EkzMGEZZl_LaXY6H4iK7j-4lrTQhIihx"/>
          <p:cNvPicPr>
            <a:picLocks noChangeAspect="1" noChangeArrowheads="1"/>
          </p:cNvPicPr>
          <p:nvPr/>
        </p:nvPicPr>
        <p:blipFill>
          <a:blip r:embed="rId3" cstate="print"/>
          <a:srcRect/>
          <a:stretch>
            <a:fillRect/>
          </a:stretch>
        </p:blipFill>
        <p:spPr bwMode="auto">
          <a:xfrm>
            <a:off x="467544" y="3717032"/>
            <a:ext cx="4003721" cy="2664296"/>
          </a:xfrm>
          <a:prstGeom prst="rect">
            <a:avLst/>
          </a:prstGeom>
          <a:noFill/>
        </p:spPr>
      </p:pic>
      <p:sp>
        <p:nvSpPr>
          <p:cNvPr id="7" name="Tekstvak 6"/>
          <p:cNvSpPr txBox="1"/>
          <p:nvPr/>
        </p:nvSpPr>
        <p:spPr>
          <a:xfrm>
            <a:off x="4427984" y="5445224"/>
            <a:ext cx="2448272" cy="830997"/>
          </a:xfrm>
          <a:prstGeom prst="rect">
            <a:avLst/>
          </a:prstGeom>
          <a:noFill/>
        </p:spPr>
        <p:txBody>
          <a:bodyPr wrap="square" rtlCol="0">
            <a:spAutoFit/>
          </a:bodyPr>
          <a:lstStyle/>
          <a:p>
            <a:r>
              <a:rPr lang="nl-NL" sz="2400" dirty="0" smtClean="0"/>
              <a:t>Veel werk voor de Stoa</a:t>
            </a:r>
            <a:endParaRPr lang="nl-NL"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6247864"/>
          </a:xfrm>
          <a:prstGeom prst="rect">
            <a:avLst/>
          </a:prstGeom>
          <a:noFill/>
        </p:spPr>
        <p:txBody>
          <a:bodyPr wrap="square" rtlCol="0">
            <a:spAutoFit/>
          </a:bodyPr>
          <a:lstStyle/>
          <a:p>
            <a:r>
              <a:rPr lang="en-US" sz="2800" dirty="0" smtClean="0"/>
              <a:t>Lento </a:t>
            </a:r>
            <a:r>
              <a:rPr lang="en-US" sz="2800" dirty="0" err="1" smtClean="0"/>
              <a:t>adiutorio</a:t>
            </a:r>
            <a:r>
              <a:rPr lang="en-US" sz="2800" dirty="0" smtClean="0"/>
              <a:t> opus </a:t>
            </a:r>
            <a:r>
              <a:rPr lang="en-US" sz="2800" dirty="0" err="1" smtClean="0"/>
              <a:t>est</a:t>
            </a:r>
            <a:r>
              <a:rPr lang="en-US" sz="2800" dirty="0" smtClean="0"/>
              <a:t> contra mala continua et </a:t>
            </a:r>
            <a:r>
              <a:rPr lang="en-US" sz="2800" dirty="0" err="1" smtClean="0"/>
              <a:t>fecunda</a:t>
            </a:r>
            <a:r>
              <a:rPr lang="en-US" sz="2800" dirty="0" smtClean="0"/>
              <a:t>, non </a:t>
            </a:r>
            <a:r>
              <a:rPr lang="en-US" sz="2800" dirty="0" err="1" smtClean="0"/>
              <a:t>ut</a:t>
            </a:r>
            <a:r>
              <a:rPr lang="en-US" sz="2800" dirty="0" smtClean="0"/>
              <a:t> </a:t>
            </a:r>
            <a:r>
              <a:rPr lang="en-US" sz="2800" dirty="0" err="1" smtClean="0"/>
              <a:t>desinant</a:t>
            </a:r>
            <a:r>
              <a:rPr lang="en-US" sz="2800" dirty="0" smtClean="0"/>
              <a:t>, </a:t>
            </a:r>
            <a:r>
              <a:rPr lang="en-US" sz="2800" dirty="0" err="1" smtClean="0"/>
              <a:t>sed</a:t>
            </a:r>
            <a:r>
              <a:rPr lang="en-US" sz="2800" dirty="0" smtClean="0"/>
              <a:t> ne </a:t>
            </a:r>
            <a:r>
              <a:rPr lang="en-US" sz="2800" dirty="0" err="1" smtClean="0"/>
              <a:t>vincant</a:t>
            </a:r>
            <a:r>
              <a:rPr lang="en-US" sz="2800" dirty="0" smtClean="0"/>
              <a:t>. </a:t>
            </a:r>
            <a:r>
              <a:rPr lang="en-US" sz="2800" dirty="0" err="1" smtClean="0"/>
              <a:t>Omnes</a:t>
            </a:r>
            <a:r>
              <a:rPr lang="en-US" sz="2800" dirty="0" smtClean="0"/>
              <a:t> </a:t>
            </a:r>
            <a:r>
              <a:rPr lang="en-US" sz="2800" dirty="0" err="1" smtClean="0"/>
              <a:t>sensus</a:t>
            </a:r>
            <a:r>
              <a:rPr lang="en-US" sz="2800" dirty="0" smtClean="0"/>
              <a:t> </a:t>
            </a:r>
            <a:r>
              <a:rPr lang="en-US" sz="2800" dirty="0" err="1" smtClean="0"/>
              <a:t>perducendi</a:t>
            </a:r>
            <a:r>
              <a:rPr lang="en-US" sz="2800" dirty="0" smtClean="0"/>
              <a:t> </a:t>
            </a:r>
            <a:r>
              <a:rPr lang="en-US" sz="2800" dirty="0" err="1" smtClean="0"/>
              <a:t>sunt</a:t>
            </a:r>
            <a:r>
              <a:rPr lang="en-US" sz="2800" dirty="0" smtClean="0"/>
              <a:t> ad </a:t>
            </a:r>
            <a:r>
              <a:rPr lang="en-US" sz="2800" dirty="0" err="1" smtClean="0"/>
              <a:t>firmitatem</a:t>
            </a:r>
            <a:r>
              <a:rPr lang="en-US" sz="2800" dirty="0" smtClean="0"/>
              <a:t>; </a:t>
            </a:r>
            <a:r>
              <a:rPr lang="en-US" sz="2800" dirty="0" err="1" smtClean="0"/>
              <a:t>natura</a:t>
            </a:r>
            <a:r>
              <a:rPr lang="en-US" sz="2800" dirty="0" smtClean="0"/>
              <a:t> </a:t>
            </a:r>
            <a:r>
              <a:rPr lang="en-US" sz="2800" dirty="0" err="1" smtClean="0"/>
              <a:t>patientes</a:t>
            </a:r>
            <a:r>
              <a:rPr lang="en-US" sz="2800" dirty="0" smtClean="0"/>
              <a:t> </a:t>
            </a:r>
            <a:r>
              <a:rPr lang="en-US" sz="2800" dirty="0" err="1" smtClean="0"/>
              <a:t>sunt</a:t>
            </a:r>
            <a:r>
              <a:rPr lang="en-US" sz="2800" dirty="0" smtClean="0"/>
              <a:t>, </a:t>
            </a:r>
            <a:r>
              <a:rPr lang="en-US" sz="2800" dirty="0" err="1" smtClean="0"/>
              <a:t>si</a:t>
            </a:r>
            <a:r>
              <a:rPr lang="en-US" sz="2800" dirty="0" smtClean="0"/>
              <a:t> animus </a:t>
            </a:r>
            <a:r>
              <a:rPr lang="en-US" sz="2800" dirty="0" err="1" smtClean="0"/>
              <a:t>illos</a:t>
            </a:r>
            <a:r>
              <a:rPr lang="en-US" sz="2800" dirty="0" smtClean="0"/>
              <a:t> </a:t>
            </a:r>
            <a:r>
              <a:rPr lang="en-US" sz="2800" dirty="0" err="1" smtClean="0"/>
              <a:t>desit</a:t>
            </a:r>
            <a:r>
              <a:rPr lang="en-US" sz="2800" dirty="0" smtClean="0"/>
              <a:t> </a:t>
            </a:r>
            <a:r>
              <a:rPr lang="en-US" sz="2800" dirty="0" err="1" smtClean="0"/>
              <a:t>corrumpere</a:t>
            </a:r>
            <a:r>
              <a:rPr lang="en-US" sz="2800" dirty="0" smtClean="0"/>
              <a:t>, qui </a:t>
            </a:r>
            <a:r>
              <a:rPr lang="en-US" sz="2800" dirty="0" err="1" smtClean="0"/>
              <a:t>cotidie</a:t>
            </a:r>
            <a:r>
              <a:rPr lang="en-US" sz="2800" dirty="0" smtClean="0"/>
              <a:t> ad </a:t>
            </a:r>
            <a:r>
              <a:rPr lang="en-US" sz="2800" dirty="0" err="1" smtClean="0"/>
              <a:t>rationem</a:t>
            </a:r>
            <a:r>
              <a:rPr lang="en-US" sz="2800" dirty="0" smtClean="0"/>
              <a:t> </a:t>
            </a:r>
            <a:r>
              <a:rPr lang="en-US" sz="2800" dirty="0" err="1" smtClean="0"/>
              <a:t>reddendam</a:t>
            </a:r>
            <a:r>
              <a:rPr lang="en-US" sz="2800" dirty="0" smtClean="0"/>
              <a:t> </a:t>
            </a:r>
            <a:r>
              <a:rPr lang="en-US" sz="2800" dirty="0" err="1" smtClean="0"/>
              <a:t>vocandus</a:t>
            </a:r>
            <a:r>
              <a:rPr lang="en-US" sz="2800" dirty="0" smtClean="0"/>
              <a:t> est. </a:t>
            </a:r>
            <a:r>
              <a:rPr lang="en-US" sz="2800" dirty="0" err="1" smtClean="0"/>
              <a:t>Faciebat</a:t>
            </a:r>
            <a:r>
              <a:rPr lang="en-US" sz="2800" dirty="0" smtClean="0"/>
              <a:t> hoc </a:t>
            </a:r>
            <a:r>
              <a:rPr lang="en-US" sz="2800" dirty="0" err="1" smtClean="0"/>
              <a:t>Sextius</a:t>
            </a:r>
            <a:r>
              <a:rPr lang="en-US" sz="2800" dirty="0" smtClean="0"/>
              <a:t>, </a:t>
            </a:r>
            <a:r>
              <a:rPr lang="en-US" sz="2800" dirty="0" err="1" smtClean="0"/>
              <a:t>ut</a:t>
            </a:r>
            <a:r>
              <a:rPr lang="en-US" sz="2800" dirty="0" smtClean="0"/>
              <a:t> </a:t>
            </a:r>
            <a:r>
              <a:rPr lang="en-US" sz="2800" dirty="0" err="1" smtClean="0"/>
              <a:t>consummato</a:t>
            </a:r>
            <a:r>
              <a:rPr lang="en-US" sz="2800" dirty="0" smtClean="0"/>
              <a:t> die, cum se ad </a:t>
            </a:r>
            <a:r>
              <a:rPr lang="en-US" sz="2800" dirty="0" err="1" smtClean="0"/>
              <a:t>nocturnam</a:t>
            </a:r>
            <a:r>
              <a:rPr lang="en-US" sz="2800" dirty="0" smtClean="0"/>
              <a:t> </a:t>
            </a:r>
            <a:r>
              <a:rPr lang="en-US" sz="2800" dirty="0" err="1" smtClean="0"/>
              <a:t>quietem</a:t>
            </a:r>
            <a:r>
              <a:rPr lang="en-US" sz="2800" dirty="0" smtClean="0"/>
              <a:t> </a:t>
            </a:r>
            <a:r>
              <a:rPr lang="en-US" sz="2800" dirty="0" err="1" smtClean="0"/>
              <a:t>recepisset</a:t>
            </a:r>
            <a:r>
              <a:rPr lang="en-US" sz="2800" dirty="0" smtClean="0"/>
              <a:t>, </a:t>
            </a:r>
            <a:r>
              <a:rPr lang="en-US" sz="2800" dirty="0" err="1" smtClean="0"/>
              <a:t>interrogaret</a:t>
            </a:r>
            <a:r>
              <a:rPr lang="en-US" sz="2800" dirty="0" smtClean="0"/>
              <a:t> </a:t>
            </a:r>
            <a:r>
              <a:rPr lang="en-US" sz="2800" dirty="0" err="1" smtClean="0"/>
              <a:t>animum</a:t>
            </a:r>
            <a:r>
              <a:rPr lang="en-US" sz="2800" dirty="0" smtClean="0"/>
              <a:t> </a:t>
            </a:r>
            <a:r>
              <a:rPr lang="en-US" sz="2800" dirty="0" err="1" smtClean="0"/>
              <a:t>suum</a:t>
            </a:r>
            <a:r>
              <a:rPr lang="en-US" sz="2800" dirty="0" smtClean="0"/>
              <a:t>: </a:t>
            </a:r>
            <a:r>
              <a:rPr lang="en-US" sz="2800" dirty="0" smtClean="0">
                <a:solidFill>
                  <a:srgbClr val="FFFF00"/>
                </a:solidFill>
              </a:rPr>
              <a:t>'Quod </a:t>
            </a:r>
            <a:r>
              <a:rPr lang="en-US" sz="2800" dirty="0" err="1" smtClean="0">
                <a:solidFill>
                  <a:srgbClr val="FFFF00"/>
                </a:solidFill>
              </a:rPr>
              <a:t>hodie</a:t>
            </a:r>
            <a:r>
              <a:rPr lang="en-US" sz="2800" dirty="0" smtClean="0">
                <a:solidFill>
                  <a:srgbClr val="FFFF00"/>
                </a:solidFill>
              </a:rPr>
              <a:t> </a:t>
            </a:r>
            <a:r>
              <a:rPr lang="en-US" sz="2800" dirty="0" err="1" smtClean="0">
                <a:solidFill>
                  <a:srgbClr val="FFFF00"/>
                </a:solidFill>
              </a:rPr>
              <a:t>malum</a:t>
            </a:r>
            <a:r>
              <a:rPr lang="en-US" sz="2800" dirty="0" smtClean="0">
                <a:solidFill>
                  <a:srgbClr val="FFFF00"/>
                </a:solidFill>
              </a:rPr>
              <a:t> </a:t>
            </a:r>
            <a:r>
              <a:rPr lang="en-US" sz="2800" dirty="0" err="1" smtClean="0">
                <a:solidFill>
                  <a:srgbClr val="FFFF00"/>
                </a:solidFill>
              </a:rPr>
              <a:t>tuum</a:t>
            </a:r>
            <a:r>
              <a:rPr lang="en-US" sz="2800" dirty="0" smtClean="0">
                <a:solidFill>
                  <a:srgbClr val="FFFF00"/>
                </a:solidFill>
              </a:rPr>
              <a:t> </a:t>
            </a:r>
            <a:r>
              <a:rPr lang="en-US" sz="2800" dirty="0" err="1" smtClean="0">
                <a:solidFill>
                  <a:srgbClr val="FFFF00"/>
                </a:solidFill>
              </a:rPr>
              <a:t>sanasti</a:t>
            </a:r>
            <a:r>
              <a:rPr lang="en-US" sz="2800" dirty="0" smtClean="0">
                <a:solidFill>
                  <a:srgbClr val="FFFF00"/>
                </a:solidFill>
              </a:rPr>
              <a:t>? Cui </a:t>
            </a:r>
            <a:r>
              <a:rPr lang="en-US" sz="2800" dirty="0" err="1" smtClean="0">
                <a:solidFill>
                  <a:srgbClr val="FFFF00"/>
                </a:solidFill>
              </a:rPr>
              <a:t>vitio</a:t>
            </a:r>
            <a:r>
              <a:rPr lang="en-US" sz="2800" dirty="0" smtClean="0">
                <a:solidFill>
                  <a:srgbClr val="FFFF00"/>
                </a:solidFill>
              </a:rPr>
              <a:t> </a:t>
            </a:r>
            <a:r>
              <a:rPr lang="en-US" sz="2800" dirty="0" err="1" smtClean="0">
                <a:solidFill>
                  <a:srgbClr val="FFFF00"/>
                </a:solidFill>
              </a:rPr>
              <a:t>obstitisti</a:t>
            </a:r>
            <a:r>
              <a:rPr lang="en-US" sz="2800" dirty="0" smtClean="0">
                <a:solidFill>
                  <a:srgbClr val="FFFF00"/>
                </a:solidFill>
              </a:rPr>
              <a:t>? Qua parte </a:t>
            </a:r>
            <a:r>
              <a:rPr lang="en-US" sz="2800" dirty="0" err="1" smtClean="0">
                <a:solidFill>
                  <a:srgbClr val="FFFF00"/>
                </a:solidFill>
              </a:rPr>
              <a:t>melior</a:t>
            </a:r>
            <a:r>
              <a:rPr lang="en-US" sz="2800" dirty="0" smtClean="0">
                <a:solidFill>
                  <a:srgbClr val="FFFF00"/>
                </a:solidFill>
              </a:rPr>
              <a:t> </a:t>
            </a:r>
            <a:r>
              <a:rPr lang="en-US" sz="2800" dirty="0" err="1" smtClean="0">
                <a:solidFill>
                  <a:srgbClr val="FFFF00"/>
                </a:solidFill>
              </a:rPr>
              <a:t>es</a:t>
            </a:r>
            <a:r>
              <a:rPr lang="en-US" sz="2800" dirty="0" smtClean="0">
                <a:solidFill>
                  <a:srgbClr val="FFFF00"/>
                </a:solidFill>
              </a:rPr>
              <a:t>?‘</a:t>
            </a:r>
          </a:p>
          <a:p>
            <a:endParaRPr lang="en-US" sz="2800" dirty="0" smtClean="0">
              <a:solidFill>
                <a:srgbClr val="FFFF00"/>
              </a:solidFill>
            </a:endParaRPr>
          </a:p>
          <a:p>
            <a:r>
              <a:rPr lang="en-US" sz="2800" dirty="0" smtClean="0">
                <a:solidFill>
                  <a:srgbClr val="00B0F0"/>
                </a:solidFill>
              </a:rPr>
              <a:t>===========</a:t>
            </a:r>
          </a:p>
          <a:p>
            <a:r>
              <a:rPr lang="en-US" sz="2400" dirty="0" err="1" smtClean="0">
                <a:solidFill>
                  <a:srgbClr val="00B0F0"/>
                </a:solidFill>
              </a:rPr>
              <a:t>Tegen</a:t>
            </a:r>
            <a:r>
              <a:rPr lang="en-US" sz="2400" dirty="0" smtClean="0">
                <a:solidFill>
                  <a:srgbClr val="00B0F0"/>
                </a:solidFill>
              </a:rPr>
              <a:t> </a:t>
            </a:r>
            <a:r>
              <a:rPr lang="en-US" sz="2400" dirty="0" err="1" smtClean="0">
                <a:solidFill>
                  <a:srgbClr val="00B0F0"/>
                </a:solidFill>
              </a:rPr>
              <a:t>aanhoudende</a:t>
            </a:r>
            <a:r>
              <a:rPr lang="en-US" sz="2400" dirty="0" smtClean="0">
                <a:solidFill>
                  <a:srgbClr val="00B0F0"/>
                </a:solidFill>
              </a:rPr>
              <a:t> </a:t>
            </a:r>
            <a:r>
              <a:rPr lang="en-US" sz="2400" dirty="0" err="1" smtClean="0">
                <a:solidFill>
                  <a:srgbClr val="00B0F0"/>
                </a:solidFill>
              </a:rPr>
              <a:t>problemen</a:t>
            </a:r>
            <a:r>
              <a:rPr lang="en-US" sz="2400" dirty="0" smtClean="0">
                <a:solidFill>
                  <a:srgbClr val="00B0F0"/>
                </a:solidFill>
              </a:rPr>
              <a:t> is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aanhoudend</a:t>
            </a:r>
            <a:r>
              <a:rPr lang="en-US" sz="2400" dirty="0" smtClean="0">
                <a:solidFill>
                  <a:srgbClr val="00B0F0"/>
                </a:solidFill>
              </a:rPr>
              <a:t> </a:t>
            </a:r>
            <a:r>
              <a:rPr lang="en-US" sz="2400" dirty="0" err="1" smtClean="0">
                <a:solidFill>
                  <a:srgbClr val="00B0F0"/>
                </a:solidFill>
              </a:rPr>
              <a:t>hulp</a:t>
            </a:r>
            <a:r>
              <a:rPr lang="en-US" sz="2400" dirty="0" smtClean="0">
                <a:solidFill>
                  <a:srgbClr val="00B0F0"/>
                </a:solidFill>
              </a:rPr>
              <a:t> </a:t>
            </a:r>
            <a:r>
              <a:rPr lang="en-US" sz="2400" dirty="0" err="1" smtClean="0">
                <a:solidFill>
                  <a:srgbClr val="00B0F0"/>
                </a:solidFill>
              </a:rPr>
              <a:t>nodig</a:t>
            </a:r>
            <a:r>
              <a:rPr lang="en-US" sz="2400" dirty="0" smtClean="0">
                <a:solidFill>
                  <a:srgbClr val="00B0F0"/>
                </a:solidFill>
              </a:rPr>
              <a:t>. De </a:t>
            </a:r>
            <a:r>
              <a:rPr lang="en-US" sz="2400" dirty="0" err="1" smtClean="0">
                <a:solidFill>
                  <a:srgbClr val="00B0F0"/>
                </a:solidFill>
              </a:rPr>
              <a:t>invloed</a:t>
            </a:r>
            <a:r>
              <a:rPr lang="en-US" sz="2400" dirty="0" smtClean="0">
                <a:solidFill>
                  <a:srgbClr val="00B0F0"/>
                </a:solidFill>
              </a:rPr>
              <a:t> van de </a:t>
            </a:r>
            <a:r>
              <a:rPr lang="en-US" sz="2400" dirty="0" err="1" smtClean="0">
                <a:solidFill>
                  <a:srgbClr val="00B0F0"/>
                </a:solidFill>
              </a:rPr>
              <a:t>geest</a:t>
            </a:r>
            <a:r>
              <a:rPr lang="en-US" sz="2400" dirty="0" smtClean="0">
                <a:solidFill>
                  <a:srgbClr val="00B0F0"/>
                </a:solidFill>
              </a:rPr>
              <a:t> op de </a:t>
            </a:r>
            <a:r>
              <a:rPr lang="en-US" sz="2400" dirty="0" err="1" smtClean="0">
                <a:solidFill>
                  <a:srgbClr val="00B0F0"/>
                </a:solidFill>
              </a:rPr>
              <a:t>zintuigen</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getemperd</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Die </a:t>
            </a:r>
            <a:r>
              <a:rPr lang="en-US" sz="2400" dirty="0" err="1" smtClean="0">
                <a:solidFill>
                  <a:srgbClr val="00B0F0"/>
                </a:solidFill>
              </a:rPr>
              <a:t>geest</a:t>
            </a:r>
            <a:r>
              <a:rPr lang="en-US" sz="2400" dirty="0" smtClean="0">
                <a:solidFill>
                  <a:srgbClr val="00B0F0"/>
                </a:solidFill>
              </a:rPr>
              <a:t> is, </a:t>
            </a:r>
            <a:r>
              <a:rPr lang="en-US" sz="2400" dirty="0" err="1" smtClean="0">
                <a:solidFill>
                  <a:srgbClr val="00B0F0"/>
                </a:solidFill>
              </a:rPr>
              <a:t>zoals</a:t>
            </a:r>
            <a:r>
              <a:rPr lang="en-US" sz="2400" dirty="0" smtClean="0">
                <a:solidFill>
                  <a:srgbClr val="00B0F0"/>
                </a:solidFill>
              </a:rPr>
              <a:t> </a:t>
            </a:r>
            <a:r>
              <a:rPr lang="en-US" sz="2400" dirty="0" err="1" smtClean="0">
                <a:solidFill>
                  <a:srgbClr val="00B0F0"/>
                </a:solidFill>
              </a:rPr>
              <a:t>Sextius</a:t>
            </a:r>
            <a:r>
              <a:rPr lang="en-US" sz="2400" dirty="0" smtClean="0">
                <a:solidFill>
                  <a:srgbClr val="00B0F0"/>
                </a:solidFill>
              </a:rPr>
              <a:t> </a:t>
            </a:r>
            <a:r>
              <a:rPr lang="en-US" sz="2400" dirty="0" err="1" smtClean="0">
                <a:solidFill>
                  <a:srgbClr val="00B0F0"/>
                </a:solidFill>
              </a:rPr>
              <a:t>begreep</a:t>
            </a:r>
            <a:r>
              <a:rPr lang="en-US" sz="2400" dirty="0" smtClean="0">
                <a:solidFill>
                  <a:srgbClr val="00B0F0"/>
                </a:solidFill>
              </a:rPr>
              <a:t> (en Seneca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verantwoordelijk</a:t>
            </a:r>
            <a:r>
              <a:rPr lang="en-US" sz="2400" dirty="0" smtClean="0">
                <a:solidFill>
                  <a:srgbClr val="00B0F0"/>
                </a:solidFill>
              </a:rPr>
              <a:t> voor het </a:t>
            </a:r>
            <a:r>
              <a:rPr lang="en-US" sz="2400" dirty="0" err="1" smtClean="0">
                <a:solidFill>
                  <a:srgbClr val="00B0F0"/>
                </a:solidFill>
              </a:rPr>
              <a:t>doen</a:t>
            </a:r>
            <a:r>
              <a:rPr lang="en-US" sz="2400" dirty="0" smtClean="0">
                <a:solidFill>
                  <a:srgbClr val="00B0F0"/>
                </a:solidFill>
              </a:rPr>
              <a:t> en </a:t>
            </a:r>
            <a:r>
              <a:rPr lang="en-US" sz="2400" dirty="0" err="1" smtClean="0">
                <a:solidFill>
                  <a:srgbClr val="00B0F0"/>
                </a:solidFill>
              </a:rPr>
              <a:t>laten</a:t>
            </a:r>
            <a:r>
              <a:rPr lang="en-US" sz="2400" dirty="0" smtClean="0">
                <a:solidFill>
                  <a:srgbClr val="00B0F0"/>
                </a:solidFill>
              </a:rPr>
              <a:t>. Die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begrijpen</a:t>
            </a:r>
            <a:r>
              <a:rPr lang="en-US" sz="2400" dirty="0" smtClean="0">
                <a:solidFill>
                  <a:srgbClr val="00B0F0"/>
                </a:solidFill>
              </a:rPr>
              <a:t> </a:t>
            </a:r>
            <a:r>
              <a:rPr lang="en-US" sz="2400" dirty="0" err="1" smtClean="0">
                <a:solidFill>
                  <a:srgbClr val="00B0F0"/>
                </a:solidFill>
              </a:rPr>
              <a:t>waarom</a:t>
            </a:r>
            <a:r>
              <a:rPr lang="en-US" sz="2400" dirty="0" smtClean="0">
                <a:solidFill>
                  <a:srgbClr val="00B0F0"/>
                </a:solidFill>
              </a:rPr>
              <a:t> </a:t>
            </a:r>
            <a:r>
              <a:rPr lang="en-US" sz="2400" dirty="0" err="1" smtClean="0">
                <a:solidFill>
                  <a:srgbClr val="00B0F0"/>
                </a:solidFill>
              </a:rPr>
              <a:t>sommige</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en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slecht</a:t>
            </a:r>
            <a:r>
              <a:rPr lang="en-US" sz="2400" dirty="0" smtClean="0">
                <a:solidFill>
                  <a:srgbClr val="00B0F0"/>
                </a:solidFill>
              </a:rPr>
              <a:t>, die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verantwoording</a:t>
            </a:r>
            <a:r>
              <a:rPr lang="en-US" sz="2400" dirty="0" smtClean="0">
                <a:solidFill>
                  <a:srgbClr val="00B0F0"/>
                </a:solidFill>
              </a:rPr>
              <a:t> </a:t>
            </a:r>
            <a:r>
              <a:rPr lang="en-US" sz="2400" dirty="0" err="1" smtClean="0">
                <a:solidFill>
                  <a:srgbClr val="00B0F0"/>
                </a:solidFill>
              </a:rPr>
              <a:t>afleggen</a:t>
            </a:r>
            <a:r>
              <a:rPr lang="en-US" sz="2400" dirty="0" smtClean="0">
                <a:solidFill>
                  <a:srgbClr val="00B0F0"/>
                </a:solidFill>
              </a:rPr>
              <a:t>. </a:t>
            </a:r>
            <a:endParaRPr lang="en-US" sz="24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79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26</a:t>
            </a:r>
            <a:r>
              <a:rPr lang="nl-NL" sz="4000" dirty="0" smtClean="0"/>
              <a:t>	</a:t>
            </a:r>
            <a:r>
              <a:rPr lang="nl-NL" sz="2800" dirty="0" smtClean="0"/>
              <a:t>Wat bracht </a:t>
            </a:r>
            <a:r>
              <a:rPr lang="nl-NL" sz="2800" dirty="0" err="1" smtClean="0"/>
              <a:t>Sextius</a:t>
            </a:r>
            <a:r>
              <a:rPr lang="nl-NL" sz="2800" dirty="0" smtClean="0"/>
              <a:t> in praktijk van </a:t>
            </a:r>
            <a:r>
              <a:rPr lang="nl-NL" sz="2800" dirty="0" err="1" smtClean="0"/>
              <a:t>Seneca’s</a:t>
            </a:r>
            <a:r>
              <a:rPr lang="nl-NL" sz="2800" dirty="0" smtClean="0"/>
              <a:t> 	“oplossing” om met fouten om te gaan?</a:t>
            </a:r>
          </a:p>
          <a:p>
            <a:r>
              <a:rPr lang="nl-NL" dirty="0" smtClean="0"/>
              <a:t>	</a:t>
            </a:r>
            <a:r>
              <a:rPr lang="nl-NL" sz="2800" dirty="0" smtClean="0">
                <a:solidFill>
                  <a:srgbClr val="00B050"/>
                </a:solidFill>
              </a:rPr>
              <a:t>A. hij maakte dus gewoon geen fouten meer, wat heel 		verstandig was, maar wel een beetje typisch</a:t>
            </a:r>
          </a:p>
          <a:p>
            <a:r>
              <a:rPr lang="nl-NL" sz="2800" dirty="0">
                <a:solidFill>
                  <a:srgbClr val="00B050"/>
                </a:solidFill>
              </a:rPr>
              <a:t>	</a:t>
            </a:r>
            <a:r>
              <a:rPr lang="nl-NL" sz="2800" dirty="0" smtClean="0">
                <a:solidFill>
                  <a:srgbClr val="00B050"/>
                </a:solidFill>
              </a:rPr>
              <a:t>B. hij maakte eerst extra veel fouten en ging die 			daarna dan samen met zijn geest corrigeren</a:t>
            </a:r>
          </a:p>
          <a:p>
            <a:r>
              <a:rPr lang="nl-NL" sz="2800" dirty="0">
                <a:solidFill>
                  <a:srgbClr val="00B050"/>
                </a:solidFill>
              </a:rPr>
              <a:t>	</a:t>
            </a:r>
            <a:r>
              <a:rPr lang="nl-NL" sz="2800" dirty="0" smtClean="0">
                <a:solidFill>
                  <a:srgbClr val="00B050"/>
                </a:solidFill>
              </a:rPr>
              <a:t>C. hij zei tegen Seneca: “Jij hebt gelijk, ik word ook 			sapiens. Wat moet ik daarvoor doen?”</a:t>
            </a:r>
          </a:p>
          <a:p>
            <a:r>
              <a:rPr lang="nl-NL" sz="2800" dirty="0">
                <a:solidFill>
                  <a:srgbClr val="00B050"/>
                </a:solidFill>
              </a:rPr>
              <a:t>	</a:t>
            </a:r>
            <a:r>
              <a:rPr lang="nl-NL" sz="2800" dirty="0" smtClean="0">
                <a:solidFill>
                  <a:srgbClr val="00B050"/>
                </a:solidFill>
              </a:rPr>
              <a:t>D. hij vond ook dat de filosofie steun kon bieden en 		riep daarom zijn geest vaak ter verantwoording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8</a:t>
            </a:fld>
            <a:endParaRPr lang="nl-NL"/>
          </a:p>
        </p:txBody>
      </p:sp>
      <p:sp>
        <p:nvSpPr>
          <p:cNvPr id="7" name="Rechthoek 6"/>
          <p:cNvSpPr/>
          <p:nvPr/>
        </p:nvSpPr>
        <p:spPr>
          <a:xfrm>
            <a:off x="179512" y="188640"/>
            <a:ext cx="8784976" cy="6063198"/>
          </a:xfrm>
          <a:prstGeom prst="rect">
            <a:avLst/>
          </a:prstGeom>
        </p:spPr>
        <p:txBody>
          <a:bodyPr wrap="square">
            <a:spAutoFit/>
          </a:bodyPr>
          <a:lstStyle/>
          <a:p>
            <a:pPr>
              <a:spcBef>
                <a:spcPts val="600"/>
              </a:spcBef>
              <a:spcAft>
                <a:spcPts val="600"/>
              </a:spcAft>
              <a:buFont typeface="Wingdings" pitchFamily="2" charset="2"/>
              <a:buChar char="§"/>
            </a:pPr>
            <a:r>
              <a:rPr lang="en-US" sz="2800" dirty="0" smtClean="0"/>
              <a:t>	</a:t>
            </a:r>
            <a:r>
              <a:rPr lang="en-US" sz="2800" dirty="0" err="1" smtClean="0"/>
              <a:t>Lucius</a:t>
            </a:r>
            <a:r>
              <a:rPr lang="en-US" sz="2800" dirty="0" smtClean="0"/>
              <a:t> </a:t>
            </a:r>
            <a:r>
              <a:rPr lang="en-US" sz="2800" dirty="0" err="1" smtClean="0"/>
              <a:t>Annaeus</a:t>
            </a:r>
            <a:r>
              <a:rPr lang="en-US" sz="2800" dirty="0" smtClean="0"/>
              <a:t> Seneca</a:t>
            </a:r>
          </a:p>
          <a:p>
            <a:pPr>
              <a:spcBef>
                <a:spcPts val="600"/>
              </a:spcBef>
              <a:spcAft>
                <a:spcPts val="600"/>
              </a:spcAft>
              <a:buFont typeface="Wingdings" pitchFamily="2" charset="2"/>
              <a:buChar char="§"/>
            </a:pPr>
            <a:r>
              <a:rPr lang="en-US" sz="2800" dirty="0" smtClean="0"/>
              <a:t>	4 v </a:t>
            </a:r>
            <a:r>
              <a:rPr lang="en-US" sz="2800" dirty="0" err="1" smtClean="0"/>
              <a:t>Chr</a:t>
            </a:r>
            <a:r>
              <a:rPr lang="en-US" sz="2800" dirty="0" smtClean="0"/>
              <a:t> </a:t>
            </a:r>
            <a:r>
              <a:rPr lang="en-US" sz="2800" dirty="0" err="1" smtClean="0"/>
              <a:t>geboren</a:t>
            </a:r>
            <a:r>
              <a:rPr lang="en-US" sz="2800" dirty="0" smtClean="0"/>
              <a:t> in Cordoba (</a:t>
            </a:r>
            <a:r>
              <a:rPr lang="en-US" sz="2800" dirty="0" err="1" smtClean="0"/>
              <a:t>Spanje</a:t>
            </a:r>
            <a:r>
              <a:rPr lang="en-US" sz="2800" dirty="0" smtClean="0"/>
              <a:t> </a:t>
            </a:r>
            <a:r>
              <a:rPr lang="en-US" sz="2800" dirty="0" err="1" smtClean="0"/>
              <a:t>dus</a:t>
            </a:r>
            <a:r>
              <a:rPr lang="en-US" sz="2800" dirty="0" smtClean="0"/>
              <a:t>!); </a:t>
            </a:r>
            <a:r>
              <a:rPr lang="en-US" sz="2800" dirty="0" err="1" smtClean="0"/>
              <a:t>als</a:t>
            </a:r>
            <a:r>
              <a:rPr lang="en-US" sz="2800" dirty="0" smtClean="0"/>
              <a:t> kind 	</a:t>
            </a:r>
            <a:r>
              <a:rPr lang="en-US" sz="2800" dirty="0" err="1" smtClean="0"/>
              <a:t>verhuisd</a:t>
            </a:r>
            <a:r>
              <a:rPr lang="en-US" sz="2800" dirty="0" smtClean="0"/>
              <a:t> </a:t>
            </a:r>
            <a:r>
              <a:rPr lang="en-US" sz="2800" dirty="0" err="1" smtClean="0"/>
              <a:t>naar</a:t>
            </a:r>
            <a:r>
              <a:rPr lang="en-US" sz="2800" dirty="0" smtClean="0"/>
              <a:t> </a:t>
            </a:r>
            <a:r>
              <a:rPr lang="en-US" sz="2800" dirty="0" err="1" smtClean="0"/>
              <a:t>Italië</a:t>
            </a:r>
            <a:r>
              <a:rPr lang="en-US" sz="2800" dirty="0" smtClean="0"/>
              <a:t>, </a:t>
            </a:r>
            <a:r>
              <a:rPr lang="en-US" sz="2800" dirty="0" err="1" smtClean="0"/>
              <a:t>naar</a:t>
            </a:r>
            <a:r>
              <a:rPr lang="en-US" sz="2800" dirty="0" smtClean="0"/>
              <a:t> Rome</a:t>
            </a:r>
          </a:p>
          <a:p>
            <a:pPr>
              <a:spcBef>
                <a:spcPts val="600"/>
              </a:spcBef>
              <a:spcAft>
                <a:spcPts val="600"/>
              </a:spcAft>
              <a:buFont typeface="Wingdings" pitchFamily="2" charset="2"/>
              <a:buChar char="§"/>
            </a:pPr>
            <a:r>
              <a:rPr lang="en-US" sz="2800" dirty="0" smtClean="0"/>
              <a:t>	</a:t>
            </a:r>
            <a:r>
              <a:rPr lang="en-US" sz="2800" dirty="0" err="1" smtClean="0"/>
              <a:t>jong</a:t>
            </a:r>
            <a:r>
              <a:rPr lang="en-US" sz="2800" dirty="0" smtClean="0"/>
              <a:t> in </a:t>
            </a:r>
            <a:r>
              <a:rPr lang="en-US" sz="2800" dirty="0" err="1" smtClean="0"/>
              <a:t>aanraking</a:t>
            </a:r>
            <a:r>
              <a:rPr lang="en-US" sz="2800" dirty="0" smtClean="0"/>
              <a:t> met </a:t>
            </a:r>
            <a:r>
              <a:rPr lang="en-US" sz="2800" dirty="0" err="1" smtClean="0"/>
              <a:t>filosofie</a:t>
            </a:r>
            <a:r>
              <a:rPr lang="en-US" sz="2800" dirty="0" smtClean="0"/>
              <a:t>/</a:t>
            </a:r>
            <a:r>
              <a:rPr lang="en-US" sz="2800" dirty="0" err="1" smtClean="0"/>
              <a:t>filosofen</a:t>
            </a:r>
            <a:r>
              <a:rPr lang="en-US" sz="2800" dirty="0" smtClean="0"/>
              <a:t>: 	</a:t>
            </a:r>
          </a:p>
          <a:p>
            <a:pPr lvl="1">
              <a:spcBef>
                <a:spcPts val="600"/>
              </a:spcBef>
              <a:spcAft>
                <a:spcPts val="600"/>
              </a:spcAft>
            </a:pPr>
            <a:r>
              <a:rPr lang="en-US" sz="2800" dirty="0" smtClean="0"/>
              <a:t>	- </a:t>
            </a:r>
            <a:r>
              <a:rPr lang="en-US" sz="2800" dirty="0" err="1" smtClean="0"/>
              <a:t>Sotion</a:t>
            </a:r>
            <a:r>
              <a:rPr lang="en-US" sz="2800" dirty="0" smtClean="0"/>
              <a:t>: </a:t>
            </a:r>
            <a:r>
              <a:rPr lang="en-US" sz="2800" dirty="0" err="1" smtClean="0"/>
              <a:t>Stoa</a:t>
            </a:r>
            <a:r>
              <a:rPr lang="en-US" sz="2800" dirty="0" smtClean="0"/>
              <a:t>, </a:t>
            </a:r>
            <a:r>
              <a:rPr lang="en-US" sz="2800" dirty="0" err="1" smtClean="0"/>
              <a:t>Pythagoreeër</a:t>
            </a:r>
            <a:r>
              <a:rPr lang="en-US" sz="2800" dirty="0" smtClean="0"/>
              <a:t>, </a:t>
            </a:r>
            <a:r>
              <a:rPr lang="en-US" sz="2800" dirty="0" err="1" smtClean="0"/>
              <a:t>reïncarnatie</a:t>
            </a:r>
            <a:r>
              <a:rPr lang="en-US" sz="2800" dirty="0" smtClean="0"/>
              <a:t>, </a:t>
            </a:r>
            <a:r>
              <a:rPr lang="en-US" sz="2800" dirty="0" err="1" smtClean="0"/>
              <a:t>vegetariër</a:t>
            </a:r>
            <a:endParaRPr lang="en-US" sz="2800" dirty="0" smtClean="0"/>
          </a:p>
          <a:p>
            <a:pPr lvl="2">
              <a:spcBef>
                <a:spcPts val="600"/>
              </a:spcBef>
              <a:spcAft>
                <a:spcPts val="600"/>
              </a:spcAft>
              <a:buFontTx/>
              <a:buChar char="-"/>
            </a:pPr>
            <a:r>
              <a:rPr lang="en-US" sz="2800" dirty="0" smtClean="0"/>
              <a:t> </a:t>
            </a:r>
            <a:r>
              <a:rPr lang="en-US" sz="2800" dirty="0" err="1" smtClean="0"/>
              <a:t>Attalus</a:t>
            </a:r>
            <a:r>
              <a:rPr lang="en-US" sz="2800" dirty="0" smtClean="0"/>
              <a:t>: </a:t>
            </a:r>
            <a:r>
              <a:rPr lang="en-US" sz="2800" dirty="0" err="1" smtClean="0"/>
              <a:t>ascese</a:t>
            </a:r>
            <a:r>
              <a:rPr lang="en-US" sz="2800" dirty="0" smtClean="0"/>
              <a:t> (sober, </a:t>
            </a:r>
            <a:r>
              <a:rPr lang="en-US" sz="2800" dirty="0" err="1" smtClean="0"/>
              <a:t>geen</a:t>
            </a:r>
            <a:r>
              <a:rPr lang="en-US" sz="2800" dirty="0" smtClean="0"/>
              <a:t> </a:t>
            </a:r>
            <a:r>
              <a:rPr lang="en-US" sz="2800" dirty="0" err="1" smtClean="0"/>
              <a:t>aardse</a:t>
            </a:r>
            <a:r>
              <a:rPr lang="en-US" sz="2800" dirty="0" smtClean="0"/>
              <a:t> </a:t>
            </a:r>
            <a:r>
              <a:rPr lang="en-US" sz="2800" dirty="0" err="1" smtClean="0"/>
              <a:t>genoegens</a:t>
            </a:r>
            <a:r>
              <a:rPr lang="en-US" sz="2800" dirty="0" smtClean="0"/>
              <a:t>)</a:t>
            </a:r>
          </a:p>
          <a:p>
            <a:pPr lvl="2">
              <a:spcBef>
                <a:spcPts val="600"/>
              </a:spcBef>
              <a:spcAft>
                <a:spcPts val="600"/>
              </a:spcAft>
              <a:buFontTx/>
              <a:buChar char="-"/>
            </a:pPr>
            <a:r>
              <a:rPr lang="en-US" sz="2800" dirty="0" smtClean="0"/>
              <a:t> </a:t>
            </a:r>
            <a:r>
              <a:rPr lang="en-US" sz="2800" dirty="0" err="1" smtClean="0"/>
              <a:t>Papirius</a:t>
            </a:r>
            <a:r>
              <a:rPr lang="en-US" sz="2800" dirty="0" smtClean="0"/>
              <a:t> </a:t>
            </a:r>
            <a:r>
              <a:rPr lang="en-US" sz="2800" dirty="0" err="1" smtClean="0"/>
              <a:t>Fabianus</a:t>
            </a:r>
            <a:r>
              <a:rPr lang="en-US" sz="2800" dirty="0" smtClean="0"/>
              <a:t>: </a:t>
            </a:r>
            <a:r>
              <a:rPr lang="en-US" sz="2800" dirty="0" err="1" smtClean="0"/>
              <a:t>Stoa</a:t>
            </a:r>
            <a:r>
              <a:rPr lang="en-US" sz="2800" dirty="0" smtClean="0"/>
              <a:t>, </a:t>
            </a:r>
            <a:r>
              <a:rPr lang="en-US" sz="2800" dirty="0" err="1" smtClean="0"/>
              <a:t>natuurwetenschap</a:t>
            </a:r>
            <a:r>
              <a:rPr lang="en-US" sz="2800" dirty="0" smtClean="0"/>
              <a:t>, </a:t>
            </a:r>
            <a:r>
              <a:rPr lang="en-US" sz="2800" dirty="0" err="1" smtClean="0"/>
              <a:t>ethiek</a:t>
            </a:r>
            <a:endParaRPr lang="en-US" sz="2800" dirty="0" smtClean="0"/>
          </a:p>
          <a:p>
            <a:pPr>
              <a:spcBef>
                <a:spcPts val="600"/>
              </a:spcBef>
              <a:spcAft>
                <a:spcPts val="600"/>
              </a:spcAft>
              <a:buFont typeface="Wingdings" pitchFamily="2" charset="2"/>
              <a:buChar char="§"/>
            </a:pPr>
            <a:r>
              <a:rPr lang="en-US" sz="2800" dirty="0" smtClean="0"/>
              <a:t>	</a:t>
            </a:r>
            <a:r>
              <a:rPr lang="en-US" sz="2800" dirty="0" err="1" smtClean="0"/>
              <a:t>intellectuele</a:t>
            </a:r>
            <a:r>
              <a:rPr lang="en-US" sz="2800" dirty="0" smtClean="0"/>
              <a:t> </a:t>
            </a:r>
            <a:r>
              <a:rPr lang="en-US" sz="2800" dirty="0" err="1" smtClean="0"/>
              <a:t>familie</a:t>
            </a:r>
            <a:r>
              <a:rPr lang="en-US" sz="2800" dirty="0" smtClean="0"/>
              <a:t>: </a:t>
            </a:r>
            <a:r>
              <a:rPr lang="en-US" sz="2800" dirty="0" err="1" smtClean="0"/>
              <a:t>vader</a:t>
            </a:r>
            <a:r>
              <a:rPr lang="en-US" sz="2800" dirty="0" smtClean="0"/>
              <a:t> </a:t>
            </a:r>
            <a:r>
              <a:rPr lang="en-US" sz="2800" dirty="0" err="1" smtClean="0"/>
              <a:t>retor</a:t>
            </a:r>
            <a:r>
              <a:rPr lang="en-US" sz="2800" dirty="0" smtClean="0"/>
              <a:t>, </a:t>
            </a:r>
            <a:r>
              <a:rPr lang="en-US" sz="2800" dirty="0" err="1" smtClean="0"/>
              <a:t>moeder</a:t>
            </a:r>
            <a:r>
              <a:rPr lang="en-US" sz="2800" dirty="0" smtClean="0"/>
              <a:t> </a:t>
            </a:r>
            <a:r>
              <a:rPr lang="en-US" sz="2800" dirty="0" err="1" smtClean="0"/>
              <a:t>ontwikkeld</a:t>
            </a:r>
            <a:endParaRPr lang="en-US" sz="2800" dirty="0" smtClean="0"/>
          </a:p>
          <a:p>
            <a:pPr>
              <a:spcBef>
                <a:spcPts val="600"/>
              </a:spcBef>
              <a:spcAft>
                <a:spcPts val="600"/>
              </a:spcAft>
              <a:buFont typeface="Wingdings" pitchFamily="2" charset="2"/>
              <a:buChar char="§"/>
            </a:pPr>
            <a:r>
              <a:rPr lang="en-US" sz="2800" dirty="0" smtClean="0"/>
              <a:t>	</a:t>
            </a:r>
            <a:r>
              <a:rPr lang="en-US" sz="2800" dirty="0" err="1" smtClean="0"/>
              <a:t>astma</a:t>
            </a:r>
            <a:r>
              <a:rPr lang="en-US" sz="2800" dirty="0" smtClean="0"/>
              <a:t> (plus </a:t>
            </a:r>
            <a:r>
              <a:rPr lang="en-US" sz="2800" dirty="0" err="1" smtClean="0"/>
              <a:t>andere</a:t>
            </a:r>
            <a:r>
              <a:rPr lang="en-US" sz="2800" dirty="0" smtClean="0"/>
              <a:t> </a:t>
            </a:r>
            <a:r>
              <a:rPr lang="en-US" sz="2800" dirty="0" err="1" smtClean="0"/>
              <a:t>klachten</a:t>
            </a:r>
            <a:r>
              <a:rPr lang="en-US" sz="2800" dirty="0" smtClean="0"/>
              <a:t>): </a:t>
            </a:r>
            <a:r>
              <a:rPr lang="en-US" sz="2800" dirty="0" err="1" smtClean="0"/>
              <a:t>vaak</a:t>
            </a:r>
            <a:r>
              <a:rPr lang="en-US" sz="2800" dirty="0" smtClean="0"/>
              <a:t> </a:t>
            </a:r>
            <a:r>
              <a:rPr lang="en-US" sz="2800" dirty="0" err="1" smtClean="0"/>
              <a:t>zelfmoord</a:t>
            </a:r>
            <a:r>
              <a:rPr lang="en-US" sz="2800" dirty="0" smtClean="0"/>
              <a:t> 	</a:t>
            </a:r>
            <a:r>
              <a:rPr lang="en-US" sz="2800" dirty="0" err="1" smtClean="0"/>
              <a:t>overwogen</a:t>
            </a:r>
            <a:endParaRPr lang="en-US" sz="2800" dirty="0" smtClean="0"/>
          </a:p>
          <a:p>
            <a:pPr>
              <a:spcBef>
                <a:spcPts val="600"/>
              </a:spcBef>
              <a:spcAft>
                <a:spcPts val="600"/>
              </a:spcAft>
              <a:buFont typeface="Wingdings" pitchFamily="2" charset="2"/>
              <a:buChar char="§"/>
            </a:pPr>
            <a:r>
              <a:rPr lang="en-US" sz="2800" dirty="0" smtClean="0"/>
              <a:t>	</a:t>
            </a:r>
            <a:r>
              <a:rPr lang="en-US" sz="2800" dirty="0" err="1" smtClean="0"/>
              <a:t>rijkdom</a:t>
            </a:r>
            <a:endParaRPr lang="nl-NL" sz="20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86090"/>
          </a:xfrm>
          <a:prstGeom prst="rect">
            <a:avLst/>
          </a:prstGeom>
          <a:noFill/>
        </p:spPr>
        <p:txBody>
          <a:bodyPr wrap="square" rtlCol="0">
            <a:spAutoFit/>
          </a:bodyPr>
          <a:lstStyle/>
          <a:p>
            <a:r>
              <a:rPr lang="en-US" sz="2800" dirty="0" err="1" smtClean="0"/>
              <a:t>Desinet</a:t>
            </a:r>
            <a:r>
              <a:rPr lang="en-US" sz="2800" dirty="0" smtClean="0"/>
              <a:t> </a:t>
            </a:r>
            <a:r>
              <a:rPr lang="en-US" sz="2800" dirty="0" err="1" smtClean="0"/>
              <a:t>ira</a:t>
            </a:r>
            <a:r>
              <a:rPr lang="en-US" sz="2800" dirty="0" smtClean="0"/>
              <a:t> et </a:t>
            </a:r>
            <a:r>
              <a:rPr lang="en-US" sz="2800" dirty="0" err="1" smtClean="0"/>
              <a:t>moderatior</a:t>
            </a:r>
            <a:r>
              <a:rPr lang="en-US" sz="2800" dirty="0" smtClean="0"/>
              <a:t> </a:t>
            </a:r>
            <a:r>
              <a:rPr lang="en-US" sz="2800" dirty="0" err="1" smtClean="0"/>
              <a:t>erit</a:t>
            </a:r>
            <a:r>
              <a:rPr lang="en-US" sz="2800" dirty="0" smtClean="0"/>
              <a:t> quae </a:t>
            </a:r>
            <a:r>
              <a:rPr lang="en-US" sz="2800" dirty="0" err="1" smtClean="0"/>
              <a:t>sciet</a:t>
            </a:r>
            <a:r>
              <a:rPr lang="en-US" sz="2800" dirty="0" smtClean="0"/>
              <a:t> </a:t>
            </a:r>
            <a:r>
              <a:rPr lang="en-US" sz="2800" dirty="0" err="1" smtClean="0"/>
              <a:t>sibi</a:t>
            </a:r>
            <a:r>
              <a:rPr lang="en-US" sz="2800" dirty="0" smtClean="0"/>
              <a:t> </a:t>
            </a:r>
            <a:r>
              <a:rPr lang="en-US" sz="2800" dirty="0" err="1" smtClean="0"/>
              <a:t>cotidie</a:t>
            </a:r>
            <a:r>
              <a:rPr lang="en-US" sz="2800" dirty="0" smtClean="0"/>
              <a:t> ad </a:t>
            </a:r>
            <a:r>
              <a:rPr lang="en-US" sz="2800" dirty="0" err="1" smtClean="0"/>
              <a:t>iudicem</a:t>
            </a:r>
            <a:r>
              <a:rPr lang="en-US" sz="2800" dirty="0" smtClean="0"/>
              <a:t> </a:t>
            </a:r>
            <a:r>
              <a:rPr lang="en-US" sz="2800" dirty="0" err="1" smtClean="0"/>
              <a:t>esse</a:t>
            </a:r>
            <a:r>
              <a:rPr lang="en-US" sz="2800" dirty="0" smtClean="0"/>
              <a:t> </a:t>
            </a:r>
            <a:r>
              <a:rPr lang="en-US" sz="2800" dirty="0" err="1" smtClean="0"/>
              <a:t>veniendum</a:t>
            </a:r>
            <a:r>
              <a:rPr lang="en-US" sz="2800" dirty="0" smtClean="0"/>
              <a:t>. </a:t>
            </a:r>
            <a:r>
              <a:rPr lang="en-US" sz="2800" dirty="0" err="1" smtClean="0"/>
              <a:t>Quicquam</a:t>
            </a:r>
            <a:r>
              <a:rPr lang="en-US" sz="2800" dirty="0" smtClean="0"/>
              <a:t> ergo </a:t>
            </a:r>
            <a:r>
              <a:rPr lang="en-US" sz="2800" dirty="0" err="1" smtClean="0"/>
              <a:t>pulchrius</a:t>
            </a:r>
            <a:r>
              <a:rPr lang="en-US" sz="2800" dirty="0" smtClean="0"/>
              <a:t> </a:t>
            </a:r>
            <a:r>
              <a:rPr lang="en-US" sz="2800" dirty="0" err="1" smtClean="0"/>
              <a:t>hac</a:t>
            </a:r>
            <a:r>
              <a:rPr lang="en-US" sz="2800" dirty="0" smtClean="0"/>
              <a:t> </a:t>
            </a:r>
            <a:r>
              <a:rPr lang="en-US" sz="2800" dirty="0" err="1" smtClean="0"/>
              <a:t>consuetudine</a:t>
            </a:r>
            <a:r>
              <a:rPr lang="en-US" sz="2800" dirty="0" smtClean="0"/>
              <a:t> </a:t>
            </a:r>
            <a:r>
              <a:rPr lang="en-US" sz="2800" dirty="0" err="1" smtClean="0"/>
              <a:t>excutiendi</a:t>
            </a:r>
            <a:r>
              <a:rPr lang="en-US" sz="2800" dirty="0" smtClean="0"/>
              <a:t> </a:t>
            </a:r>
            <a:r>
              <a:rPr lang="en-US" sz="2800" dirty="0" err="1" smtClean="0"/>
              <a:t>totum</a:t>
            </a:r>
            <a:r>
              <a:rPr lang="en-US" sz="2800" dirty="0" smtClean="0"/>
              <a:t> diem? </a:t>
            </a:r>
            <a:r>
              <a:rPr lang="en-US" sz="2800" dirty="0" err="1" smtClean="0"/>
              <a:t>Qualis</a:t>
            </a:r>
            <a:r>
              <a:rPr lang="en-US" sz="2800" dirty="0" smtClean="0"/>
              <a:t> </a:t>
            </a:r>
            <a:r>
              <a:rPr lang="en-US" sz="2800" dirty="0" err="1" smtClean="0"/>
              <a:t>ille</a:t>
            </a:r>
            <a:r>
              <a:rPr lang="en-US" sz="2800" dirty="0" smtClean="0"/>
              <a:t> </a:t>
            </a:r>
            <a:r>
              <a:rPr lang="en-US" sz="2800" dirty="0" err="1" smtClean="0"/>
              <a:t>somnus</a:t>
            </a:r>
            <a:r>
              <a:rPr lang="en-US" sz="2800" dirty="0" smtClean="0"/>
              <a:t> post </a:t>
            </a:r>
            <a:r>
              <a:rPr lang="en-US" sz="2800" dirty="0" err="1" smtClean="0"/>
              <a:t>recognitionem</a:t>
            </a:r>
            <a:r>
              <a:rPr lang="en-US" sz="2800" dirty="0" smtClean="0"/>
              <a:t> sui sequitur, quam </a:t>
            </a:r>
            <a:r>
              <a:rPr lang="en-US" sz="2800" dirty="0" err="1" smtClean="0"/>
              <a:t>tranquillus</a:t>
            </a:r>
            <a:r>
              <a:rPr lang="en-US" sz="2800" dirty="0" smtClean="0"/>
              <a:t>, quam </a:t>
            </a:r>
            <a:r>
              <a:rPr lang="en-US" sz="2800" dirty="0" err="1" smtClean="0"/>
              <a:t>altus</a:t>
            </a:r>
            <a:r>
              <a:rPr lang="en-US" sz="2800" dirty="0" smtClean="0"/>
              <a:t> ac </a:t>
            </a:r>
            <a:r>
              <a:rPr lang="en-US" sz="2800" dirty="0" err="1" smtClean="0"/>
              <a:t>liber</a:t>
            </a:r>
            <a:r>
              <a:rPr lang="en-US" sz="2800" dirty="0" smtClean="0"/>
              <a:t>, cum </a:t>
            </a:r>
            <a:r>
              <a:rPr lang="en-US" sz="2800" dirty="0" err="1" smtClean="0"/>
              <a:t>aut</a:t>
            </a:r>
            <a:r>
              <a:rPr lang="en-US" sz="2800" dirty="0" smtClean="0"/>
              <a:t> </a:t>
            </a:r>
            <a:r>
              <a:rPr lang="en-US" sz="2800" dirty="0" err="1" smtClean="0"/>
              <a:t>laudatus</a:t>
            </a:r>
            <a:r>
              <a:rPr lang="en-US" sz="2800" dirty="0" smtClean="0"/>
              <a:t> </a:t>
            </a:r>
            <a:r>
              <a:rPr lang="en-US" sz="2800" dirty="0" err="1" smtClean="0"/>
              <a:t>est</a:t>
            </a:r>
            <a:r>
              <a:rPr lang="en-US" sz="2800" dirty="0" smtClean="0"/>
              <a:t> animus </a:t>
            </a:r>
            <a:r>
              <a:rPr lang="en-US" sz="2800" dirty="0" err="1" smtClean="0"/>
              <a:t>aut</a:t>
            </a:r>
            <a:r>
              <a:rPr lang="en-US" sz="2800" dirty="0" smtClean="0"/>
              <a:t> </a:t>
            </a:r>
            <a:r>
              <a:rPr lang="en-US" sz="2800" dirty="0" err="1" smtClean="0"/>
              <a:t>admonitus</a:t>
            </a:r>
            <a:r>
              <a:rPr lang="en-US" sz="2800" dirty="0" smtClean="0"/>
              <a:t> et speculator sui </a:t>
            </a:r>
            <a:r>
              <a:rPr lang="en-US" sz="2800" dirty="0" err="1" smtClean="0"/>
              <a:t>censorque</a:t>
            </a:r>
            <a:r>
              <a:rPr lang="en-US" sz="2800" dirty="0" smtClean="0"/>
              <a:t> </a:t>
            </a:r>
            <a:r>
              <a:rPr lang="en-US" sz="2800" dirty="0" err="1" smtClean="0"/>
              <a:t>secretus</a:t>
            </a:r>
            <a:r>
              <a:rPr lang="en-US" sz="2800" dirty="0" smtClean="0"/>
              <a:t> </a:t>
            </a:r>
            <a:r>
              <a:rPr lang="en-US" sz="2800" dirty="0" err="1" smtClean="0"/>
              <a:t>cognovit</a:t>
            </a:r>
            <a:r>
              <a:rPr lang="en-US" sz="2800" dirty="0" smtClean="0"/>
              <a:t> de </a:t>
            </a:r>
            <a:r>
              <a:rPr lang="en-US" sz="2800" dirty="0" err="1" smtClean="0"/>
              <a:t>moribus</a:t>
            </a:r>
            <a:r>
              <a:rPr lang="en-US" sz="2800" dirty="0" smtClean="0"/>
              <a:t> </a:t>
            </a:r>
            <a:r>
              <a:rPr lang="en-US" sz="2800" dirty="0" err="1" smtClean="0"/>
              <a:t>suis</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Woede</a:t>
            </a:r>
            <a:r>
              <a:rPr lang="en-US" sz="2400" dirty="0" smtClean="0">
                <a:solidFill>
                  <a:srgbClr val="00B0F0"/>
                </a:solidFill>
              </a:rPr>
              <a:t> </a:t>
            </a:r>
            <a:r>
              <a:rPr lang="en-US" sz="2400" dirty="0" err="1" smtClean="0">
                <a:solidFill>
                  <a:srgbClr val="00B0F0"/>
                </a:solidFill>
              </a:rPr>
              <a:t>moet</a:t>
            </a:r>
            <a:r>
              <a:rPr lang="en-US" sz="2400" dirty="0" smtClean="0">
                <a:solidFill>
                  <a:srgbClr val="00B0F0"/>
                </a:solidFill>
              </a:rPr>
              <a:t>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eigenlijk</a:t>
            </a:r>
            <a:r>
              <a:rPr lang="en-US" sz="2400" dirty="0" smtClean="0">
                <a:solidFill>
                  <a:srgbClr val="00B0F0"/>
                </a:solidFill>
              </a:rPr>
              <a:t> </a:t>
            </a:r>
            <a:r>
              <a:rPr lang="en-US" sz="2400" dirty="0" err="1" smtClean="0">
                <a:solidFill>
                  <a:srgbClr val="00B0F0"/>
                </a:solidFill>
              </a:rPr>
              <a:t>ook</a:t>
            </a:r>
            <a:r>
              <a:rPr lang="en-US" sz="2400" dirty="0" smtClean="0">
                <a:solidFill>
                  <a:srgbClr val="00B0F0"/>
                </a:solidFill>
              </a:rPr>
              <a:t> </a:t>
            </a:r>
            <a:r>
              <a:rPr lang="en-US" sz="2400" dirty="0" err="1" smtClean="0">
                <a:solidFill>
                  <a:srgbClr val="00B0F0"/>
                </a:solidFill>
              </a:rPr>
              <a:t>ter</a:t>
            </a:r>
            <a:r>
              <a:rPr lang="en-US" sz="2400" dirty="0" smtClean="0">
                <a:solidFill>
                  <a:srgbClr val="00B0F0"/>
                </a:solidFill>
              </a:rPr>
              <a:t> </a:t>
            </a:r>
            <a:r>
              <a:rPr lang="en-US" sz="2400" dirty="0" err="1" smtClean="0">
                <a:solidFill>
                  <a:srgbClr val="00B0F0"/>
                </a:solidFill>
              </a:rPr>
              <a:t>verantwoording</a:t>
            </a:r>
            <a:r>
              <a:rPr lang="en-US" sz="2400" dirty="0" smtClean="0">
                <a:solidFill>
                  <a:srgbClr val="00B0F0"/>
                </a:solidFill>
              </a:rPr>
              <a:t> </a:t>
            </a:r>
            <a:r>
              <a:rPr lang="en-US" sz="2400" dirty="0" err="1" smtClean="0">
                <a:solidFill>
                  <a:srgbClr val="00B0F0"/>
                </a:solidFill>
              </a:rPr>
              <a:t>geroepen</a:t>
            </a:r>
            <a:r>
              <a:rPr lang="en-US" sz="2400" dirty="0" smtClean="0">
                <a:solidFill>
                  <a:srgbClr val="00B0F0"/>
                </a:solidFill>
              </a:rPr>
              <a:t> </a:t>
            </a:r>
            <a:r>
              <a:rPr lang="en-US" sz="2400" dirty="0" err="1" smtClean="0">
                <a:solidFill>
                  <a:srgbClr val="00B0F0"/>
                </a:solidFill>
              </a:rPr>
              <a:t>worden</a:t>
            </a:r>
            <a:r>
              <a:rPr lang="en-US" sz="2400" dirty="0" smtClean="0">
                <a:solidFill>
                  <a:srgbClr val="00B0F0"/>
                </a:solidFill>
              </a:rPr>
              <a:t> </a:t>
            </a:r>
            <a:r>
              <a:rPr lang="en-US" sz="2400" dirty="0" err="1" smtClean="0">
                <a:solidFill>
                  <a:srgbClr val="00B0F0"/>
                </a:solidFill>
              </a:rPr>
              <a:t>omdat</a:t>
            </a:r>
            <a:r>
              <a:rPr lang="en-US" sz="2400" dirty="0" smtClean="0">
                <a:solidFill>
                  <a:srgbClr val="00B0F0"/>
                </a:solidFill>
              </a:rPr>
              <a:t> die </a:t>
            </a:r>
            <a:r>
              <a:rPr lang="en-US" sz="2400" dirty="0" err="1" smtClean="0">
                <a:solidFill>
                  <a:srgbClr val="00B0F0"/>
                </a:solidFill>
              </a:rPr>
              <a:t>anders</a:t>
            </a:r>
            <a:r>
              <a:rPr lang="en-US" sz="2400" dirty="0" smtClean="0">
                <a:solidFill>
                  <a:srgbClr val="00B0F0"/>
                </a:solidFill>
              </a:rPr>
              <a:t> </a:t>
            </a:r>
            <a:r>
              <a:rPr lang="en-US" sz="2400" dirty="0" err="1" smtClean="0">
                <a:solidFill>
                  <a:srgbClr val="00B0F0"/>
                </a:solidFill>
              </a:rPr>
              <a:t>geen</a:t>
            </a:r>
            <a:r>
              <a:rPr lang="en-US" sz="2400" dirty="0" smtClean="0">
                <a:solidFill>
                  <a:srgbClr val="00B0F0"/>
                </a:solidFill>
              </a:rPr>
              <a:t> </a:t>
            </a:r>
            <a:r>
              <a:rPr lang="en-US" sz="2400" dirty="0" err="1" smtClean="0">
                <a:solidFill>
                  <a:srgbClr val="00B0F0"/>
                </a:solidFill>
              </a:rPr>
              <a:t>grens</a:t>
            </a:r>
            <a:r>
              <a:rPr lang="en-US" sz="2400" dirty="0" smtClean="0">
                <a:solidFill>
                  <a:srgbClr val="00B0F0"/>
                </a:solidFill>
              </a:rPr>
              <a:t> </a:t>
            </a:r>
            <a:r>
              <a:rPr lang="en-US" sz="2400" dirty="0" err="1" smtClean="0">
                <a:solidFill>
                  <a:srgbClr val="00B0F0"/>
                </a:solidFill>
              </a:rPr>
              <a:t>kent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mooi</a:t>
            </a:r>
            <a:r>
              <a:rPr lang="en-US" sz="2400" dirty="0" smtClean="0">
                <a:solidFill>
                  <a:srgbClr val="00B0F0"/>
                </a:solidFill>
              </a:rPr>
              <a:t> ‘s </a:t>
            </a:r>
            <a:r>
              <a:rPr lang="en-US" sz="2400" dirty="0" err="1" smtClean="0">
                <a:solidFill>
                  <a:srgbClr val="00B0F0"/>
                </a:solidFill>
              </a:rPr>
              <a:t>avonds</a:t>
            </a:r>
            <a:r>
              <a:rPr lang="en-US" sz="2400" dirty="0" smtClean="0">
                <a:solidFill>
                  <a:srgbClr val="00B0F0"/>
                </a:solidFill>
              </a:rPr>
              <a:t>. Je </a:t>
            </a:r>
            <a:r>
              <a:rPr lang="en-US" sz="2400" dirty="0" err="1" smtClean="0">
                <a:solidFill>
                  <a:srgbClr val="00B0F0"/>
                </a:solidFill>
              </a:rPr>
              <a:t>slaapt</a:t>
            </a:r>
            <a:r>
              <a:rPr lang="en-US" sz="2400" dirty="0" smtClean="0">
                <a:solidFill>
                  <a:srgbClr val="00B0F0"/>
                </a:solidFill>
              </a:rPr>
              <a:t> </a:t>
            </a:r>
            <a:r>
              <a:rPr lang="en-US" sz="2400" dirty="0" err="1" smtClean="0">
                <a:solidFill>
                  <a:srgbClr val="00B0F0"/>
                </a:solidFill>
              </a:rPr>
              <a:t>beter</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a:t>
            </a:r>
            <a:r>
              <a:rPr lang="en-US" sz="2400" dirty="0" err="1" smtClean="0">
                <a:solidFill>
                  <a:srgbClr val="00B0F0"/>
                </a:solidFill>
              </a:rPr>
              <a:t>na</a:t>
            </a:r>
            <a:r>
              <a:rPr lang="en-US" sz="2400" dirty="0" smtClean="0">
                <a:solidFill>
                  <a:srgbClr val="00B0F0"/>
                </a:solidFill>
              </a:rPr>
              <a:t> </a:t>
            </a:r>
            <a:r>
              <a:rPr lang="en-US" sz="2400" dirty="0" err="1" smtClean="0">
                <a:solidFill>
                  <a:srgbClr val="00B0F0"/>
                </a:solidFill>
              </a:rPr>
              <a:t>onderzoek</a:t>
            </a:r>
            <a:r>
              <a:rPr lang="en-US" sz="2400" dirty="0" smtClean="0">
                <a:solidFill>
                  <a:srgbClr val="00B0F0"/>
                </a:solidFill>
              </a:rPr>
              <a:t>, je </a:t>
            </a:r>
            <a:r>
              <a:rPr lang="en-US" sz="2400" dirty="0" err="1" smtClean="0">
                <a:solidFill>
                  <a:srgbClr val="00B0F0"/>
                </a:solidFill>
              </a:rPr>
              <a:t>geest</a:t>
            </a:r>
            <a:r>
              <a:rPr lang="en-US" sz="2400" dirty="0" smtClean="0">
                <a:solidFill>
                  <a:srgbClr val="00B0F0"/>
                </a:solidFill>
              </a:rPr>
              <a:t> </a:t>
            </a:r>
            <a:r>
              <a:rPr lang="en-US" sz="2400" dirty="0" err="1" smtClean="0">
                <a:solidFill>
                  <a:srgbClr val="00B0F0"/>
                </a:solidFill>
              </a:rPr>
              <a:t>kunt</a:t>
            </a:r>
            <a:r>
              <a:rPr lang="en-US" sz="2400" dirty="0" smtClean="0">
                <a:solidFill>
                  <a:srgbClr val="00B0F0"/>
                </a:solidFill>
              </a:rPr>
              <a:t> </a:t>
            </a:r>
            <a:r>
              <a:rPr lang="en-US" sz="2400" dirty="0" err="1" smtClean="0">
                <a:solidFill>
                  <a:srgbClr val="00B0F0"/>
                </a:solidFill>
              </a:rPr>
              <a:t>prijzen</a:t>
            </a:r>
            <a:r>
              <a:rPr lang="en-US" sz="2400" dirty="0" smtClean="0">
                <a:solidFill>
                  <a:srgbClr val="00B0F0"/>
                </a:solidFill>
              </a:rPr>
              <a:t> of </a:t>
            </a:r>
            <a:r>
              <a:rPr lang="en-US" sz="2400" dirty="0" err="1" smtClean="0">
                <a:solidFill>
                  <a:srgbClr val="00B0F0"/>
                </a:solidFill>
              </a:rPr>
              <a:t>er</a:t>
            </a:r>
            <a:r>
              <a:rPr lang="en-US" sz="2400" dirty="0" smtClean="0">
                <a:solidFill>
                  <a:srgbClr val="00B0F0"/>
                </a:solidFill>
              </a:rPr>
              <a:t> boos op </a:t>
            </a:r>
            <a:r>
              <a:rPr lang="en-US" sz="2400" dirty="0" err="1" smtClean="0">
                <a:solidFill>
                  <a:srgbClr val="00B0F0"/>
                </a:solidFill>
              </a:rPr>
              <a:t>kunt</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geeft</a:t>
            </a:r>
            <a:r>
              <a:rPr lang="en-US" sz="2400" dirty="0" smtClean="0">
                <a:solidFill>
                  <a:srgbClr val="00B0F0"/>
                </a:solidFill>
              </a:rPr>
              <a:t> rust. Op die </a:t>
            </a:r>
            <a:r>
              <a:rPr lang="en-US" sz="2400" dirty="0" err="1" smtClean="0">
                <a:solidFill>
                  <a:srgbClr val="00B0F0"/>
                </a:solidFill>
              </a:rPr>
              <a:t>manier</a:t>
            </a:r>
            <a:r>
              <a:rPr lang="en-US" sz="2400" dirty="0" smtClean="0">
                <a:solidFill>
                  <a:srgbClr val="00B0F0"/>
                </a:solidFill>
              </a:rPr>
              <a:t> </a:t>
            </a:r>
            <a:r>
              <a:rPr lang="en-US" sz="2400" dirty="0" err="1" smtClean="0">
                <a:solidFill>
                  <a:srgbClr val="00B0F0"/>
                </a:solidFill>
              </a:rPr>
              <a:t>ziet</a:t>
            </a:r>
            <a:r>
              <a:rPr lang="en-US" sz="2400" dirty="0" smtClean="0">
                <a:solidFill>
                  <a:srgbClr val="00B0F0"/>
                </a:solidFill>
              </a:rPr>
              <a:t> de </a:t>
            </a:r>
            <a:r>
              <a:rPr lang="en-US" sz="2400" dirty="0" err="1" smtClean="0">
                <a:solidFill>
                  <a:srgbClr val="00B0F0"/>
                </a:solidFill>
              </a:rPr>
              <a:t>geest</a:t>
            </a:r>
            <a:r>
              <a:rPr lang="en-US" sz="2400" dirty="0" smtClean="0">
                <a:solidFill>
                  <a:srgbClr val="00B0F0"/>
                </a:solidFill>
              </a:rPr>
              <a:t> in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toegeven</a:t>
            </a:r>
            <a:r>
              <a:rPr lang="en-US" sz="2400" dirty="0" smtClean="0">
                <a:solidFill>
                  <a:srgbClr val="00B0F0"/>
                </a:solidFill>
              </a:rPr>
              <a:t> </a:t>
            </a:r>
            <a:r>
              <a:rPr lang="en-US" sz="2400" dirty="0" err="1" smtClean="0">
                <a:solidFill>
                  <a:srgbClr val="00B0F0"/>
                </a:solidFill>
              </a:rPr>
              <a:t>aan</a:t>
            </a:r>
            <a:r>
              <a:rPr lang="en-US" sz="2400" dirty="0" smtClean="0">
                <a:solidFill>
                  <a:srgbClr val="00B0F0"/>
                </a:solidFill>
              </a:rPr>
              <a:t>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emotie</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a:t>
            </a:r>
            <a:r>
              <a:rPr lang="en-US" sz="2400" dirty="0" err="1" smtClean="0">
                <a:solidFill>
                  <a:srgbClr val="00B0F0"/>
                </a:solidFill>
              </a:rPr>
              <a:t>woede</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is.</a:t>
            </a:r>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81</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3139321"/>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27</a:t>
            </a:r>
            <a:r>
              <a:rPr lang="nl-NL" sz="4000" dirty="0" smtClean="0"/>
              <a:t>	</a:t>
            </a:r>
            <a:r>
              <a:rPr lang="nl-NL" sz="2800" dirty="0" smtClean="0"/>
              <a:t>Wat beweerde Seneca hier </a:t>
            </a:r>
            <a:r>
              <a:rPr lang="nl-NL" sz="2800" u="sng" dirty="0" smtClean="0"/>
              <a:t>NIET</a:t>
            </a:r>
            <a:r>
              <a:rPr lang="nl-NL" sz="2800" dirty="0" smtClean="0"/>
              <a:t> over de woede?</a:t>
            </a:r>
          </a:p>
          <a:p>
            <a:r>
              <a:rPr lang="nl-NL" dirty="0" smtClean="0"/>
              <a:t>	</a:t>
            </a:r>
            <a:r>
              <a:rPr lang="nl-NL" sz="2800" dirty="0" smtClean="0">
                <a:solidFill>
                  <a:srgbClr val="00B050"/>
                </a:solidFill>
              </a:rPr>
              <a:t>A. dat die verantwoording aan de geest kan afleggen</a:t>
            </a:r>
          </a:p>
          <a:p>
            <a:r>
              <a:rPr lang="nl-NL" sz="2800" dirty="0">
                <a:solidFill>
                  <a:srgbClr val="00B050"/>
                </a:solidFill>
              </a:rPr>
              <a:t>	</a:t>
            </a:r>
            <a:r>
              <a:rPr lang="nl-NL" sz="2800" dirty="0" smtClean="0">
                <a:solidFill>
                  <a:srgbClr val="00B050"/>
                </a:solidFill>
              </a:rPr>
              <a:t>B. dat die nooit te stoppen is</a:t>
            </a:r>
          </a:p>
          <a:p>
            <a:r>
              <a:rPr lang="nl-NL" sz="2800" dirty="0">
                <a:solidFill>
                  <a:srgbClr val="00B050"/>
                </a:solidFill>
              </a:rPr>
              <a:t>	</a:t>
            </a:r>
            <a:r>
              <a:rPr lang="nl-NL" sz="2800" dirty="0" smtClean="0">
                <a:solidFill>
                  <a:srgbClr val="00B050"/>
                </a:solidFill>
              </a:rPr>
              <a:t>C. dat die van zichzelf milder kan worden </a:t>
            </a:r>
          </a:p>
          <a:p>
            <a:r>
              <a:rPr lang="nl-NL" sz="2800" dirty="0">
                <a:solidFill>
                  <a:srgbClr val="00B050"/>
                </a:solidFill>
              </a:rPr>
              <a:t>	</a:t>
            </a:r>
            <a:r>
              <a:rPr lang="nl-NL" sz="2800" dirty="0" smtClean="0">
                <a:solidFill>
                  <a:srgbClr val="00B050"/>
                </a:solidFill>
              </a:rPr>
              <a:t>D. dat die de ergste vorm van emotie is, en de ratio 		het meest in de weg zit</a:t>
            </a:r>
          </a:p>
        </p:txBody>
      </p:sp>
      <p:pic>
        <p:nvPicPr>
          <p:cNvPr id="148482" name="Picture 2" descr="http://www.inspirerendleven.nl/wp-content/uploads/import/boos%20kind.jpg"/>
          <p:cNvPicPr>
            <a:picLocks noChangeAspect="1" noChangeArrowheads="1"/>
          </p:cNvPicPr>
          <p:nvPr/>
        </p:nvPicPr>
        <p:blipFill>
          <a:blip r:embed="rId2" cstate="print"/>
          <a:srcRect/>
          <a:stretch>
            <a:fillRect/>
          </a:stretch>
        </p:blipFill>
        <p:spPr bwMode="auto">
          <a:xfrm>
            <a:off x="2339752" y="3717032"/>
            <a:ext cx="2499980" cy="1872208"/>
          </a:xfrm>
          <a:prstGeom prst="rect">
            <a:avLst/>
          </a:prstGeom>
          <a:noFill/>
        </p:spPr>
      </p:pic>
      <p:sp>
        <p:nvSpPr>
          <p:cNvPr id="6" name="Tekstvak 5"/>
          <p:cNvSpPr txBox="1"/>
          <p:nvPr/>
        </p:nvSpPr>
        <p:spPr>
          <a:xfrm>
            <a:off x="4932040" y="3717032"/>
            <a:ext cx="4032448" cy="1077218"/>
          </a:xfrm>
          <a:prstGeom prst="rect">
            <a:avLst/>
          </a:prstGeom>
          <a:noFill/>
        </p:spPr>
        <p:txBody>
          <a:bodyPr wrap="square" rtlCol="0">
            <a:spAutoFit/>
          </a:bodyPr>
          <a:lstStyle/>
          <a:p>
            <a:r>
              <a:rPr lang="nl-NL" sz="3200" dirty="0" smtClean="0"/>
              <a:t>Die wil ik over 10 jaar niet tegenkomen …</a:t>
            </a:r>
            <a:endParaRPr lang="nl-NL" sz="3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524315"/>
          </a:xfrm>
          <a:prstGeom prst="rect">
            <a:avLst/>
          </a:prstGeom>
          <a:noFill/>
        </p:spPr>
        <p:txBody>
          <a:bodyPr wrap="square" rtlCol="0">
            <a:spAutoFit/>
          </a:bodyPr>
          <a:lstStyle/>
          <a:p>
            <a:r>
              <a:rPr lang="en-US" sz="2800" dirty="0" err="1" smtClean="0"/>
              <a:t>Utor</a:t>
            </a:r>
            <a:r>
              <a:rPr lang="en-US" sz="2800" dirty="0" smtClean="0"/>
              <a:t> </a:t>
            </a:r>
            <a:r>
              <a:rPr lang="en-US" sz="2800" dirty="0" err="1" smtClean="0"/>
              <a:t>hac</a:t>
            </a:r>
            <a:r>
              <a:rPr lang="en-US" sz="2800" dirty="0" smtClean="0"/>
              <a:t> </a:t>
            </a:r>
            <a:r>
              <a:rPr lang="en-US" sz="2800" dirty="0" err="1" smtClean="0"/>
              <a:t>potestate</a:t>
            </a:r>
            <a:r>
              <a:rPr lang="en-US" sz="2800" dirty="0" smtClean="0"/>
              <a:t> et </a:t>
            </a:r>
            <a:r>
              <a:rPr lang="en-US" sz="2800" dirty="0" err="1" smtClean="0"/>
              <a:t>cotidie</a:t>
            </a:r>
            <a:r>
              <a:rPr lang="en-US" sz="2800" dirty="0" smtClean="0"/>
              <a:t> </a:t>
            </a:r>
            <a:r>
              <a:rPr lang="en-US" sz="2800" dirty="0" err="1" smtClean="0"/>
              <a:t>apud</a:t>
            </a:r>
            <a:r>
              <a:rPr lang="en-US" sz="2800" dirty="0" smtClean="0"/>
              <a:t> me </a:t>
            </a:r>
            <a:r>
              <a:rPr lang="en-US" sz="2800" dirty="0" err="1" smtClean="0"/>
              <a:t>causam</a:t>
            </a:r>
            <a:r>
              <a:rPr lang="en-US" sz="2800" dirty="0" smtClean="0"/>
              <a:t> </a:t>
            </a:r>
            <a:r>
              <a:rPr lang="en-US" sz="2800" dirty="0" err="1" smtClean="0"/>
              <a:t>dico</a:t>
            </a:r>
            <a:r>
              <a:rPr lang="en-US" sz="2800" dirty="0" smtClean="0"/>
              <a:t>. Cum </a:t>
            </a:r>
            <a:r>
              <a:rPr lang="en-US" sz="2800" dirty="0" err="1" smtClean="0"/>
              <a:t>sublatum</a:t>
            </a:r>
            <a:r>
              <a:rPr lang="en-US" sz="2800" dirty="0" smtClean="0"/>
              <a:t> e </a:t>
            </a:r>
            <a:r>
              <a:rPr lang="en-US" sz="2800" dirty="0" err="1" smtClean="0"/>
              <a:t>conspectu</a:t>
            </a:r>
            <a:r>
              <a:rPr lang="en-US" sz="2800" dirty="0" smtClean="0"/>
              <a:t> lumen </a:t>
            </a:r>
            <a:r>
              <a:rPr lang="en-US" sz="2800" dirty="0" err="1" smtClean="0"/>
              <a:t>est</a:t>
            </a:r>
            <a:r>
              <a:rPr lang="en-US" sz="2800" dirty="0" smtClean="0"/>
              <a:t> et </a:t>
            </a:r>
            <a:r>
              <a:rPr lang="en-US" sz="2800" dirty="0" err="1" smtClean="0"/>
              <a:t>conticuit</a:t>
            </a:r>
            <a:r>
              <a:rPr lang="en-US" sz="2800" dirty="0" smtClean="0"/>
              <a:t> uxor </a:t>
            </a:r>
            <a:r>
              <a:rPr lang="en-US" sz="2800" dirty="0" err="1" smtClean="0"/>
              <a:t>moris</a:t>
            </a:r>
            <a:r>
              <a:rPr lang="en-US" sz="2800" dirty="0" smtClean="0"/>
              <a:t> </a:t>
            </a:r>
            <a:r>
              <a:rPr lang="en-US" sz="2800" dirty="0" err="1" smtClean="0"/>
              <a:t>iam</a:t>
            </a:r>
            <a:r>
              <a:rPr lang="en-US" sz="2800" dirty="0" smtClean="0"/>
              <a:t> </a:t>
            </a:r>
            <a:r>
              <a:rPr lang="en-US" sz="2800" dirty="0" err="1" smtClean="0"/>
              <a:t>mei</a:t>
            </a:r>
            <a:r>
              <a:rPr lang="en-US" sz="2800" dirty="0" smtClean="0"/>
              <a:t> </a:t>
            </a:r>
            <a:r>
              <a:rPr lang="en-US" sz="2800" dirty="0" err="1" smtClean="0"/>
              <a:t>conscia</a:t>
            </a:r>
            <a:r>
              <a:rPr lang="en-US" sz="2800" dirty="0" smtClean="0"/>
              <a:t>, </a:t>
            </a:r>
            <a:r>
              <a:rPr lang="en-US" sz="2800" dirty="0" err="1" smtClean="0"/>
              <a:t>totum</a:t>
            </a:r>
            <a:r>
              <a:rPr lang="en-US" sz="2800" dirty="0" smtClean="0"/>
              <a:t> diem </a:t>
            </a:r>
            <a:r>
              <a:rPr lang="en-US" sz="2800" dirty="0" err="1" smtClean="0"/>
              <a:t>meum</a:t>
            </a:r>
            <a:r>
              <a:rPr lang="en-US" sz="2800" dirty="0" smtClean="0"/>
              <a:t> </a:t>
            </a:r>
            <a:r>
              <a:rPr lang="en-US" sz="2800" dirty="0" err="1" smtClean="0"/>
              <a:t>scrutor</a:t>
            </a:r>
            <a:r>
              <a:rPr lang="en-US" sz="2800" dirty="0" smtClean="0"/>
              <a:t> </a:t>
            </a:r>
            <a:r>
              <a:rPr lang="en-US" sz="2800" dirty="0" err="1" smtClean="0"/>
              <a:t>factaque</a:t>
            </a:r>
            <a:r>
              <a:rPr lang="en-US" sz="2800" dirty="0" smtClean="0"/>
              <a:t> ac dicta mea </a:t>
            </a:r>
            <a:r>
              <a:rPr lang="en-US" sz="2800" dirty="0" err="1" smtClean="0"/>
              <a:t>remetior</a:t>
            </a:r>
            <a:r>
              <a:rPr lang="en-US" sz="2800" dirty="0" smtClean="0"/>
              <a:t>; </a:t>
            </a:r>
            <a:r>
              <a:rPr lang="en-US" sz="2800" dirty="0" err="1" smtClean="0"/>
              <a:t>nihil</a:t>
            </a:r>
            <a:r>
              <a:rPr lang="en-US" sz="2800" dirty="0" smtClean="0"/>
              <a:t> </a:t>
            </a:r>
            <a:r>
              <a:rPr lang="en-US" sz="2800" dirty="0" err="1" smtClean="0"/>
              <a:t>mihi</a:t>
            </a:r>
            <a:r>
              <a:rPr lang="en-US" sz="2800" dirty="0" smtClean="0"/>
              <a:t> ipse </a:t>
            </a:r>
            <a:r>
              <a:rPr lang="en-US" sz="2800" dirty="0" err="1" smtClean="0"/>
              <a:t>abscondo</a:t>
            </a:r>
            <a:r>
              <a:rPr lang="en-US" sz="2800" dirty="0" smtClean="0"/>
              <a:t>, </a:t>
            </a:r>
            <a:r>
              <a:rPr lang="en-US" sz="2800" dirty="0" err="1" smtClean="0"/>
              <a:t>nihil</a:t>
            </a:r>
            <a:r>
              <a:rPr lang="en-US" sz="2800" dirty="0" smtClean="0"/>
              <a:t> </a:t>
            </a:r>
            <a:r>
              <a:rPr lang="en-US" sz="2800" dirty="0" err="1" smtClean="0"/>
              <a:t>transeo</a:t>
            </a:r>
            <a:r>
              <a:rPr lang="en-US" sz="2800" dirty="0" smtClean="0"/>
              <a:t>.</a:t>
            </a:r>
          </a:p>
          <a:p>
            <a:endParaRPr lang="en-US" sz="2800" dirty="0" smtClean="0">
              <a:solidFill>
                <a:srgbClr val="FFFF00"/>
              </a:solidFill>
            </a:endParaRPr>
          </a:p>
          <a:p>
            <a:r>
              <a:rPr lang="en-US" sz="2800" dirty="0" smtClean="0">
                <a:solidFill>
                  <a:srgbClr val="FF0000"/>
                </a:solidFill>
              </a:rPr>
              <a:t>===========</a:t>
            </a:r>
            <a:endParaRPr lang="en-US" sz="2800" dirty="0" smtClean="0">
              <a:solidFill>
                <a:srgbClr val="FFFF00"/>
              </a:solidFill>
            </a:endParaRPr>
          </a:p>
          <a:p>
            <a:r>
              <a:rPr lang="nl-NL" sz="2400" dirty="0" smtClean="0">
                <a:solidFill>
                  <a:schemeClr val="accent6">
                    <a:lumMod val="60000"/>
                    <a:lumOff val="40000"/>
                  </a:schemeClr>
                </a:solidFill>
              </a:rPr>
              <a:t>Ik gebruik deze mogelijkheid en elke dag bepleit ik mijn zaak tegenover mezelf. Wanneer het licht uit het zicht weggenomen is en mijn vrouw, die zich mijn gewoonte al bewust is, stil geworden is, doorloop ik nauwkeurig mijn hele dag en overpeins ik mijn daden en woorden weer; ik verberg niets voor mezelf, niets sla ik over.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4955203"/>
          </a:xfrm>
          <a:prstGeom prst="rect">
            <a:avLst/>
          </a:prstGeom>
          <a:noFill/>
        </p:spPr>
        <p:txBody>
          <a:bodyPr wrap="square" rtlCol="0">
            <a:spAutoFit/>
          </a:bodyPr>
          <a:lstStyle/>
          <a:p>
            <a:r>
              <a:rPr lang="en-US" sz="2800" dirty="0" err="1" smtClean="0"/>
              <a:t>Quare</a:t>
            </a:r>
            <a:r>
              <a:rPr lang="en-US" sz="2800" dirty="0" smtClean="0"/>
              <a:t> </a:t>
            </a:r>
            <a:r>
              <a:rPr lang="en-US" sz="2800" dirty="0" err="1" smtClean="0"/>
              <a:t>enim</a:t>
            </a:r>
            <a:r>
              <a:rPr lang="en-US" sz="2800" dirty="0" smtClean="0"/>
              <a:t> </a:t>
            </a:r>
            <a:r>
              <a:rPr lang="en-US" sz="2800" dirty="0" err="1" smtClean="0"/>
              <a:t>quicquam</a:t>
            </a:r>
            <a:r>
              <a:rPr lang="en-US" sz="2800" dirty="0" smtClean="0"/>
              <a:t> ex </a:t>
            </a:r>
            <a:r>
              <a:rPr lang="en-US" sz="2800" dirty="0" err="1" smtClean="0"/>
              <a:t>erroribus</a:t>
            </a:r>
            <a:r>
              <a:rPr lang="en-US" sz="2800" dirty="0" smtClean="0"/>
              <a:t> </a:t>
            </a:r>
            <a:r>
              <a:rPr lang="en-US" sz="2800" dirty="0" err="1" smtClean="0"/>
              <a:t>meis</a:t>
            </a:r>
            <a:r>
              <a:rPr lang="en-US" sz="2800" dirty="0" smtClean="0"/>
              <a:t> </a:t>
            </a:r>
            <a:r>
              <a:rPr lang="en-US" sz="2800" dirty="0" err="1" smtClean="0"/>
              <a:t>timeam</a:t>
            </a:r>
            <a:r>
              <a:rPr lang="en-US" sz="2800" dirty="0" smtClean="0"/>
              <a:t>, cum </a:t>
            </a:r>
            <a:r>
              <a:rPr lang="en-US" sz="2800" dirty="0" err="1" smtClean="0"/>
              <a:t>possim</a:t>
            </a:r>
            <a:r>
              <a:rPr lang="en-US" sz="2800" dirty="0" smtClean="0"/>
              <a:t> </a:t>
            </a:r>
            <a:r>
              <a:rPr lang="en-US" sz="2800" dirty="0" err="1" smtClean="0"/>
              <a:t>dicere</a:t>
            </a:r>
            <a:r>
              <a:rPr lang="en-US" sz="2800" dirty="0" smtClean="0"/>
              <a:t>: </a:t>
            </a:r>
            <a:r>
              <a:rPr lang="en-US" sz="2800" dirty="0" smtClean="0">
                <a:solidFill>
                  <a:srgbClr val="FFFF00"/>
                </a:solidFill>
              </a:rPr>
              <a:t>'Vide ne </a:t>
            </a:r>
            <a:r>
              <a:rPr lang="en-US" sz="2800" dirty="0" err="1" smtClean="0">
                <a:solidFill>
                  <a:srgbClr val="FFFF00"/>
                </a:solidFill>
              </a:rPr>
              <a:t>istud</a:t>
            </a:r>
            <a:r>
              <a:rPr lang="en-US" sz="2800" dirty="0" smtClean="0">
                <a:solidFill>
                  <a:srgbClr val="FFFF00"/>
                </a:solidFill>
              </a:rPr>
              <a:t> </a:t>
            </a:r>
            <a:r>
              <a:rPr lang="en-US" sz="2800" dirty="0" err="1" smtClean="0">
                <a:solidFill>
                  <a:srgbClr val="FFFF00"/>
                </a:solidFill>
              </a:rPr>
              <a:t>amplius</a:t>
            </a:r>
            <a:r>
              <a:rPr lang="en-US" sz="2800" dirty="0" smtClean="0">
                <a:solidFill>
                  <a:srgbClr val="FFFF00"/>
                </a:solidFill>
              </a:rPr>
              <a:t> </a:t>
            </a:r>
            <a:r>
              <a:rPr lang="en-US" sz="2800" dirty="0" err="1" smtClean="0">
                <a:solidFill>
                  <a:srgbClr val="FFFF00"/>
                </a:solidFill>
              </a:rPr>
              <a:t>facias</a:t>
            </a:r>
            <a:r>
              <a:rPr lang="en-US" sz="2800" dirty="0" smtClean="0">
                <a:solidFill>
                  <a:srgbClr val="FFFF00"/>
                </a:solidFill>
              </a:rPr>
              <a:t>, </a:t>
            </a:r>
            <a:r>
              <a:rPr lang="en-US" sz="2800" dirty="0" err="1" smtClean="0">
                <a:solidFill>
                  <a:srgbClr val="FFFF00"/>
                </a:solidFill>
              </a:rPr>
              <a:t>nunc</a:t>
            </a:r>
            <a:r>
              <a:rPr lang="en-US" sz="2800" dirty="0" smtClean="0">
                <a:solidFill>
                  <a:srgbClr val="FFFF00"/>
                </a:solidFill>
              </a:rPr>
              <a:t> </a:t>
            </a:r>
            <a:r>
              <a:rPr lang="en-US" sz="2800" dirty="0" err="1" smtClean="0">
                <a:solidFill>
                  <a:srgbClr val="FFFF00"/>
                </a:solidFill>
              </a:rPr>
              <a:t>tibi</a:t>
            </a:r>
            <a:r>
              <a:rPr lang="en-US" sz="2800" dirty="0" smtClean="0">
                <a:solidFill>
                  <a:srgbClr val="FFFF00"/>
                </a:solidFill>
              </a:rPr>
              <a:t> </a:t>
            </a:r>
            <a:r>
              <a:rPr lang="en-US" sz="2800" dirty="0" err="1" smtClean="0">
                <a:solidFill>
                  <a:srgbClr val="FFFF00"/>
                </a:solidFill>
              </a:rPr>
              <a:t>ignosco</a:t>
            </a:r>
            <a:r>
              <a:rPr lang="en-US" sz="2800" dirty="0" smtClean="0">
                <a:solidFill>
                  <a:srgbClr val="FFFF00"/>
                </a:solidFill>
              </a:rPr>
              <a:t>.  In </a:t>
            </a:r>
            <a:r>
              <a:rPr lang="en-US" sz="2800" dirty="0" err="1" smtClean="0">
                <a:solidFill>
                  <a:srgbClr val="FFFF00"/>
                </a:solidFill>
              </a:rPr>
              <a:t>illa</a:t>
            </a:r>
            <a:r>
              <a:rPr lang="en-US" sz="2800" dirty="0" smtClean="0">
                <a:solidFill>
                  <a:srgbClr val="FFFF00"/>
                </a:solidFill>
              </a:rPr>
              <a:t> </a:t>
            </a:r>
            <a:r>
              <a:rPr lang="en-US" sz="2800" dirty="0" err="1" smtClean="0">
                <a:solidFill>
                  <a:srgbClr val="FFFF00"/>
                </a:solidFill>
              </a:rPr>
              <a:t>disputatione</a:t>
            </a:r>
            <a:r>
              <a:rPr lang="en-US" sz="2800" dirty="0" smtClean="0">
                <a:solidFill>
                  <a:srgbClr val="FFFF00"/>
                </a:solidFill>
              </a:rPr>
              <a:t> </a:t>
            </a:r>
            <a:r>
              <a:rPr lang="en-US" sz="2800" dirty="0" err="1" smtClean="0">
                <a:solidFill>
                  <a:srgbClr val="FFFF00"/>
                </a:solidFill>
              </a:rPr>
              <a:t>pugnacius</a:t>
            </a:r>
            <a:r>
              <a:rPr lang="en-US" sz="2800" dirty="0" smtClean="0">
                <a:solidFill>
                  <a:srgbClr val="FFFF00"/>
                </a:solidFill>
              </a:rPr>
              <a:t> </a:t>
            </a:r>
            <a:r>
              <a:rPr lang="en-US" sz="2800" dirty="0" err="1" smtClean="0">
                <a:solidFill>
                  <a:srgbClr val="FFFF00"/>
                </a:solidFill>
              </a:rPr>
              <a:t>locutus</a:t>
            </a:r>
            <a:r>
              <a:rPr lang="en-US" sz="2800" dirty="0" smtClean="0">
                <a:solidFill>
                  <a:srgbClr val="FFFF00"/>
                </a:solidFill>
              </a:rPr>
              <a:t> </a:t>
            </a:r>
            <a:r>
              <a:rPr lang="en-US" sz="2800" dirty="0" err="1" smtClean="0">
                <a:solidFill>
                  <a:srgbClr val="FFFF00"/>
                </a:solidFill>
              </a:rPr>
              <a:t>es</a:t>
            </a:r>
            <a:r>
              <a:rPr lang="en-US" sz="2800" dirty="0" smtClean="0">
                <a:solidFill>
                  <a:srgbClr val="FFFF00"/>
                </a:solidFill>
              </a:rPr>
              <a:t>: </a:t>
            </a:r>
            <a:r>
              <a:rPr lang="en-US" sz="2800" dirty="0" err="1" smtClean="0">
                <a:solidFill>
                  <a:srgbClr val="FFFF00"/>
                </a:solidFill>
              </a:rPr>
              <a:t>noli</a:t>
            </a:r>
            <a:r>
              <a:rPr lang="en-US" sz="2800" dirty="0" smtClean="0">
                <a:solidFill>
                  <a:srgbClr val="FFFF00"/>
                </a:solidFill>
              </a:rPr>
              <a:t> </a:t>
            </a:r>
            <a:r>
              <a:rPr lang="en-US" sz="2800" dirty="0" err="1" smtClean="0">
                <a:solidFill>
                  <a:srgbClr val="FFFF00"/>
                </a:solidFill>
              </a:rPr>
              <a:t>postea</a:t>
            </a:r>
            <a:r>
              <a:rPr lang="en-US" sz="2800" dirty="0" smtClean="0">
                <a:solidFill>
                  <a:srgbClr val="FFFF00"/>
                </a:solidFill>
              </a:rPr>
              <a:t> </a:t>
            </a:r>
            <a:r>
              <a:rPr lang="en-US" sz="2800" dirty="0" err="1" smtClean="0">
                <a:solidFill>
                  <a:srgbClr val="FFFF00"/>
                </a:solidFill>
              </a:rPr>
              <a:t>congredi</a:t>
            </a:r>
            <a:r>
              <a:rPr lang="en-US" sz="2800" dirty="0" smtClean="0">
                <a:solidFill>
                  <a:srgbClr val="FFFF00"/>
                </a:solidFill>
              </a:rPr>
              <a:t> cum </a:t>
            </a:r>
            <a:r>
              <a:rPr lang="en-US" sz="2800" dirty="0" err="1" smtClean="0">
                <a:solidFill>
                  <a:srgbClr val="FFFF00"/>
                </a:solidFill>
              </a:rPr>
              <a:t>imperitis</a:t>
            </a:r>
            <a:r>
              <a:rPr lang="en-US" sz="2800" dirty="0" smtClean="0">
                <a:solidFill>
                  <a:srgbClr val="FFFF00"/>
                </a:solidFill>
              </a:rPr>
              <a:t>; </a:t>
            </a:r>
            <a:r>
              <a:rPr lang="en-US" sz="2800" dirty="0" err="1" smtClean="0">
                <a:solidFill>
                  <a:srgbClr val="FFFF00"/>
                </a:solidFill>
              </a:rPr>
              <a:t>nolunt</a:t>
            </a:r>
            <a:r>
              <a:rPr lang="en-US" sz="2800" dirty="0" smtClean="0">
                <a:solidFill>
                  <a:srgbClr val="FFFF00"/>
                </a:solidFill>
              </a:rPr>
              <a:t> </a:t>
            </a:r>
            <a:r>
              <a:rPr lang="en-US" sz="2800" dirty="0" err="1" smtClean="0">
                <a:solidFill>
                  <a:srgbClr val="FFFF00"/>
                </a:solidFill>
              </a:rPr>
              <a:t>discere</a:t>
            </a:r>
            <a:r>
              <a:rPr lang="en-US" sz="2800" dirty="0" smtClean="0">
                <a:solidFill>
                  <a:srgbClr val="FFFF00"/>
                </a:solidFill>
              </a:rPr>
              <a:t> qui </a:t>
            </a:r>
            <a:r>
              <a:rPr lang="en-US" sz="2800" dirty="0" err="1" smtClean="0">
                <a:solidFill>
                  <a:srgbClr val="FFFF00"/>
                </a:solidFill>
              </a:rPr>
              <a:t>numquam</a:t>
            </a:r>
            <a:r>
              <a:rPr lang="en-US" sz="2800" dirty="0" smtClean="0">
                <a:solidFill>
                  <a:srgbClr val="FFFF00"/>
                </a:solidFill>
              </a:rPr>
              <a:t> </a:t>
            </a:r>
            <a:r>
              <a:rPr lang="en-US" sz="2800" dirty="0" err="1" smtClean="0">
                <a:solidFill>
                  <a:srgbClr val="FFFF00"/>
                </a:solidFill>
              </a:rPr>
              <a:t>didicerunt</a:t>
            </a:r>
            <a:r>
              <a:rPr lang="en-US" sz="2800" dirty="0" smtClean="0">
                <a:solidFill>
                  <a:srgbClr val="FFFF00"/>
                </a:solidFill>
              </a:rPr>
              <a:t>.</a:t>
            </a:r>
          </a:p>
          <a:p>
            <a:endParaRPr lang="en-US" sz="2800" dirty="0" smtClean="0">
              <a:solidFill>
                <a:srgbClr val="FFFF00"/>
              </a:solidFill>
            </a:endParaRPr>
          </a:p>
          <a:p>
            <a:r>
              <a:rPr lang="en-US" sz="2800" dirty="0" smtClean="0">
                <a:solidFill>
                  <a:srgbClr val="FF0000"/>
                </a:solidFill>
              </a:rPr>
              <a:t>===========</a:t>
            </a:r>
            <a:endParaRPr lang="en-US" sz="2800" dirty="0" smtClean="0">
              <a:solidFill>
                <a:srgbClr val="FFFF00"/>
              </a:solidFill>
            </a:endParaRPr>
          </a:p>
          <a:p>
            <a:r>
              <a:rPr lang="nl-NL" sz="2400" dirty="0" smtClean="0">
                <a:solidFill>
                  <a:schemeClr val="accent6">
                    <a:lumMod val="60000"/>
                    <a:lumOff val="40000"/>
                  </a:schemeClr>
                </a:solidFill>
              </a:rPr>
              <a:t>Want waarom moet ik bang zijn voor iets als gevolg van mijn fouten, als/wanneer/omdat ik kan beweren: “Zie erop toe dat je dat niet meer doet, nu vergeef ik het je. Bij die discussie sprak je te vechtlustig: je moet voortaan niet met onkundigen het gevecht aan gaan; zij willen niet leren, die nooit geleerd hebben.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28</a:t>
            </a:r>
            <a:r>
              <a:rPr lang="nl-NL" sz="4000" dirty="0" smtClean="0"/>
              <a:t>	</a:t>
            </a:r>
            <a:r>
              <a:rPr lang="nl-NL" sz="2800" dirty="0" smtClean="0"/>
              <a:t>Wat doet Seneca, blijkens zijn eigen uitspraken, elke 	avond in bed?</a:t>
            </a:r>
          </a:p>
          <a:p>
            <a:r>
              <a:rPr lang="nl-NL" dirty="0" smtClean="0"/>
              <a:t>	</a:t>
            </a:r>
            <a:r>
              <a:rPr lang="nl-NL" sz="2800" dirty="0" smtClean="0">
                <a:solidFill>
                  <a:srgbClr val="00B050"/>
                </a:solidFill>
              </a:rPr>
              <a:t>A. hij doorloopt nog eens nauwgezet de dag en 			bepaalt waar hij fouten heeft gemaakt, waar hij 		dan van wil leren</a:t>
            </a:r>
          </a:p>
          <a:p>
            <a:r>
              <a:rPr lang="nl-NL" sz="2800" dirty="0">
                <a:solidFill>
                  <a:srgbClr val="00B050"/>
                </a:solidFill>
              </a:rPr>
              <a:t>	</a:t>
            </a:r>
            <a:r>
              <a:rPr lang="nl-NL" sz="2800" dirty="0" smtClean="0">
                <a:solidFill>
                  <a:srgbClr val="00B050"/>
                </a:solidFill>
              </a:rPr>
              <a:t>B. hij doet het lampje uit en denkt in stilte na over de 		fouten die hij de volgende dag wil maken</a:t>
            </a:r>
          </a:p>
          <a:p>
            <a:r>
              <a:rPr lang="nl-NL" sz="2800" dirty="0">
                <a:solidFill>
                  <a:srgbClr val="00B050"/>
                </a:solidFill>
              </a:rPr>
              <a:t>	</a:t>
            </a:r>
            <a:r>
              <a:rPr lang="nl-NL" sz="2800" dirty="0" smtClean="0">
                <a:solidFill>
                  <a:srgbClr val="00B050"/>
                </a:solidFill>
              </a:rPr>
              <a:t>C. hij bespringt zijn vrouw, maakt daarbij een fout en 		gaat daarover zitten nadenken</a:t>
            </a:r>
          </a:p>
          <a:p>
            <a:r>
              <a:rPr lang="nl-NL" sz="2800" dirty="0">
                <a:solidFill>
                  <a:srgbClr val="00B050"/>
                </a:solidFill>
              </a:rPr>
              <a:t>	</a:t>
            </a:r>
            <a:r>
              <a:rPr lang="nl-NL" sz="2800" dirty="0" smtClean="0">
                <a:solidFill>
                  <a:srgbClr val="00B050"/>
                </a:solidFill>
              </a:rPr>
              <a:t>D. hij oefent op het intomen van boosheid en wil 			zichzelf graag eerder vergeven dan zijn vrouw</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err="1" smtClean="0">
                <a:solidFill>
                  <a:srgbClr val="FFFF00"/>
                </a:solidFill>
              </a:rPr>
              <a:t>Illum</a:t>
            </a:r>
            <a:r>
              <a:rPr lang="en-US" sz="2800" dirty="0" smtClean="0">
                <a:solidFill>
                  <a:srgbClr val="FFFF00"/>
                </a:solidFill>
              </a:rPr>
              <a:t> </a:t>
            </a:r>
            <a:r>
              <a:rPr lang="en-US" sz="2800" dirty="0" err="1" smtClean="0">
                <a:solidFill>
                  <a:srgbClr val="FFFF00"/>
                </a:solidFill>
              </a:rPr>
              <a:t>liberius</a:t>
            </a:r>
            <a:r>
              <a:rPr lang="en-US" sz="2800" dirty="0" smtClean="0">
                <a:solidFill>
                  <a:srgbClr val="FFFF00"/>
                </a:solidFill>
              </a:rPr>
              <a:t> </a:t>
            </a:r>
            <a:r>
              <a:rPr lang="en-US" sz="2800" dirty="0" err="1" smtClean="0">
                <a:solidFill>
                  <a:srgbClr val="FFFF00"/>
                </a:solidFill>
              </a:rPr>
              <a:t>admonuisti</a:t>
            </a:r>
            <a:r>
              <a:rPr lang="en-US" sz="2800" dirty="0" smtClean="0">
                <a:solidFill>
                  <a:srgbClr val="FFFF00"/>
                </a:solidFill>
              </a:rPr>
              <a:t> quam </a:t>
            </a:r>
            <a:r>
              <a:rPr lang="en-US" sz="2800" dirty="0" err="1" smtClean="0">
                <a:solidFill>
                  <a:srgbClr val="FFFF00"/>
                </a:solidFill>
              </a:rPr>
              <a:t>debebas</a:t>
            </a:r>
            <a:r>
              <a:rPr lang="en-US" sz="2800" dirty="0" smtClean="0">
                <a:solidFill>
                  <a:srgbClr val="FFFF00"/>
                </a:solidFill>
              </a:rPr>
              <a:t>, </a:t>
            </a:r>
            <a:r>
              <a:rPr lang="en-US" sz="2800" dirty="0" err="1" smtClean="0">
                <a:solidFill>
                  <a:srgbClr val="FFFF00"/>
                </a:solidFill>
              </a:rPr>
              <a:t>itaque</a:t>
            </a:r>
            <a:r>
              <a:rPr lang="en-US" sz="2800" dirty="0" smtClean="0">
                <a:solidFill>
                  <a:srgbClr val="FFFF00"/>
                </a:solidFill>
              </a:rPr>
              <a:t> non </a:t>
            </a:r>
            <a:r>
              <a:rPr lang="en-US" sz="2800" dirty="0" err="1" smtClean="0">
                <a:solidFill>
                  <a:srgbClr val="FFFF00"/>
                </a:solidFill>
              </a:rPr>
              <a:t>emendasti</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t>
            </a:r>
            <a:r>
              <a:rPr lang="en-US" sz="2800" dirty="0" err="1" smtClean="0">
                <a:solidFill>
                  <a:srgbClr val="FFFF00"/>
                </a:solidFill>
              </a:rPr>
              <a:t>offendisti</a:t>
            </a:r>
            <a:r>
              <a:rPr lang="en-US" sz="2800" dirty="0" smtClean="0">
                <a:solidFill>
                  <a:srgbClr val="FFFF00"/>
                </a:solidFill>
              </a:rPr>
              <a:t>: de </a:t>
            </a:r>
            <a:r>
              <a:rPr lang="en-US" sz="2800" dirty="0" err="1" smtClean="0">
                <a:solidFill>
                  <a:srgbClr val="FFFF00"/>
                </a:solidFill>
              </a:rPr>
              <a:t>cetero</a:t>
            </a:r>
            <a:r>
              <a:rPr lang="en-US" sz="2800" dirty="0" smtClean="0">
                <a:solidFill>
                  <a:srgbClr val="FFFF00"/>
                </a:solidFill>
              </a:rPr>
              <a:t> vide, [ne] non </a:t>
            </a:r>
            <a:r>
              <a:rPr lang="en-US" sz="2800" dirty="0" err="1" smtClean="0">
                <a:solidFill>
                  <a:srgbClr val="FFFF00"/>
                </a:solidFill>
              </a:rPr>
              <a:t>tantum</a:t>
            </a:r>
            <a:r>
              <a:rPr lang="en-US" sz="2800" dirty="0" smtClean="0">
                <a:solidFill>
                  <a:srgbClr val="FFFF00"/>
                </a:solidFill>
              </a:rPr>
              <a:t> an </a:t>
            </a:r>
            <a:r>
              <a:rPr lang="en-US" sz="2800" dirty="0" err="1" smtClean="0">
                <a:solidFill>
                  <a:srgbClr val="FFFF00"/>
                </a:solidFill>
              </a:rPr>
              <a:t>verum</a:t>
            </a:r>
            <a:r>
              <a:rPr lang="en-US" sz="2800" dirty="0" smtClean="0">
                <a:solidFill>
                  <a:srgbClr val="FFFF00"/>
                </a:solidFill>
              </a:rPr>
              <a:t> sit quod </a:t>
            </a:r>
            <a:r>
              <a:rPr lang="en-US" sz="2800" dirty="0" err="1" smtClean="0">
                <a:solidFill>
                  <a:srgbClr val="FFFF00"/>
                </a:solidFill>
              </a:rPr>
              <a:t>dicis</a:t>
            </a:r>
            <a:r>
              <a:rPr lang="en-US" sz="2800" dirty="0" smtClean="0">
                <a:solidFill>
                  <a:srgbClr val="FFFF00"/>
                </a:solidFill>
              </a:rPr>
              <a:t>, </a:t>
            </a:r>
            <a:r>
              <a:rPr lang="en-US" sz="2800" dirty="0" err="1" smtClean="0">
                <a:solidFill>
                  <a:srgbClr val="FFFF00"/>
                </a:solidFill>
              </a:rPr>
              <a:t>sed</a:t>
            </a:r>
            <a:r>
              <a:rPr lang="en-US" sz="2800" dirty="0" smtClean="0">
                <a:solidFill>
                  <a:srgbClr val="FFFF00"/>
                </a:solidFill>
              </a:rPr>
              <a:t> an </a:t>
            </a:r>
            <a:r>
              <a:rPr lang="en-US" sz="2800" dirty="0" err="1" smtClean="0">
                <a:solidFill>
                  <a:srgbClr val="FFFF00"/>
                </a:solidFill>
              </a:rPr>
              <a:t>ille</a:t>
            </a:r>
            <a:r>
              <a:rPr lang="en-US" sz="2800" dirty="0" smtClean="0">
                <a:solidFill>
                  <a:srgbClr val="FFFF00"/>
                </a:solidFill>
              </a:rPr>
              <a:t> cui </a:t>
            </a:r>
            <a:r>
              <a:rPr lang="en-US" sz="2800" dirty="0" err="1" smtClean="0">
                <a:solidFill>
                  <a:srgbClr val="FFFF00"/>
                </a:solidFill>
              </a:rPr>
              <a:t>dicitur</a:t>
            </a:r>
            <a:r>
              <a:rPr lang="en-US" sz="2800" dirty="0" smtClean="0">
                <a:solidFill>
                  <a:srgbClr val="FFFF00"/>
                </a:solidFill>
              </a:rPr>
              <a:t> </a:t>
            </a:r>
            <a:r>
              <a:rPr lang="en-US" sz="2800" dirty="0" err="1" smtClean="0">
                <a:solidFill>
                  <a:srgbClr val="FFFF00"/>
                </a:solidFill>
              </a:rPr>
              <a:t>veri</a:t>
            </a:r>
            <a:r>
              <a:rPr lang="en-US" sz="2800" dirty="0" smtClean="0">
                <a:solidFill>
                  <a:srgbClr val="FFFF00"/>
                </a:solidFill>
              </a:rPr>
              <a:t> </a:t>
            </a:r>
            <a:r>
              <a:rPr lang="en-US" sz="2800" dirty="0" err="1" smtClean="0">
                <a:solidFill>
                  <a:srgbClr val="FFFF00"/>
                </a:solidFill>
              </a:rPr>
              <a:t>patiens</a:t>
            </a:r>
            <a:r>
              <a:rPr lang="en-US" sz="2800" dirty="0" smtClean="0">
                <a:solidFill>
                  <a:srgbClr val="FFFF00"/>
                </a:solidFill>
              </a:rPr>
              <a:t> sit: </a:t>
            </a:r>
            <a:r>
              <a:rPr lang="en-US" sz="2800" dirty="0" err="1" smtClean="0">
                <a:solidFill>
                  <a:srgbClr val="FFFF00"/>
                </a:solidFill>
              </a:rPr>
              <a:t>admoneri</a:t>
            </a:r>
            <a:r>
              <a:rPr lang="en-US" sz="2800" dirty="0" smtClean="0">
                <a:solidFill>
                  <a:srgbClr val="FFFF00"/>
                </a:solidFill>
              </a:rPr>
              <a:t> bonus </a:t>
            </a:r>
            <a:r>
              <a:rPr lang="en-US" sz="2800" dirty="0" err="1" smtClean="0">
                <a:solidFill>
                  <a:srgbClr val="FFFF00"/>
                </a:solidFill>
              </a:rPr>
              <a:t>gaudet</a:t>
            </a:r>
            <a:r>
              <a:rPr lang="en-US" sz="2800" dirty="0" smtClean="0">
                <a:solidFill>
                  <a:srgbClr val="FFFF00"/>
                </a:solidFill>
              </a:rPr>
              <a:t>, </a:t>
            </a:r>
            <a:r>
              <a:rPr lang="en-US" sz="2800" dirty="0" err="1" smtClean="0">
                <a:solidFill>
                  <a:srgbClr val="FFFF00"/>
                </a:solidFill>
              </a:rPr>
              <a:t>pessimus</a:t>
            </a:r>
            <a:r>
              <a:rPr lang="en-US" sz="2800" dirty="0" smtClean="0">
                <a:solidFill>
                  <a:srgbClr val="FFFF00"/>
                </a:solidFill>
              </a:rPr>
              <a:t> </a:t>
            </a:r>
            <a:r>
              <a:rPr lang="en-US" sz="2800" dirty="0" err="1" smtClean="0">
                <a:solidFill>
                  <a:srgbClr val="FFFF00"/>
                </a:solidFill>
              </a:rPr>
              <a:t>quisque</a:t>
            </a:r>
            <a:r>
              <a:rPr lang="en-US" sz="2800" dirty="0" smtClean="0">
                <a:solidFill>
                  <a:srgbClr val="FFFF00"/>
                </a:solidFill>
              </a:rPr>
              <a:t> </a:t>
            </a:r>
            <a:r>
              <a:rPr lang="en-US" sz="2800" dirty="0" err="1" smtClean="0">
                <a:solidFill>
                  <a:srgbClr val="FFFF00"/>
                </a:solidFill>
              </a:rPr>
              <a:t>rectorem</a:t>
            </a:r>
            <a:r>
              <a:rPr lang="en-US" sz="2800" dirty="0" smtClean="0">
                <a:solidFill>
                  <a:srgbClr val="FFFF00"/>
                </a:solidFill>
              </a:rPr>
              <a:t> </a:t>
            </a:r>
            <a:r>
              <a:rPr lang="en-US" sz="2800" dirty="0" err="1" smtClean="0">
                <a:solidFill>
                  <a:srgbClr val="FFFF00"/>
                </a:solidFill>
              </a:rPr>
              <a:t>asperrime</a:t>
            </a:r>
            <a:r>
              <a:rPr lang="en-US" sz="2800" dirty="0" smtClean="0">
                <a:solidFill>
                  <a:srgbClr val="FFFF00"/>
                </a:solidFill>
              </a:rPr>
              <a:t> </a:t>
            </a:r>
            <a:r>
              <a:rPr lang="en-US" sz="2800" dirty="0" err="1" smtClean="0">
                <a:solidFill>
                  <a:srgbClr val="FFFF00"/>
                </a:solidFill>
              </a:rPr>
              <a:t>patitur</a:t>
            </a:r>
            <a:r>
              <a:rPr lang="en-US" sz="2800" dirty="0" smtClean="0">
                <a:solidFill>
                  <a:srgbClr val="FFFF00"/>
                </a:solidFill>
              </a:rPr>
              <a: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rgbClr val="FFFF00"/>
                </a:solidFill>
              </a:rPr>
              <a:t>Hem vermaande je vrijmoediger dan je moest, daarom heb je hem niet verbeterd maar beledigd: verder moet je erop toe zien, of het niet alleen waar is wat je zegt, maar (ook) of degene tegen wie het gezegd wordt wel bestand is tegen de waarheid: een goed persoon vindt het oké vermaand te worden, (maar) juist de slechtste verdraagt met de grootste moeite een leider (iemand die hem de goede kant op stuurt).</a:t>
            </a:r>
            <a:endParaRPr lang="nl-NL" sz="2800" b="1" dirty="0">
              <a:solidFill>
                <a:srgbClr val="FFFF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29</a:t>
            </a:r>
            <a:r>
              <a:rPr lang="nl-NL" sz="4000" dirty="0" smtClean="0"/>
              <a:t>	</a:t>
            </a:r>
            <a:r>
              <a:rPr lang="nl-NL" sz="2800" dirty="0" smtClean="0"/>
              <a:t>Waarom is die vorige dia zo geel?</a:t>
            </a:r>
          </a:p>
          <a:p>
            <a:r>
              <a:rPr lang="nl-NL" dirty="0" smtClean="0"/>
              <a:t>	</a:t>
            </a:r>
            <a:r>
              <a:rPr lang="nl-NL" sz="2800" dirty="0" smtClean="0">
                <a:solidFill>
                  <a:srgbClr val="00B050"/>
                </a:solidFill>
              </a:rPr>
              <a:t>A. foutje. Het was al laat toen de dia gemaakt werd</a:t>
            </a:r>
          </a:p>
          <a:p>
            <a:r>
              <a:rPr lang="nl-NL" sz="2800" dirty="0">
                <a:solidFill>
                  <a:srgbClr val="00B050"/>
                </a:solidFill>
              </a:rPr>
              <a:t>	</a:t>
            </a:r>
            <a:r>
              <a:rPr lang="nl-NL" sz="2800" dirty="0" smtClean="0">
                <a:solidFill>
                  <a:srgbClr val="00B050"/>
                </a:solidFill>
              </a:rPr>
              <a:t>B. dat doet pijn aan je ogen en daardoor ga je beter 		opletten</a:t>
            </a:r>
          </a:p>
          <a:p>
            <a:r>
              <a:rPr lang="nl-NL" sz="2800" dirty="0">
                <a:solidFill>
                  <a:srgbClr val="00B050"/>
                </a:solidFill>
              </a:rPr>
              <a:t>	</a:t>
            </a:r>
            <a:r>
              <a:rPr lang="nl-NL" sz="2800" dirty="0" smtClean="0">
                <a:solidFill>
                  <a:srgbClr val="00B050"/>
                </a:solidFill>
              </a:rPr>
              <a:t>C. hij bevatte, in het Latijn en het Nederlands directe 		rede, namelijk wat Seneca tegen zichzelf zegt</a:t>
            </a:r>
          </a:p>
          <a:p>
            <a:r>
              <a:rPr lang="nl-NL" sz="2800" dirty="0">
                <a:solidFill>
                  <a:srgbClr val="00B050"/>
                </a:solidFill>
              </a:rPr>
              <a:t>	</a:t>
            </a:r>
            <a:r>
              <a:rPr lang="nl-NL" sz="2800" dirty="0" smtClean="0">
                <a:solidFill>
                  <a:srgbClr val="00B050"/>
                </a:solidFill>
              </a:rPr>
              <a:t>D. dat was weer eens een ander kleurtje, voor de 			afwisseling dus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87</a:t>
            </a:fld>
            <a:endParaRPr lang="nl-NL"/>
          </a:p>
        </p:txBody>
      </p:sp>
      <p:sp>
        <p:nvSpPr>
          <p:cNvPr id="6" name="Tekstvak 5"/>
          <p:cNvSpPr txBox="1"/>
          <p:nvPr/>
        </p:nvSpPr>
        <p:spPr>
          <a:xfrm>
            <a:off x="107504" y="2852936"/>
            <a:ext cx="8928992" cy="1569660"/>
          </a:xfrm>
          <a:prstGeom prst="rect">
            <a:avLst/>
          </a:prstGeom>
          <a:noFill/>
        </p:spPr>
        <p:txBody>
          <a:bodyPr wrap="square" rtlCol="0">
            <a:spAutoFit/>
          </a:bodyPr>
          <a:lstStyle/>
          <a:p>
            <a:pPr algn="ctr"/>
            <a:r>
              <a:rPr lang="nl-NL" sz="4800" dirty="0" smtClean="0">
                <a:solidFill>
                  <a:schemeClr val="accent2">
                    <a:lumMod val="60000"/>
                    <a:lumOff val="40000"/>
                  </a:schemeClr>
                </a:solidFill>
              </a:rPr>
              <a:t>Ad </a:t>
            </a:r>
            <a:r>
              <a:rPr lang="nl-NL" sz="4800" dirty="0" err="1" smtClean="0">
                <a:solidFill>
                  <a:schemeClr val="accent2">
                    <a:lumMod val="60000"/>
                    <a:lumOff val="40000"/>
                  </a:schemeClr>
                </a:solidFill>
              </a:rPr>
              <a:t>Helviam</a:t>
            </a:r>
            <a:r>
              <a:rPr lang="nl-NL" sz="4800" dirty="0" smtClean="0">
                <a:solidFill>
                  <a:schemeClr val="accent2">
                    <a:lumMod val="60000"/>
                    <a:lumOff val="40000"/>
                  </a:schemeClr>
                </a:solidFill>
              </a:rPr>
              <a:t> matrem de </a:t>
            </a:r>
            <a:r>
              <a:rPr lang="nl-NL" sz="4800" dirty="0" err="1" smtClean="0">
                <a:solidFill>
                  <a:schemeClr val="accent2">
                    <a:lumMod val="60000"/>
                    <a:lumOff val="40000"/>
                  </a:schemeClr>
                </a:solidFill>
              </a:rPr>
              <a:t>consolatione</a:t>
            </a:r>
            <a:endParaRPr lang="nl-NL"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755422"/>
          </a:xfrm>
          <a:prstGeom prst="rect">
            <a:avLst/>
          </a:prstGeom>
          <a:noFill/>
        </p:spPr>
        <p:txBody>
          <a:bodyPr wrap="square" rtlCol="0">
            <a:spAutoFit/>
          </a:bodyPr>
          <a:lstStyle/>
          <a:p>
            <a:r>
              <a:rPr lang="en-US" sz="2800" dirty="0" err="1" smtClean="0"/>
              <a:t>Bene</a:t>
            </a:r>
            <a:r>
              <a:rPr lang="en-US" sz="2800" dirty="0" smtClean="0"/>
              <a:t> ergo </a:t>
            </a:r>
            <a:r>
              <a:rPr lang="en-US" sz="2800" dirty="0" err="1" smtClean="0"/>
              <a:t>exilium</a:t>
            </a:r>
            <a:r>
              <a:rPr lang="en-US" sz="2800" dirty="0" smtClean="0"/>
              <a:t> </a:t>
            </a:r>
            <a:r>
              <a:rPr lang="en-US" sz="2800" dirty="0" err="1" smtClean="0"/>
              <a:t>tulit</a:t>
            </a:r>
            <a:r>
              <a:rPr lang="en-US" sz="2800" dirty="0" smtClean="0"/>
              <a:t> Marcellus </a:t>
            </a:r>
            <a:r>
              <a:rPr lang="en-US" sz="2800" dirty="0" err="1" smtClean="0"/>
              <a:t>nec</a:t>
            </a:r>
            <a:r>
              <a:rPr lang="en-US" sz="2800" dirty="0" smtClean="0"/>
              <a:t> </a:t>
            </a:r>
            <a:r>
              <a:rPr lang="en-US" sz="2800" dirty="0" err="1" smtClean="0"/>
              <a:t>quicquam</a:t>
            </a:r>
            <a:r>
              <a:rPr lang="en-US" sz="2800" dirty="0" smtClean="0"/>
              <a:t> in </a:t>
            </a:r>
            <a:r>
              <a:rPr lang="en-US" sz="2800" dirty="0" err="1" smtClean="0"/>
              <a:t>animo</a:t>
            </a:r>
            <a:r>
              <a:rPr lang="en-US" sz="2800" dirty="0" smtClean="0"/>
              <a:t> </a:t>
            </a:r>
            <a:r>
              <a:rPr lang="en-US" sz="2800" dirty="0" err="1" smtClean="0"/>
              <a:t>eius</a:t>
            </a:r>
            <a:r>
              <a:rPr lang="en-US" sz="2800" dirty="0" smtClean="0"/>
              <a:t> </a:t>
            </a:r>
            <a:r>
              <a:rPr lang="en-US" sz="2800" dirty="0" err="1" smtClean="0"/>
              <a:t>mutavit</a:t>
            </a:r>
            <a:r>
              <a:rPr lang="en-US" sz="2800" dirty="0" smtClean="0"/>
              <a:t> loci </a:t>
            </a:r>
            <a:r>
              <a:rPr lang="en-US" sz="2800" dirty="0" err="1" smtClean="0"/>
              <a:t>mutatio</a:t>
            </a:r>
            <a:r>
              <a:rPr lang="en-US" sz="2800" dirty="0" smtClean="0"/>
              <a:t>, </a:t>
            </a:r>
            <a:r>
              <a:rPr lang="en-US" sz="2800" dirty="0" err="1" smtClean="0"/>
              <a:t>quamvis</a:t>
            </a:r>
            <a:r>
              <a:rPr lang="en-US" sz="2800" dirty="0" smtClean="0"/>
              <a:t> </a:t>
            </a:r>
            <a:r>
              <a:rPr lang="en-US" sz="2800" dirty="0" err="1" smtClean="0"/>
              <a:t>eam</a:t>
            </a:r>
            <a:r>
              <a:rPr lang="en-US" sz="2800" dirty="0" smtClean="0"/>
              <a:t> </a:t>
            </a:r>
            <a:r>
              <a:rPr lang="en-US" sz="2800" dirty="0" err="1" smtClean="0"/>
              <a:t>paupertas</a:t>
            </a:r>
            <a:r>
              <a:rPr lang="en-US" sz="2800" dirty="0" smtClean="0"/>
              <a:t> </a:t>
            </a:r>
            <a:r>
              <a:rPr lang="en-US" sz="2800" dirty="0" err="1" smtClean="0"/>
              <a:t>sequeretur</a:t>
            </a:r>
            <a:r>
              <a:rPr lang="en-US" sz="2800" dirty="0" smtClean="0"/>
              <a:t>; in qua </a:t>
            </a:r>
            <a:r>
              <a:rPr lang="en-US" sz="2800" dirty="0" err="1" smtClean="0"/>
              <a:t>nihil</a:t>
            </a:r>
            <a:r>
              <a:rPr lang="en-US" sz="2800" dirty="0" smtClean="0"/>
              <a:t> </a:t>
            </a:r>
            <a:r>
              <a:rPr lang="en-US" sz="2800" dirty="0" err="1" smtClean="0"/>
              <a:t>mali</a:t>
            </a:r>
            <a:r>
              <a:rPr lang="en-US" sz="2800" dirty="0" smtClean="0"/>
              <a:t> </a:t>
            </a:r>
            <a:r>
              <a:rPr lang="en-US" sz="2800" dirty="0" err="1" smtClean="0"/>
              <a:t>esse</a:t>
            </a:r>
            <a:r>
              <a:rPr lang="en-US" sz="2800" dirty="0" smtClean="0"/>
              <a:t>, </a:t>
            </a:r>
            <a:r>
              <a:rPr lang="en-US" sz="2800" dirty="0" err="1" smtClean="0"/>
              <a:t>quisquis</a:t>
            </a:r>
            <a:r>
              <a:rPr lang="en-US" sz="2800" dirty="0" smtClean="0"/>
              <a:t> </a:t>
            </a:r>
            <a:r>
              <a:rPr lang="en-US" sz="2800" dirty="0" err="1" smtClean="0"/>
              <a:t>modo</a:t>
            </a:r>
            <a:r>
              <a:rPr lang="en-US" sz="2800" dirty="0" smtClean="0"/>
              <a:t> </a:t>
            </a:r>
            <a:r>
              <a:rPr lang="en-US" sz="2800" dirty="0" err="1" smtClean="0"/>
              <a:t>nondum</a:t>
            </a:r>
            <a:r>
              <a:rPr lang="en-US" sz="2800" dirty="0" smtClean="0"/>
              <a:t> </a:t>
            </a:r>
            <a:r>
              <a:rPr lang="en-US" sz="2800" dirty="0" err="1" smtClean="0"/>
              <a:t>pervenit</a:t>
            </a:r>
            <a:r>
              <a:rPr lang="en-US" sz="2800" dirty="0" smtClean="0"/>
              <a:t> in </a:t>
            </a:r>
            <a:r>
              <a:rPr lang="en-US" sz="2800" dirty="0" err="1" smtClean="0"/>
              <a:t>insaniam</a:t>
            </a:r>
            <a:r>
              <a:rPr lang="en-US" sz="2800" dirty="0" smtClean="0"/>
              <a:t> </a:t>
            </a:r>
            <a:r>
              <a:rPr lang="en-US" sz="2800" dirty="0" err="1" smtClean="0"/>
              <a:t>omnia</a:t>
            </a:r>
            <a:r>
              <a:rPr lang="en-US" sz="2800" dirty="0" smtClean="0"/>
              <a:t> </a:t>
            </a:r>
            <a:r>
              <a:rPr lang="en-US" sz="2800" dirty="0" err="1" smtClean="0"/>
              <a:t>subvertentis</a:t>
            </a:r>
            <a:r>
              <a:rPr lang="en-US" sz="2800" dirty="0" smtClean="0"/>
              <a:t> </a:t>
            </a:r>
            <a:r>
              <a:rPr lang="en-US" sz="2800" dirty="0" err="1" smtClean="0"/>
              <a:t>avaritiae</a:t>
            </a:r>
            <a:r>
              <a:rPr lang="en-US" sz="2800" dirty="0" smtClean="0"/>
              <a:t> </a:t>
            </a:r>
            <a:r>
              <a:rPr lang="en-US" sz="2800" dirty="0" err="1" smtClean="0"/>
              <a:t>atque</a:t>
            </a:r>
            <a:r>
              <a:rPr lang="en-US" sz="2800" dirty="0" smtClean="0"/>
              <a:t> </a:t>
            </a:r>
            <a:r>
              <a:rPr lang="en-US" sz="2800" dirty="0" err="1" smtClean="0"/>
              <a:t>luxuriae</a:t>
            </a:r>
            <a:r>
              <a:rPr lang="en-US" sz="2800" dirty="0" smtClean="0"/>
              <a:t> </a:t>
            </a:r>
            <a:r>
              <a:rPr lang="en-US" sz="2800" dirty="0" err="1" smtClean="0"/>
              <a:t>intellegit</a:t>
            </a:r>
            <a:r>
              <a:rPr lang="en-US" sz="2800" dirty="0" smtClean="0"/>
              <a:t>. </a:t>
            </a:r>
            <a:r>
              <a:rPr lang="en-US" sz="2800" dirty="0" err="1" smtClean="0"/>
              <a:t>Quantulum</a:t>
            </a:r>
            <a:r>
              <a:rPr lang="en-US" sz="2800" dirty="0" smtClean="0"/>
              <a:t> </a:t>
            </a:r>
            <a:r>
              <a:rPr lang="en-US" sz="2800" dirty="0" err="1" smtClean="0"/>
              <a:t>enim</a:t>
            </a:r>
            <a:r>
              <a:rPr lang="en-US" sz="2800" dirty="0" smtClean="0"/>
              <a:t> </a:t>
            </a:r>
            <a:r>
              <a:rPr lang="en-US" sz="2800" dirty="0" err="1" smtClean="0"/>
              <a:t>est</a:t>
            </a:r>
            <a:r>
              <a:rPr lang="en-US" sz="2800" dirty="0" smtClean="0"/>
              <a:t> quod in </a:t>
            </a:r>
            <a:r>
              <a:rPr lang="en-US" sz="2800" dirty="0" err="1" smtClean="0"/>
              <a:t>tutelam</a:t>
            </a:r>
            <a:r>
              <a:rPr lang="en-US" sz="2800" dirty="0" smtClean="0"/>
              <a:t> </a:t>
            </a:r>
            <a:r>
              <a:rPr lang="en-US" sz="2800" dirty="0" err="1" smtClean="0"/>
              <a:t>hominis</a:t>
            </a:r>
            <a:r>
              <a:rPr lang="en-US" sz="2800" dirty="0" smtClean="0"/>
              <a:t> </a:t>
            </a:r>
            <a:r>
              <a:rPr lang="en-US" sz="2800" dirty="0" err="1" smtClean="0"/>
              <a:t>necessarium</a:t>
            </a:r>
            <a:r>
              <a:rPr lang="en-US" sz="2800" dirty="0" smtClean="0"/>
              <a:t> </a:t>
            </a:r>
            <a:r>
              <a:rPr lang="en-US" sz="2800" dirty="0" err="1" smtClean="0"/>
              <a:t>est</a:t>
            </a:r>
            <a:r>
              <a:rPr lang="en-US" sz="2800" dirty="0" smtClean="0"/>
              <a:t>!</a:t>
            </a:r>
          </a:p>
          <a:p>
            <a:endParaRPr lang="en-US" sz="2800" dirty="0" smtClean="0"/>
          </a:p>
          <a:p>
            <a:r>
              <a:rPr lang="en-US" sz="2800" dirty="0" smtClean="0">
                <a:solidFill>
                  <a:srgbClr val="FF0000"/>
                </a:solidFill>
              </a:rPr>
              <a:t>===========</a:t>
            </a:r>
          </a:p>
          <a:p>
            <a:r>
              <a:rPr lang="nl-NL" sz="2400" dirty="0" smtClean="0">
                <a:solidFill>
                  <a:schemeClr val="accent6">
                    <a:lumMod val="60000"/>
                    <a:lumOff val="40000"/>
                  </a:schemeClr>
                </a:solidFill>
              </a:rPr>
              <a:t>Zijn ballingschap verdroeg </a:t>
            </a:r>
            <a:r>
              <a:rPr lang="nl-NL" sz="2400" dirty="0" err="1" smtClean="0">
                <a:solidFill>
                  <a:schemeClr val="accent6">
                    <a:lumMod val="60000"/>
                    <a:lumOff val="40000"/>
                  </a:schemeClr>
                </a:solidFill>
              </a:rPr>
              <a:t>Marcellus</a:t>
            </a:r>
            <a:r>
              <a:rPr lang="nl-NL" sz="2400" dirty="0" smtClean="0">
                <a:solidFill>
                  <a:schemeClr val="accent6">
                    <a:lumMod val="60000"/>
                    <a:lumOff val="40000"/>
                  </a:schemeClr>
                </a:solidFill>
              </a:rPr>
              <a:t> dus goed en de verandering van plaats veranderde niet iets in zijn mentaliteit, hoewel armoede daar op volgde; dat daar in niets slechts zit, begrijpt iedereen die nog niet terecht gekomen is in de waanzin van de alles op zijn kop zettende hebzucht en weeldezucht. Want hoe weinig is het wat voor het onderhoud van een mens noodzakelijk is!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89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30</a:t>
            </a:r>
            <a:r>
              <a:rPr lang="nl-NL" sz="4000" dirty="0" smtClean="0"/>
              <a:t>	</a:t>
            </a:r>
            <a:r>
              <a:rPr lang="nl-NL" sz="2800" dirty="0" smtClean="0"/>
              <a:t>Waarom de verwijzing naar </a:t>
            </a:r>
            <a:r>
              <a:rPr lang="nl-NL" sz="2800" dirty="0" err="1" smtClean="0"/>
              <a:t>Marcellus</a:t>
            </a:r>
            <a:r>
              <a:rPr lang="nl-NL" sz="2800" dirty="0" smtClean="0"/>
              <a:t>?</a:t>
            </a:r>
          </a:p>
          <a:p>
            <a:r>
              <a:rPr lang="nl-NL" dirty="0" smtClean="0"/>
              <a:t>	</a:t>
            </a:r>
            <a:r>
              <a:rPr lang="nl-NL" sz="2800" dirty="0" smtClean="0">
                <a:solidFill>
                  <a:srgbClr val="00B050"/>
                </a:solidFill>
              </a:rPr>
              <a:t>A. omdat die, net als Seneca zijn moeder wil doen 			geloven, door had dat verandering van plaats 		indifferent was</a:t>
            </a:r>
          </a:p>
          <a:p>
            <a:r>
              <a:rPr lang="nl-NL" sz="2800" dirty="0">
                <a:solidFill>
                  <a:srgbClr val="00B050"/>
                </a:solidFill>
              </a:rPr>
              <a:t>	</a:t>
            </a:r>
            <a:r>
              <a:rPr lang="nl-NL" sz="2800" dirty="0" smtClean="0">
                <a:solidFill>
                  <a:srgbClr val="00B050"/>
                </a:solidFill>
              </a:rPr>
              <a:t>B. omdat die, net als Seneca’s moeder, verhuisd was 		naar een eenzaam eiland om de armoede te 		promoten</a:t>
            </a:r>
          </a:p>
          <a:p>
            <a:r>
              <a:rPr lang="nl-NL" sz="2800" dirty="0">
                <a:solidFill>
                  <a:srgbClr val="00B050"/>
                </a:solidFill>
              </a:rPr>
              <a:t>	</a:t>
            </a:r>
            <a:r>
              <a:rPr lang="nl-NL" sz="2800" dirty="0" smtClean="0">
                <a:solidFill>
                  <a:srgbClr val="00B050"/>
                </a:solidFill>
              </a:rPr>
              <a:t>C. omdat die minder goed begreep waarom hij eerst 		rijk was en daarna arm</a:t>
            </a:r>
          </a:p>
          <a:p>
            <a:r>
              <a:rPr lang="nl-NL" sz="2800" dirty="0">
                <a:solidFill>
                  <a:srgbClr val="00B050"/>
                </a:solidFill>
              </a:rPr>
              <a:t>	</a:t>
            </a:r>
            <a:r>
              <a:rPr lang="nl-NL" sz="2800" dirty="0" smtClean="0">
                <a:solidFill>
                  <a:srgbClr val="00B050"/>
                </a:solidFill>
              </a:rPr>
              <a:t>D. omdat die, wat juist Seneca’s punt was, liever op 		een eilandje wilde zitten dan thuis aan het bier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Seneca, CSE 2013</a:t>
            </a:r>
            <a:endParaRPr lang="nl-NL"/>
          </a:p>
        </p:txBody>
      </p:sp>
      <p:sp>
        <p:nvSpPr>
          <p:cNvPr id="5" name="Tijdelijke aanduiding voor dianummer 4"/>
          <p:cNvSpPr>
            <a:spLocks noGrp="1"/>
          </p:cNvSpPr>
          <p:nvPr>
            <p:ph type="sldNum" sz="quarter" idx="12"/>
          </p:nvPr>
        </p:nvSpPr>
        <p:spPr/>
        <p:txBody>
          <a:bodyPr/>
          <a:lstStyle/>
          <a:p>
            <a:fld id="{15B77239-E0E6-4773-B342-B5997C6BDC3C}" type="slidenum">
              <a:rPr lang="nl-NL" smtClean="0"/>
              <a:pPr/>
              <a:t>9</a:t>
            </a:fld>
            <a:endParaRPr lang="nl-NL"/>
          </a:p>
        </p:txBody>
      </p:sp>
      <p:sp>
        <p:nvSpPr>
          <p:cNvPr id="6" name="Rechthoek 5"/>
          <p:cNvSpPr/>
          <p:nvPr/>
        </p:nvSpPr>
        <p:spPr>
          <a:xfrm>
            <a:off x="179512" y="188640"/>
            <a:ext cx="8784976" cy="5970865"/>
          </a:xfrm>
          <a:prstGeom prst="rect">
            <a:avLst/>
          </a:prstGeom>
        </p:spPr>
        <p:txBody>
          <a:bodyPr wrap="square">
            <a:spAutoFit/>
          </a:bodyPr>
          <a:lstStyle/>
          <a:p>
            <a:pPr>
              <a:spcBef>
                <a:spcPts val="600"/>
              </a:spcBef>
              <a:spcAft>
                <a:spcPts val="600"/>
              </a:spcAft>
              <a:buFont typeface="Wingdings" pitchFamily="2" charset="2"/>
              <a:buChar char="§"/>
            </a:pPr>
            <a:r>
              <a:rPr lang="en-US" sz="2800" dirty="0" smtClean="0"/>
              <a:t>	?? – 31: </a:t>
            </a:r>
            <a:r>
              <a:rPr lang="en-US" sz="2800" dirty="0" err="1" smtClean="0"/>
              <a:t>vanwege</a:t>
            </a:r>
            <a:r>
              <a:rPr lang="en-US" sz="2800" dirty="0" smtClean="0"/>
              <a:t> </a:t>
            </a:r>
            <a:r>
              <a:rPr lang="en-US" sz="2800" dirty="0" err="1" smtClean="0"/>
              <a:t>gezondheid</a:t>
            </a:r>
            <a:r>
              <a:rPr lang="en-US" sz="2800" dirty="0" smtClean="0"/>
              <a:t> </a:t>
            </a:r>
            <a:r>
              <a:rPr lang="en-US" sz="2800" dirty="0" err="1" smtClean="0"/>
              <a:t>naar</a:t>
            </a:r>
            <a:r>
              <a:rPr lang="en-US" sz="2800" dirty="0" smtClean="0"/>
              <a:t> </a:t>
            </a:r>
            <a:r>
              <a:rPr lang="en-US" sz="2800" dirty="0" err="1" smtClean="0"/>
              <a:t>Egypte</a:t>
            </a:r>
            <a:endParaRPr lang="en-US" sz="2800" dirty="0" smtClean="0"/>
          </a:p>
          <a:p>
            <a:pPr>
              <a:spcBef>
                <a:spcPts val="600"/>
              </a:spcBef>
              <a:spcAft>
                <a:spcPts val="600"/>
              </a:spcAft>
              <a:buFont typeface="Wingdings" pitchFamily="2" charset="2"/>
              <a:buChar char="§"/>
            </a:pPr>
            <a:r>
              <a:rPr lang="en-US" sz="2800" dirty="0" smtClean="0"/>
              <a:t>	31: </a:t>
            </a:r>
            <a:r>
              <a:rPr lang="en-US" sz="2800" dirty="0" err="1" smtClean="0"/>
              <a:t>quaestor</a:t>
            </a:r>
            <a:r>
              <a:rPr lang="en-US" sz="2800" dirty="0" smtClean="0"/>
              <a:t> (1</a:t>
            </a:r>
            <a:r>
              <a:rPr lang="en-US" sz="2800" baseline="30000" dirty="0" smtClean="0"/>
              <a:t>e</a:t>
            </a:r>
            <a:r>
              <a:rPr lang="en-US" sz="2800" dirty="0" smtClean="0"/>
              <a:t> </a:t>
            </a:r>
            <a:r>
              <a:rPr lang="en-US" sz="2800" dirty="0" err="1" smtClean="0"/>
              <a:t>functie</a:t>
            </a:r>
            <a:r>
              <a:rPr lang="en-US" sz="2800" dirty="0" smtClean="0"/>
              <a:t> in </a:t>
            </a:r>
            <a:r>
              <a:rPr lang="en-US" sz="2800" dirty="0" err="1" smtClean="0"/>
              <a:t>cursus</a:t>
            </a:r>
            <a:r>
              <a:rPr lang="en-US" sz="2800" dirty="0" smtClean="0"/>
              <a:t> </a:t>
            </a:r>
            <a:r>
              <a:rPr lang="en-US" sz="2800" dirty="0" err="1" smtClean="0"/>
              <a:t>honorum</a:t>
            </a:r>
            <a:r>
              <a:rPr lang="en-US" sz="2800" dirty="0" smtClean="0"/>
              <a:t>; </a:t>
            </a:r>
            <a:r>
              <a:rPr lang="en-US" sz="2800" dirty="0" err="1" smtClean="0"/>
              <a:t>dus</a:t>
            </a:r>
            <a:r>
              <a:rPr lang="en-US" sz="2800" dirty="0" smtClean="0"/>
              <a:t> in de 	</a:t>
            </a:r>
            <a:r>
              <a:rPr lang="en-US" sz="2800" dirty="0" err="1" smtClean="0"/>
              <a:t>senaat</a:t>
            </a:r>
            <a:r>
              <a:rPr lang="en-US" sz="2800" dirty="0" smtClean="0"/>
              <a:t>)</a:t>
            </a:r>
          </a:p>
          <a:p>
            <a:pPr>
              <a:spcBef>
                <a:spcPts val="600"/>
              </a:spcBef>
              <a:spcAft>
                <a:spcPts val="600"/>
              </a:spcAft>
              <a:buFont typeface="Wingdings" pitchFamily="2" charset="2"/>
              <a:buChar char="§"/>
            </a:pPr>
            <a:r>
              <a:rPr lang="en-US" sz="2800" dirty="0" smtClean="0"/>
              <a:t>	41 – 48: </a:t>
            </a:r>
            <a:r>
              <a:rPr lang="en-US" sz="2800" dirty="0" err="1" smtClean="0"/>
              <a:t>verbannen</a:t>
            </a:r>
            <a:r>
              <a:rPr lang="en-US" sz="2800" dirty="0" smtClean="0"/>
              <a:t> </a:t>
            </a:r>
            <a:r>
              <a:rPr lang="en-US" sz="2800" dirty="0" err="1" smtClean="0"/>
              <a:t>naar</a:t>
            </a:r>
            <a:r>
              <a:rPr lang="en-US" sz="2800" dirty="0" smtClean="0"/>
              <a:t> Corsica (</a:t>
            </a:r>
            <a:r>
              <a:rPr lang="en-US" sz="2800" dirty="0" err="1" smtClean="0"/>
              <a:t>overspel</a:t>
            </a:r>
            <a:r>
              <a:rPr lang="en-US" sz="2800" dirty="0" smtClean="0"/>
              <a:t>?)</a:t>
            </a:r>
          </a:p>
          <a:p>
            <a:pPr>
              <a:spcBef>
                <a:spcPts val="600"/>
              </a:spcBef>
              <a:spcAft>
                <a:spcPts val="600"/>
              </a:spcAft>
              <a:buFont typeface="Wingdings" pitchFamily="2" charset="2"/>
              <a:buChar char="§"/>
            </a:pPr>
            <a:r>
              <a:rPr lang="en-US" sz="2800" dirty="0" smtClean="0"/>
              <a:t>	50: praetor (3</a:t>
            </a:r>
            <a:r>
              <a:rPr lang="en-US" sz="2800" baseline="30000" dirty="0" smtClean="0"/>
              <a:t>e</a:t>
            </a:r>
            <a:r>
              <a:rPr lang="en-US" sz="2800" dirty="0" smtClean="0"/>
              <a:t> </a:t>
            </a:r>
            <a:r>
              <a:rPr lang="en-US" sz="2800" dirty="0" err="1" smtClean="0"/>
              <a:t>functie</a:t>
            </a:r>
            <a:r>
              <a:rPr lang="en-US" sz="2800" dirty="0" smtClean="0"/>
              <a:t> in </a:t>
            </a:r>
            <a:r>
              <a:rPr lang="en-US" sz="2800" dirty="0" err="1" smtClean="0"/>
              <a:t>cursus</a:t>
            </a:r>
            <a:r>
              <a:rPr lang="en-US" sz="2800" dirty="0" smtClean="0"/>
              <a:t> </a:t>
            </a:r>
            <a:r>
              <a:rPr lang="en-US" sz="2800" dirty="0" err="1" smtClean="0"/>
              <a:t>honorum</a:t>
            </a:r>
            <a:r>
              <a:rPr lang="en-US" sz="2800" dirty="0" smtClean="0"/>
              <a:t>)</a:t>
            </a:r>
          </a:p>
          <a:p>
            <a:pPr>
              <a:spcBef>
                <a:spcPts val="600"/>
              </a:spcBef>
              <a:spcAft>
                <a:spcPts val="600"/>
              </a:spcAft>
              <a:buFont typeface="Wingdings" pitchFamily="2" charset="2"/>
              <a:buChar char="§"/>
            </a:pPr>
            <a:r>
              <a:rPr lang="en-US" sz="2800" dirty="0" smtClean="0"/>
              <a:t>	50: </a:t>
            </a:r>
            <a:r>
              <a:rPr lang="en-US" sz="2800" dirty="0" err="1" smtClean="0"/>
              <a:t>huwelijk</a:t>
            </a:r>
            <a:r>
              <a:rPr lang="en-US" sz="2800" dirty="0" smtClean="0"/>
              <a:t> met </a:t>
            </a:r>
            <a:r>
              <a:rPr lang="en-US" sz="2800" dirty="0" err="1" smtClean="0"/>
              <a:t>Pompeia</a:t>
            </a:r>
            <a:r>
              <a:rPr lang="en-US" sz="2800" dirty="0" smtClean="0"/>
              <a:t>  Paulina</a:t>
            </a:r>
          </a:p>
          <a:p>
            <a:pPr>
              <a:spcBef>
                <a:spcPts val="600"/>
              </a:spcBef>
              <a:spcAft>
                <a:spcPts val="600"/>
              </a:spcAft>
              <a:buFont typeface="Wingdings" pitchFamily="2" charset="2"/>
              <a:buChar char="§"/>
            </a:pPr>
            <a:r>
              <a:rPr lang="en-US" sz="2800" dirty="0" smtClean="0"/>
              <a:t>	54</a:t>
            </a:r>
            <a:r>
              <a:rPr lang="en-US" sz="2000" dirty="0" smtClean="0"/>
              <a:t> </a:t>
            </a:r>
            <a:r>
              <a:rPr lang="en-US" sz="2800" dirty="0" smtClean="0"/>
              <a:t>–</a:t>
            </a:r>
            <a:r>
              <a:rPr lang="en-US" sz="2000" dirty="0" smtClean="0"/>
              <a:t> </a:t>
            </a:r>
            <a:r>
              <a:rPr lang="en-US" sz="2800" dirty="0" smtClean="0"/>
              <a:t>65: </a:t>
            </a:r>
            <a:r>
              <a:rPr lang="en-US" sz="2800" dirty="0" err="1" smtClean="0"/>
              <a:t>opvoeder</a:t>
            </a:r>
            <a:r>
              <a:rPr lang="en-US" sz="2800" dirty="0" smtClean="0"/>
              <a:t> / </a:t>
            </a:r>
            <a:r>
              <a:rPr lang="en-US" sz="2800" dirty="0" err="1" smtClean="0"/>
              <a:t>adviseur</a:t>
            </a:r>
            <a:r>
              <a:rPr lang="en-US" sz="2800" dirty="0" smtClean="0"/>
              <a:t> / regent / 	</a:t>
            </a:r>
            <a:r>
              <a:rPr lang="en-US" sz="2800" dirty="0" err="1" smtClean="0"/>
              <a:t>spindoctor</a:t>
            </a:r>
            <a:r>
              <a:rPr lang="en-US" sz="2800" dirty="0" smtClean="0"/>
              <a:t>/</a:t>
            </a:r>
            <a:r>
              <a:rPr lang="en-US" sz="2800" dirty="0" err="1" smtClean="0"/>
              <a:t>opleider</a:t>
            </a:r>
            <a:r>
              <a:rPr lang="en-US" sz="2800" dirty="0" smtClean="0"/>
              <a:t>  van 	Nero  tot  </a:t>
            </a:r>
            <a:r>
              <a:rPr lang="en-US" sz="2800" dirty="0" err="1" smtClean="0"/>
              <a:t>redenaar</a:t>
            </a:r>
            <a:endParaRPr lang="en-US" sz="2800" dirty="0" smtClean="0"/>
          </a:p>
          <a:p>
            <a:pPr>
              <a:spcBef>
                <a:spcPts val="600"/>
              </a:spcBef>
              <a:spcAft>
                <a:spcPts val="600"/>
              </a:spcAft>
              <a:buFont typeface="Wingdings" pitchFamily="2" charset="2"/>
              <a:buChar char="§"/>
            </a:pPr>
            <a:r>
              <a:rPr lang="nl-NL" sz="2800" dirty="0" smtClean="0"/>
              <a:t>	</a:t>
            </a:r>
            <a:r>
              <a:rPr lang="en-US" sz="2800" dirty="0" smtClean="0"/>
              <a:t> 54 – 62: Co-</a:t>
            </a:r>
            <a:r>
              <a:rPr lang="en-US" sz="2800" dirty="0" err="1" smtClean="0"/>
              <a:t>opvoeder</a:t>
            </a:r>
            <a:r>
              <a:rPr lang="en-US" sz="2800" dirty="0" smtClean="0"/>
              <a:t> </a:t>
            </a:r>
            <a:r>
              <a:rPr lang="en-US" sz="2800" dirty="0" err="1" smtClean="0"/>
              <a:t>Burrus</a:t>
            </a:r>
            <a:r>
              <a:rPr lang="en-US" sz="2800" dirty="0" smtClean="0"/>
              <a:t> (</a:t>
            </a:r>
            <a:r>
              <a:rPr lang="en-US" sz="3200" dirty="0" smtClean="0">
                <a:sym typeface="Wingdings"/>
              </a:rPr>
              <a:t></a:t>
            </a:r>
            <a:r>
              <a:rPr lang="en-US" sz="2800" dirty="0" smtClean="0">
                <a:sym typeface="Wingdings"/>
              </a:rPr>
              <a:t> 62)</a:t>
            </a:r>
            <a:r>
              <a:rPr lang="en-US" sz="2800" dirty="0" smtClean="0"/>
              <a:t>, prefect 	</a:t>
            </a:r>
            <a:r>
              <a:rPr lang="en-US" sz="2800" dirty="0" err="1" smtClean="0"/>
              <a:t>keizerlijke</a:t>
            </a:r>
            <a:r>
              <a:rPr lang="en-US" sz="2800" dirty="0" smtClean="0"/>
              <a:t>  </a:t>
            </a:r>
            <a:r>
              <a:rPr lang="en-US" sz="2800" dirty="0" err="1" smtClean="0"/>
              <a:t>garde</a:t>
            </a:r>
            <a:endParaRPr lang="en-US" sz="2800" dirty="0" smtClean="0"/>
          </a:p>
          <a:p>
            <a:pPr>
              <a:spcBef>
                <a:spcPts val="600"/>
              </a:spcBef>
              <a:spcAft>
                <a:spcPts val="600"/>
              </a:spcAft>
              <a:buFont typeface="Wingdings" pitchFamily="2" charset="2"/>
              <a:buChar char="§"/>
            </a:pPr>
            <a:r>
              <a:rPr lang="en-US" sz="2800" dirty="0" smtClean="0"/>
              <a:t>	65 </a:t>
            </a:r>
            <a:r>
              <a:rPr lang="en-US" sz="2800" dirty="0" err="1" smtClean="0"/>
              <a:t>overleden</a:t>
            </a:r>
            <a:r>
              <a:rPr lang="en-US" sz="2800" dirty="0" smtClean="0"/>
              <a:t> (</a:t>
            </a:r>
            <a:r>
              <a:rPr lang="en-US" sz="2800" dirty="0" err="1" smtClean="0"/>
              <a:t>gedwongen</a:t>
            </a:r>
            <a:r>
              <a:rPr lang="en-US" sz="2800" dirty="0" smtClean="0"/>
              <a:t> </a:t>
            </a:r>
            <a:r>
              <a:rPr lang="en-US" sz="2800" dirty="0" err="1" smtClean="0"/>
              <a:t>zelfmoord</a:t>
            </a:r>
            <a:r>
              <a:rPr lang="en-US" sz="2800" dirty="0" smtClean="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90</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24535"/>
          </a:xfrm>
          <a:prstGeom prst="rect">
            <a:avLst/>
          </a:prstGeom>
          <a:noFill/>
        </p:spPr>
        <p:txBody>
          <a:bodyPr wrap="square" rtlCol="0">
            <a:spAutoFit/>
          </a:bodyPr>
          <a:lstStyle/>
          <a:p>
            <a:r>
              <a:rPr lang="en-US" sz="2800" dirty="0" smtClean="0"/>
              <a:t>Et cui </a:t>
            </a:r>
            <a:r>
              <a:rPr lang="en-US" sz="2800" dirty="0" err="1" smtClean="0"/>
              <a:t>deesse</a:t>
            </a:r>
            <a:r>
              <a:rPr lang="en-US" sz="2800" dirty="0" smtClean="0"/>
              <a:t> hoc </a:t>
            </a:r>
            <a:r>
              <a:rPr lang="en-US" sz="2800" dirty="0" err="1" smtClean="0"/>
              <a:t>potest</a:t>
            </a:r>
            <a:r>
              <a:rPr lang="en-US" sz="2800" dirty="0" smtClean="0"/>
              <a:t> </a:t>
            </a:r>
            <a:r>
              <a:rPr lang="en-US" sz="2800" dirty="0" err="1" smtClean="0"/>
              <a:t>ullam</a:t>
            </a:r>
            <a:r>
              <a:rPr lang="en-US" sz="2800" dirty="0" smtClean="0"/>
              <a:t> </a:t>
            </a:r>
            <a:r>
              <a:rPr lang="en-US" sz="2800" dirty="0" err="1" smtClean="0"/>
              <a:t>modo</a:t>
            </a:r>
            <a:r>
              <a:rPr lang="en-US" sz="2800" dirty="0" smtClean="0"/>
              <a:t> </a:t>
            </a:r>
            <a:r>
              <a:rPr lang="en-US" sz="2800" dirty="0" err="1" smtClean="0"/>
              <a:t>virtutem</a:t>
            </a:r>
            <a:r>
              <a:rPr lang="en-US" sz="2800" dirty="0" smtClean="0"/>
              <a:t> </a:t>
            </a:r>
            <a:r>
              <a:rPr lang="en-US" sz="2800" dirty="0" err="1" smtClean="0"/>
              <a:t>habenti</a:t>
            </a:r>
            <a:r>
              <a:rPr lang="en-US" sz="2800" dirty="0" smtClean="0"/>
              <a:t>? Quod ad me </a:t>
            </a:r>
            <a:r>
              <a:rPr lang="en-US" sz="2800" dirty="0" err="1" smtClean="0"/>
              <a:t>quidem</a:t>
            </a:r>
            <a:r>
              <a:rPr lang="en-US" sz="2800" dirty="0" smtClean="0"/>
              <a:t> </a:t>
            </a:r>
            <a:r>
              <a:rPr lang="en-US" sz="2800" dirty="0" err="1" smtClean="0"/>
              <a:t>pertinet</a:t>
            </a:r>
            <a:r>
              <a:rPr lang="en-US" sz="2800" dirty="0" smtClean="0"/>
              <a:t>, </a:t>
            </a:r>
            <a:r>
              <a:rPr lang="en-US" sz="2800" dirty="0" err="1" smtClean="0"/>
              <a:t>intellego</a:t>
            </a:r>
            <a:r>
              <a:rPr lang="en-US" sz="2800" dirty="0" smtClean="0"/>
              <a:t> me non </a:t>
            </a:r>
            <a:r>
              <a:rPr lang="en-US" sz="2800" dirty="0" err="1" smtClean="0"/>
              <a:t>opes</a:t>
            </a:r>
            <a:r>
              <a:rPr lang="en-US" sz="2800" dirty="0" smtClean="0"/>
              <a:t> </a:t>
            </a:r>
            <a:r>
              <a:rPr lang="en-US" sz="2800" dirty="0" err="1" smtClean="0"/>
              <a:t>sed</a:t>
            </a:r>
            <a:r>
              <a:rPr lang="en-US" sz="2800" dirty="0" smtClean="0"/>
              <a:t> </a:t>
            </a:r>
            <a:r>
              <a:rPr lang="en-US" sz="2800" dirty="0" err="1" smtClean="0"/>
              <a:t>occupationes</a:t>
            </a:r>
            <a:r>
              <a:rPr lang="en-US" sz="2800" dirty="0" smtClean="0"/>
              <a:t> </a:t>
            </a:r>
            <a:r>
              <a:rPr lang="en-US" sz="2800" dirty="0" err="1" smtClean="0"/>
              <a:t>perdidisse</a:t>
            </a:r>
            <a:r>
              <a:rPr lang="en-US" sz="2800" dirty="0" smtClean="0"/>
              <a:t>. </a:t>
            </a:r>
            <a:r>
              <a:rPr lang="en-US" sz="2800" dirty="0" err="1" smtClean="0"/>
              <a:t>Corporis</a:t>
            </a:r>
            <a:r>
              <a:rPr lang="en-US" sz="2800" dirty="0" smtClean="0"/>
              <a:t> </a:t>
            </a:r>
            <a:r>
              <a:rPr lang="en-US" sz="2800" dirty="0" err="1" smtClean="0"/>
              <a:t>exigua</a:t>
            </a:r>
            <a:r>
              <a:rPr lang="en-US" sz="2800" dirty="0" smtClean="0"/>
              <a:t> </a:t>
            </a:r>
            <a:r>
              <a:rPr lang="en-US" sz="2800" dirty="0" err="1" smtClean="0"/>
              <a:t>desideria</a:t>
            </a:r>
            <a:r>
              <a:rPr lang="en-US" sz="2800" dirty="0" smtClean="0"/>
              <a:t> </a:t>
            </a:r>
            <a:r>
              <a:rPr lang="en-US" sz="2800" dirty="0" err="1" smtClean="0"/>
              <a:t>sunt</a:t>
            </a:r>
            <a:r>
              <a:rPr lang="en-US" sz="2800" dirty="0" smtClean="0"/>
              <a:t>: </a:t>
            </a:r>
            <a:r>
              <a:rPr lang="en-US" sz="2800" dirty="0" err="1" smtClean="0"/>
              <a:t>frigus</a:t>
            </a:r>
            <a:r>
              <a:rPr lang="en-US" sz="2800" dirty="0" smtClean="0"/>
              <a:t> </a:t>
            </a:r>
            <a:r>
              <a:rPr lang="en-US" sz="2800" dirty="0" err="1" smtClean="0"/>
              <a:t>summoveri</a:t>
            </a:r>
            <a:r>
              <a:rPr lang="en-US" sz="2800" dirty="0" smtClean="0"/>
              <a:t> </a:t>
            </a:r>
            <a:r>
              <a:rPr lang="en-US" sz="2800" dirty="0" err="1" smtClean="0"/>
              <a:t>vult</a:t>
            </a:r>
            <a:r>
              <a:rPr lang="en-US" sz="2800" dirty="0" smtClean="0"/>
              <a:t>, </a:t>
            </a:r>
            <a:r>
              <a:rPr lang="en-US" sz="2800" dirty="0" err="1" smtClean="0"/>
              <a:t>alimentis</a:t>
            </a:r>
            <a:r>
              <a:rPr lang="en-US" sz="2800" dirty="0" smtClean="0"/>
              <a:t> </a:t>
            </a:r>
            <a:r>
              <a:rPr lang="en-US" sz="2800" dirty="0" err="1" smtClean="0"/>
              <a:t>famem</a:t>
            </a:r>
            <a:r>
              <a:rPr lang="en-US" sz="2800" dirty="0" smtClean="0"/>
              <a:t> ac </a:t>
            </a:r>
            <a:r>
              <a:rPr lang="en-US" sz="2800" dirty="0" err="1" smtClean="0"/>
              <a:t>sitim</a:t>
            </a:r>
            <a:r>
              <a:rPr lang="en-US" sz="2800" dirty="0" smtClean="0"/>
              <a:t> </a:t>
            </a:r>
            <a:r>
              <a:rPr lang="en-US" sz="2800" dirty="0" err="1" smtClean="0"/>
              <a:t>extinguere</a:t>
            </a:r>
            <a:r>
              <a:rPr lang="en-US" sz="2800" dirty="0" smtClean="0"/>
              <a:t>; </a:t>
            </a:r>
            <a:r>
              <a:rPr lang="en-US" sz="2800" dirty="0" err="1" smtClean="0"/>
              <a:t>quidquid</a:t>
            </a:r>
            <a:r>
              <a:rPr lang="en-US" sz="2800" dirty="0" smtClean="0"/>
              <a:t> extra </a:t>
            </a:r>
            <a:r>
              <a:rPr lang="en-US" sz="2800" dirty="0" err="1" smtClean="0"/>
              <a:t>concupiscitur</a:t>
            </a:r>
            <a:r>
              <a:rPr lang="en-US" sz="2800" dirty="0" smtClean="0"/>
              <a:t>, </a:t>
            </a:r>
            <a:r>
              <a:rPr lang="en-US" sz="2800" dirty="0" err="1" smtClean="0"/>
              <a:t>vitiis</a:t>
            </a:r>
            <a:r>
              <a:rPr lang="en-US" sz="2800" dirty="0" smtClean="0"/>
              <a:t>, non </a:t>
            </a:r>
            <a:r>
              <a:rPr lang="en-US" sz="2800" dirty="0" err="1" smtClean="0"/>
              <a:t>usibus</a:t>
            </a:r>
            <a:r>
              <a:rPr lang="en-US" sz="2800" dirty="0" smtClean="0"/>
              <a:t> </a:t>
            </a:r>
            <a:r>
              <a:rPr lang="en-US" sz="2800" dirty="0" err="1" smtClean="0"/>
              <a:t>laboratur</a:t>
            </a:r>
            <a:r>
              <a:rPr lang="en-US" sz="2800" dirty="0" smtClean="0"/>
              <a:t>.</a:t>
            </a:r>
          </a:p>
          <a:p>
            <a:endParaRPr lang="en-US" sz="2800" dirty="0" smtClean="0"/>
          </a:p>
          <a:p>
            <a:r>
              <a:rPr lang="en-US" sz="2800" dirty="0" smtClean="0">
                <a:solidFill>
                  <a:srgbClr val="00B0F0"/>
                </a:solidFill>
              </a:rPr>
              <a:t>===========</a:t>
            </a:r>
          </a:p>
          <a:p>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mens</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veel</a:t>
            </a:r>
            <a:r>
              <a:rPr lang="en-US" sz="2400" dirty="0" smtClean="0">
                <a:solidFill>
                  <a:srgbClr val="00B0F0"/>
                </a:solidFill>
              </a:rPr>
              <a:t> </a:t>
            </a:r>
            <a:r>
              <a:rPr lang="en-US" sz="2400" dirty="0" err="1" smtClean="0">
                <a:solidFill>
                  <a:srgbClr val="00B0F0"/>
                </a:solidFill>
              </a:rPr>
              <a:t>nodig</a:t>
            </a:r>
            <a:r>
              <a:rPr lang="en-US" sz="2400" dirty="0" smtClean="0">
                <a:solidFill>
                  <a:srgbClr val="00B0F0"/>
                </a:solidFill>
              </a:rPr>
              <a:t>, </a:t>
            </a:r>
            <a:r>
              <a:rPr lang="en-US" sz="2400" dirty="0" err="1" smtClean="0">
                <a:solidFill>
                  <a:srgbClr val="00B0F0"/>
                </a:solidFill>
              </a:rPr>
              <a:t>alleen</a:t>
            </a:r>
            <a:r>
              <a:rPr lang="en-US" sz="2400" dirty="0" smtClean="0">
                <a:solidFill>
                  <a:srgbClr val="00B0F0"/>
                </a:solidFill>
              </a:rPr>
              <a:t> </a:t>
            </a:r>
            <a:r>
              <a:rPr lang="en-US" sz="2400" dirty="0" err="1" smtClean="0">
                <a:solidFill>
                  <a:srgbClr val="00B0F0"/>
                </a:solidFill>
              </a:rPr>
              <a:t>basale</a:t>
            </a:r>
            <a:r>
              <a:rPr lang="en-US" sz="2400" dirty="0" smtClean="0">
                <a:solidFill>
                  <a:srgbClr val="00B0F0"/>
                </a:solidFill>
              </a:rPr>
              <a:t> </a:t>
            </a:r>
            <a:r>
              <a:rPr lang="en-US" sz="2400" dirty="0" err="1" smtClean="0">
                <a:solidFill>
                  <a:srgbClr val="00B0F0"/>
                </a:solidFill>
              </a:rPr>
              <a:t>dingen</a:t>
            </a:r>
            <a:r>
              <a:rPr lang="en-US" sz="2400" dirty="0" smtClean="0">
                <a:solidFill>
                  <a:srgbClr val="00B0F0"/>
                </a:solidFill>
              </a:rPr>
              <a:t> </a:t>
            </a:r>
            <a:r>
              <a:rPr lang="en-US" sz="2400" dirty="0" err="1" smtClean="0">
                <a:solidFill>
                  <a:srgbClr val="00B0F0"/>
                </a:solidFill>
              </a:rPr>
              <a:t>eigenlijk</a:t>
            </a:r>
            <a:r>
              <a:rPr lang="en-US" sz="2400" dirty="0" smtClean="0">
                <a:solidFill>
                  <a:srgbClr val="00B0F0"/>
                </a:solidFill>
              </a:rPr>
              <a:t>: </a:t>
            </a:r>
            <a:r>
              <a:rPr lang="en-US" sz="2400" dirty="0" err="1" smtClean="0">
                <a:solidFill>
                  <a:srgbClr val="00B0F0"/>
                </a:solidFill>
              </a:rPr>
              <a:t>eten</a:t>
            </a:r>
            <a:r>
              <a:rPr lang="en-US" sz="2400" dirty="0" smtClean="0">
                <a:solidFill>
                  <a:srgbClr val="00B0F0"/>
                </a:solidFill>
              </a:rPr>
              <a:t>, </a:t>
            </a:r>
            <a:r>
              <a:rPr lang="en-US" sz="2400" dirty="0" err="1" smtClean="0">
                <a:solidFill>
                  <a:srgbClr val="00B0F0"/>
                </a:solidFill>
              </a:rPr>
              <a:t>drinken</a:t>
            </a:r>
            <a:r>
              <a:rPr lang="en-US" sz="2400" dirty="0" smtClean="0">
                <a:solidFill>
                  <a:srgbClr val="00B0F0"/>
                </a:solidFill>
              </a:rPr>
              <a:t>, </a:t>
            </a:r>
            <a:r>
              <a:rPr lang="en-US" sz="2400" dirty="0" err="1" smtClean="0">
                <a:solidFill>
                  <a:srgbClr val="00B0F0"/>
                </a:solidFill>
              </a:rPr>
              <a:t>kleding</a:t>
            </a:r>
            <a:r>
              <a:rPr lang="en-US" sz="2400" dirty="0" smtClean="0">
                <a:solidFill>
                  <a:srgbClr val="00B0F0"/>
                </a:solidFill>
              </a:rPr>
              <a:t>. </a:t>
            </a:r>
            <a:r>
              <a:rPr lang="en-US" sz="2400" dirty="0" err="1" smtClean="0">
                <a:solidFill>
                  <a:srgbClr val="00B0F0"/>
                </a:solidFill>
              </a:rPr>
              <a:t>Alle</a:t>
            </a:r>
            <a:r>
              <a:rPr lang="en-US" sz="2400" dirty="0" smtClean="0">
                <a:solidFill>
                  <a:srgbClr val="00B0F0"/>
                </a:solidFill>
              </a:rPr>
              <a:t> </a:t>
            </a:r>
            <a:r>
              <a:rPr lang="en-US" sz="2400" dirty="0" err="1" smtClean="0">
                <a:solidFill>
                  <a:srgbClr val="00B0F0"/>
                </a:solidFill>
              </a:rPr>
              <a:t>andere</a:t>
            </a:r>
            <a:r>
              <a:rPr lang="en-US" sz="2400" dirty="0" smtClean="0">
                <a:solidFill>
                  <a:srgbClr val="00B0F0"/>
                </a:solidFill>
              </a:rPr>
              <a:t> </a:t>
            </a:r>
            <a:r>
              <a:rPr lang="en-US" sz="2400" dirty="0" err="1" smtClean="0">
                <a:solidFill>
                  <a:srgbClr val="00B0F0"/>
                </a:solidFill>
              </a:rPr>
              <a:t>zaken</a:t>
            </a:r>
            <a:r>
              <a:rPr lang="en-US" sz="2400" dirty="0" smtClean="0">
                <a:solidFill>
                  <a:srgbClr val="00B0F0"/>
                </a:solidFill>
              </a:rPr>
              <a: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echt</a:t>
            </a:r>
            <a:r>
              <a:rPr lang="en-US" sz="2400" dirty="0" smtClean="0">
                <a:solidFill>
                  <a:srgbClr val="00B0F0"/>
                </a:solidFill>
              </a:rPr>
              <a:t> </a:t>
            </a:r>
            <a:r>
              <a:rPr lang="en-US" sz="2400" dirty="0" err="1" smtClean="0">
                <a:solidFill>
                  <a:srgbClr val="00B0F0"/>
                </a:solidFill>
              </a:rPr>
              <a:t>nodig</a:t>
            </a:r>
            <a:r>
              <a:rPr lang="en-US" sz="2400" dirty="0" smtClean="0">
                <a:solidFill>
                  <a:srgbClr val="00B0F0"/>
                </a:solidFill>
              </a:rPr>
              <a:t>. </a:t>
            </a:r>
            <a:r>
              <a:rPr lang="en-US" sz="2400" dirty="0" err="1" smtClean="0">
                <a:solidFill>
                  <a:srgbClr val="00B0F0"/>
                </a:solidFill>
              </a:rPr>
              <a:t>Hijzelf</a:t>
            </a:r>
            <a:r>
              <a:rPr lang="en-US" sz="2400" dirty="0" smtClean="0">
                <a:solidFill>
                  <a:srgbClr val="00B0F0"/>
                </a:solidFill>
              </a:rPr>
              <a:t> </a:t>
            </a:r>
            <a:r>
              <a:rPr lang="en-US" sz="2400" dirty="0" err="1" smtClean="0">
                <a:solidFill>
                  <a:srgbClr val="00B0F0"/>
                </a:solidFill>
              </a:rPr>
              <a:t>heeft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goed</a:t>
            </a:r>
            <a:r>
              <a:rPr lang="en-US" sz="2400" dirty="0" smtClean="0">
                <a:solidFill>
                  <a:srgbClr val="00B0F0"/>
                </a:solidFill>
              </a:rPr>
              <a:t> </a:t>
            </a:r>
            <a:r>
              <a:rPr lang="en-US" sz="2400" dirty="0" err="1" smtClean="0">
                <a:solidFill>
                  <a:srgbClr val="00B0F0"/>
                </a:solidFill>
              </a:rPr>
              <a:t>begrepen</a:t>
            </a:r>
            <a:r>
              <a:rPr lang="en-US" sz="2400" dirty="0" smtClean="0">
                <a:solidFill>
                  <a:srgbClr val="00B0F0"/>
                </a:solidFill>
              </a:rPr>
              <a:t> en </a:t>
            </a:r>
            <a:r>
              <a:rPr lang="en-US" sz="2400" dirty="0" err="1" smtClean="0">
                <a:solidFill>
                  <a:srgbClr val="00B0F0"/>
                </a:solidFill>
              </a:rPr>
              <a:t>kan</a:t>
            </a:r>
            <a:r>
              <a:rPr lang="en-US" sz="2400" dirty="0" smtClean="0">
                <a:solidFill>
                  <a:srgbClr val="00B0F0"/>
                </a:solidFill>
              </a:rPr>
              <a:t> </a:t>
            </a:r>
            <a:r>
              <a:rPr lang="en-US" sz="2400" dirty="0" err="1" smtClean="0">
                <a:solidFill>
                  <a:srgbClr val="00B0F0"/>
                </a:solidFill>
              </a:rPr>
              <a:t>dus</a:t>
            </a:r>
            <a:r>
              <a:rPr lang="en-US" sz="2400" dirty="0" smtClean="0">
                <a:solidFill>
                  <a:srgbClr val="00B0F0"/>
                </a:solidFill>
              </a:rPr>
              <a:t> </a:t>
            </a:r>
            <a:r>
              <a:rPr lang="en-US" sz="2400" dirty="0" err="1" smtClean="0">
                <a:solidFill>
                  <a:srgbClr val="00B0F0"/>
                </a:solidFill>
              </a:rPr>
              <a:t>wel</a:t>
            </a:r>
            <a:r>
              <a:rPr lang="en-US" sz="2400" dirty="0" smtClean="0">
                <a:solidFill>
                  <a:srgbClr val="00B0F0"/>
                </a:solidFill>
              </a:rPr>
              <a:t> met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verbanning</a:t>
            </a:r>
            <a:r>
              <a:rPr lang="en-US" sz="2400" dirty="0" smtClean="0">
                <a:solidFill>
                  <a:srgbClr val="00B0F0"/>
                </a:solidFill>
              </a:rPr>
              <a:t> </a:t>
            </a:r>
            <a:r>
              <a:rPr lang="en-US" sz="2400" dirty="0" err="1" smtClean="0">
                <a:solidFill>
                  <a:srgbClr val="00B0F0"/>
                </a:solidFill>
              </a:rPr>
              <a:t>leven</a:t>
            </a:r>
            <a:r>
              <a:rPr lang="en-US" sz="2400" dirty="0" smtClean="0">
                <a:solidFill>
                  <a:srgbClr val="00B0F0"/>
                </a:solidFill>
              </a:rPr>
              <a:t>. </a:t>
            </a:r>
            <a:r>
              <a:rPr lang="en-US" sz="2400" dirty="0" err="1" smtClean="0">
                <a:solidFill>
                  <a:srgbClr val="00B0F0"/>
                </a:solidFill>
              </a:rPr>
              <a:t>Maar</a:t>
            </a:r>
            <a:r>
              <a:rPr lang="en-US" sz="2400" dirty="0" smtClean="0">
                <a:solidFill>
                  <a:srgbClr val="00B0F0"/>
                </a:solidFill>
              </a:rPr>
              <a:t> </a:t>
            </a:r>
            <a:r>
              <a:rPr lang="en-US" sz="2400" dirty="0" err="1" smtClean="0">
                <a:solidFill>
                  <a:srgbClr val="00B0F0"/>
                </a:solidFill>
              </a:rPr>
              <a:t>waardoor</a:t>
            </a:r>
            <a:r>
              <a:rPr lang="en-US" sz="2400" dirty="0" smtClean="0">
                <a:solidFill>
                  <a:srgbClr val="00B0F0"/>
                </a:solidFill>
              </a:rPr>
              <a:t> </a:t>
            </a:r>
            <a:r>
              <a:rPr lang="en-US" sz="2400" dirty="0" err="1" smtClean="0">
                <a:solidFill>
                  <a:srgbClr val="00B0F0"/>
                </a:solidFill>
              </a:rPr>
              <a:t>komt</a:t>
            </a:r>
            <a:r>
              <a:rPr lang="en-US" sz="2400" dirty="0" smtClean="0">
                <a:solidFill>
                  <a:srgbClr val="00B0F0"/>
                </a:solidFill>
              </a:rPr>
              <a:t> het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mensen</a:t>
            </a:r>
            <a:r>
              <a:rPr lang="en-US" sz="2400" dirty="0" smtClean="0">
                <a:solidFill>
                  <a:srgbClr val="00B0F0"/>
                </a:solidFill>
              </a:rPr>
              <a:t> </a:t>
            </a:r>
            <a:r>
              <a:rPr lang="en-US" sz="2400" dirty="0" err="1" smtClean="0">
                <a:solidFill>
                  <a:srgbClr val="00B0F0"/>
                </a:solidFill>
              </a:rPr>
              <a:t>zich</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beperken</a:t>
            </a:r>
            <a:r>
              <a:rPr lang="en-US" sz="2400" dirty="0" smtClean="0">
                <a:solidFill>
                  <a:srgbClr val="00B0F0"/>
                </a:solidFill>
              </a:rPr>
              <a:t> tot die </a:t>
            </a:r>
            <a:r>
              <a:rPr lang="en-US" sz="2400" dirty="0" err="1" smtClean="0">
                <a:solidFill>
                  <a:srgbClr val="00B0F0"/>
                </a:solidFill>
              </a:rPr>
              <a:t>basale</a:t>
            </a:r>
            <a:r>
              <a:rPr lang="en-US" sz="2400" dirty="0" smtClean="0">
                <a:solidFill>
                  <a:srgbClr val="00B0F0"/>
                </a:solidFill>
              </a:rPr>
              <a:t> </a:t>
            </a:r>
            <a:r>
              <a:rPr lang="en-US" sz="2400" dirty="0" err="1" smtClean="0">
                <a:solidFill>
                  <a:srgbClr val="00B0F0"/>
                </a:solidFill>
              </a:rPr>
              <a:t>zaken</a:t>
            </a:r>
            <a:r>
              <a:rPr lang="en-US" sz="2400" dirty="0" smtClean="0">
                <a:solidFill>
                  <a:srgbClr val="00B0F0"/>
                </a:solidFill>
              </a:rPr>
              <a:t>? </a:t>
            </a:r>
            <a:r>
              <a:rPr lang="en-US" sz="2400" dirty="0" err="1" smtClean="0">
                <a:solidFill>
                  <a:srgbClr val="00B0F0"/>
                </a:solidFill>
              </a:rPr>
              <a:t>Echte</a:t>
            </a:r>
            <a:r>
              <a:rPr lang="en-US" sz="2400" dirty="0" smtClean="0">
                <a:solidFill>
                  <a:srgbClr val="00B0F0"/>
                </a:solidFill>
              </a:rPr>
              <a:t> </a:t>
            </a:r>
            <a:r>
              <a:rPr lang="en-US" sz="2400" dirty="0" err="1" smtClean="0">
                <a:solidFill>
                  <a:srgbClr val="00B0F0"/>
                </a:solidFill>
              </a:rPr>
              <a:t>noodzaak</a:t>
            </a:r>
            <a:r>
              <a:rPr lang="en-US" sz="2400" dirty="0" smtClean="0">
                <a:solidFill>
                  <a:srgbClr val="00B0F0"/>
                </a:solidFill>
              </a:rPr>
              <a:t> is </a:t>
            </a:r>
            <a:r>
              <a:rPr lang="en-US" sz="2400" dirty="0" err="1" smtClean="0">
                <a:solidFill>
                  <a:srgbClr val="00B0F0"/>
                </a:solidFill>
              </a:rPr>
              <a:t>daar</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voor. </a:t>
            </a:r>
            <a:r>
              <a:rPr lang="en-US" sz="2400" dirty="0" err="1" smtClean="0">
                <a:solidFill>
                  <a:srgbClr val="00B0F0"/>
                </a:solidFill>
              </a:rPr>
              <a:t>Volgens</a:t>
            </a:r>
            <a:r>
              <a:rPr lang="en-US" sz="2400" dirty="0" smtClean="0">
                <a:solidFill>
                  <a:srgbClr val="00B0F0"/>
                </a:solidFill>
              </a:rPr>
              <a:t> Seneca is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dan</a:t>
            </a:r>
            <a:r>
              <a:rPr lang="en-US" sz="2400" dirty="0" smtClean="0">
                <a:solidFill>
                  <a:srgbClr val="00B0F0"/>
                </a:solidFill>
              </a:rPr>
              <a:t> </a:t>
            </a:r>
            <a:r>
              <a:rPr lang="en-US" sz="2400" dirty="0" err="1" smtClean="0">
                <a:solidFill>
                  <a:srgbClr val="00B0F0"/>
                </a:solidFill>
              </a:rPr>
              <a:t>sprake</a:t>
            </a:r>
            <a:r>
              <a:rPr lang="en-US" sz="2400" dirty="0" smtClean="0">
                <a:solidFill>
                  <a:srgbClr val="00B0F0"/>
                </a:solidFill>
              </a:rPr>
              <a:t> van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fundamenteel</a:t>
            </a:r>
            <a:r>
              <a:rPr lang="en-US" sz="2400" dirty="0" smtClean="0">
                <a:solidFill>
                  <a:srgbClr val="00B0F0"/>
                </a:solidFill>
              </a:rPr>
              <a:t> </a:t>
            </a:r>
            <a:r>
              <a:rPr lang="en-US" sz="2400" dirty="0" err="1" smtClean="0">
                <a:solidFill>
                  <a:srgbClr val="00B0F0"/>
                </a:solidFill>
              </a:rPr>
              <a:t>gebrek</a:t>
            </a:r>
            <a:r>
              <a:rPr lang="en-US" sz="2400" dirty="0" smtClean="0">
                <a:solidFill>
                  <a:srgbClr val="00B0F0"/>
                </a:solidFill>
              </a:rPr>
              <a:t> </a:t>
            </a:r>
            <a:r>
              <a:rPr lang="en-US" sz="2400" dirty="0" err="1" smtClean="0">
                <a:solidFill>
                  <a:srgbClr val="00B0F0"/>
                </a:solidFill>
              </a:rPr>
              <a:t>bij</a:t>
            </a:r>
            <a:r>
              <a:rPr lang="en-US" sz="2400" dirty="0" smtClean="0">
                <a:solidFill>
                  <a:srgbClr val="00B0F0"/>
                </a:solidFill>
              </a:rPr>
              <a:t> </a:t>
            </a:r>
            <a:r>
              <a:rPr lang="en-US" sz="2400" dirty="0" err="1" smtClean="0">
                <a:solidFill>
                  <a:srgbClr val="00B0F0"/>
                </a:solidFill>
              </a:rPr>
              <a:t>zo</a:t>
            </a:r>
            <a:r>
              <a:rPr lang="en-US" sz="2400" dirty="0" smtClean="0">
                <a:solidFill>
                  <a:srgbClr val="00B0F0"/>
                </a:solidFill>
              </a:rPr>
              <a:t> </a:t>
            </a:r>
            <a:r>
              <a:rPr lang="en-US" sz="2400" dirty="0" err="1" smtClean="0">
                <a:solidFill>
                  <a:srgbClr val="00B0F0"/>
                </a:solidFill>
              </a:rPr>
              <a:t>iemand</a:t>
            </a:r>
            <a:r>
              <a:rPr lang="en-US" sz="2400" dirty="0" smtClean="0">
                <a:solidFill>
                  <a:srgbClr val="00B0F0"/>
                </a:solidFill>
              </a:rPr>
              <a:t>.</a:t>
            </a:r>
            <a:endParaRPr lang="en-US" sz="24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solidFill>
                  <a:prstClr val="white">
                    <a:tint val="75000"/>
                  </a:prstClr>
                </a:solidFill>
              </a:rPr>
              <a:pPr/>
              <a:t>91</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Seneca, CSE 2013</a:t>
            </a:r>
            <a:endParaRPr lang="nl-NL">
              <a:solidFill>
                <a:prstClr val="white">
                  <a:tint val="75000"/>
                </a:prstClr>
              </a:solidFill>
            </a:endParaRPr>
          </a:p>
        </p:txBody>
      </p:sp>
      <p:sp>
        <p:nvSpPr>
          <p:cNvPr id="9" name="Tekstvak 8"/>
          <p:cNvSpPr txBox="1"/>
          <p:nvPr/>
        </p:nvSpPr>
        <p:spPr>
          <a:xfrm>
            <a:off x="107504" y="116632"/>
            <a:ext cx="8856984" cy="4862870"/>
          </a:xfrm>
          <a:prstGeom prst="rect">
            <a:avLst/>
          </a:prstGeom>
          <a:noFill/>
        </p:spPr>
        <p:txBody>
          <a:bodyPr wrap="square" rtlCol="0">
            <a:spAutoFit/>
          </a:bodyPr>
          <a:lstStyle/>
          <a:p>
            <a:r>
              <a:rPr lang="nl-NL" dirty="0" smtClean="0">
                <a:solidFill>
                  <a:prstClr val="white"/>
                </a:solidFill>
              </a:rPr>
              <a:t>__________</a:t>
            </a:r>
          </a:p>
          <a:p>
            <a:r>
              <a:rPr lang="nl-NL" sz="4000" dirty="0" smtClean="0">
                <a:solidFill>
                  <a:srgbClr val="C0504D">
                    <a:lumMod val="60000"/>
                    <a:lumOff val="40000"/>
                  </a:srgbClr>
                </a:solidFill>
              </a:rPr>
              <a:t>31</a:t>
            </a:r>
            <a:r>
              <a:rPr lang="nl-NL" sz="4000" dirty="0" smtClean="0">
                <a:solidFill>
                  <a:prstClr val="white"/>
                </a:solidFill>
              </a:rPr>
              <a:t>	</a:t>
            </a:r>
            <a:r>
              <a:rPr lang="nl-NL" sz="2800" dirty="0" smtClean="0">
                <a:solidFill>
                  <a:prstClr val="white"/>
                </a:solidFill>
              </a:rPr>
              <a:t>De mens heeft basale dingen nodig, en niet per se 	extravagante dingen. Waaruit komt het verlangen 	naar die extravagante zaken voort?</a:t>
            </a:r>
          </a:p>
          <a:p>
            <a:r>
              <a:rPr lang="nl-NL" dirty="0" smtClean="0">
                <a:solidFill>
                  <a:prstClr val="white"/>
                </a:solidFill>
              </a:rPr>
              <a:t>	</a:t>
            </a:r>
            <a:r>
              <a:rPr lang="nl-NL" sz="2800" dirty="0" smtClean="0">
                <a:solidFill>
                  <a:srgbClr val="00B050"/>
                </a:solidFill>
              </a:rPr>
              <a:t>A. uit de rede, die mensen ook wel eens iets 			verkeerds influistert</a:t>
            </a:r>
          </a:p>
          <a:p>
            <a:r>
              <a:rPr lang="nl-NL" sz="2800" dirty="0">
                <a:solidFill>
                  <a:srgbClr val="00B050"/>
                </a:solidFill>
              </a:rPr>
              <a:t>	</a:t>
            </a:r>
            <a:r>
              <a:rPr lang="nl-NL" sz="2800" dirty="0" smtClean="0">
                <a:solidFill>
                  <a:srgbClr val="00B050"/>
                </a:solidFill>
              </a:rPr>
              <a:t>B. uit bepaalde “weeffouten” in het karakter van 			iemand, de </a:t>
            </a:r>
            <a:r>
              <a:rPr lang="nl-NL" sz="2800" u="sng" dirty="0" err="1" smtClean="0">
                <a:solidFill>
                  <a:srgbClr val="00B050"/>
                </a:solidFill>
              </a:rPr>
              <a:t>vitia</a:t>
            </a:r>
            <a:endParaRPr lang="nl-NL" sz="2800" u="sng" dirty="0" smtClean="0">
              <a:solidFill>
                <a:srgbClr val="00B050"/>
              </a:solidFill>
            </a:endParaRPr>
          </a:p>
          <a:p>
            <a:r>
              <a:rPr lang="nl-NL" sz="2800" dirty="0">
                <a:solidFill>
                  <a:srgbClr val="00B050"/>
                </a:solidFill>
              </a:rPr>
              <a:t>	</a:t>
            </a:r>
            <a:r>
              <a:rPr lang="nl-NL" sz="2800" dirty="0" smtClean="0">
                <a:solidFill>
                  <a:srgbClr val="00B050"/>
                </a:solidFill>
              </a:rPr>
              <a:t>C. uit de mens zelf, die het wel gehad heeft met die 		saaie basale dingen</a:t>
            </a:r>
          </a:p>
          <a:p>
            <a:r>
              <a:rPr lang="nl-NL" sz="2800" dirty="0">
                <a:solidFill>
                  <a:srgbClr val="00B050"/>
                </a:solidFill>
              </a:rPr>
              <a:t>	</a:t>
            </a:r>
            <a:r>
              <a:rPr lang="nl-NL" sz="2800" dirty="0" smtClean="0">
                <a:solidFill>
                  <a:srgbClr val="00B050"/>
                </a:solidFill>
              </a:rPr>
              <a:t>D. uit de puur noodzakelijke behoeften, de </a:t>
            </a:r>
            <a:r>
              <a:rPr lang="nl-NL" sz="2800" u="sng" dirty="0" smtClean="0">
                <a:solidFill>
                  <a:srgbClr val="00B050"/>
                </a:solidFill>
              </a:rPr>
              <a:t>usus</a:t>
            </a:r>
          </a:p>
        </p:txBody>
      </p:sp>
      <p:sp>
        <p:nvSpPr>
          <p:cNvPr id="138242" name="AutoShape 2" descr="data:image/jpeg;base64,/9j/4AAQSkZJRgABAQAAAQABAAD/2wCEAAkGBhQSERMUExMVFRUVGRcYFxcUFhgXGBkXFhcVFBcVFhUYGyYgFxojGRoUHy8gIycpLCwsGB4xNTAqNSYrLCkBCQoKDgwOGg8PGiwlHyUsLCwpLCksLCwpLCwvLCwsLCktLCwsLCwsKSwsKSwsLCkpLCwsLCwpLCwsLCwsKSwsKf/AABEIALcBEwMBIgACEQEDEQH/xAAcAAEAAgMBAQEAAAAAAAAAAAAABAUCAwYBBwj/xAA/EAABAwIEBAUBBQcCBQUAAAABAAIRAyEEBRIxBkFRYRMicYGRMgcUobHBFSNCUtHh8WLwJIKissIWFzNzkv/EABoBAQADAQEBAAAAAAAAAAAAAAABAgMEBQb/xAAtEQACAgEEAQIFAwUBAAAAAAAAAQIRAwQSITFBUWETFCKh8TJx0SOBseHwBf/aAAwDAQACEQMRAD8A+vVHHr8lanz6ei8xlIOAbyJ9PlYYhsRHTb0Xlts74pcHviR/EvPvxHNQalUqNVxJmJ6R8XWbyNHQsN9lwM2eOU+q2tzvq0hc/wDeyshjT1UrUSXkl6WL8HQtzfst1PM2lc/SrTeVkx6utTL1MnpYnR/fW9V43HsP8SoW/ipFEki4+VqtTJmL00V5LoYlp2cPlbAVSjDT2WxjHD26LRah+UZvCvDLdFWMqvB3JHSyksxXUH4WscyfZk8bRKRYNqhZStU0zM9REUgIiIAiIgCIiAIiIAiIgCIiAIiIAiIgCIiAq6rwq3xtZc7vA7AcvmVJzIw0lV+UkFrhPNePK26PUxpKO4wr0yYjn+Sg1j5jGwkLoMTh/wB1beCqyvhYjrz9Yv8AiqSgzfHlTKsOgGZ7dFnS3ELZiMP+iwbQIuqbWbKaNjKmio9n8zQ4e9ipuG5BRM0bDqNTs5p/MfqpWHENkbkfCslyUcrVkqg+e4UxlMqDgmQ3sLe6s6A2+VvCNnLldG+lTsJ3W5tNZBq2NC7FBHBKRg2ksnU1mgK1UEZ2zBtOF6As0U7EhYREVyAiIgCIiAIiIAiIgCIiAIiIAiIgCIiAIiID5w/7SmOgfdMTfcQwj5JCxw3F0zGFe29tb2bdbTHouUx3EFvKWj1b+Sj4fHVn6YNnEgENaPUzFgvCWaT7OpTa4O/fx2AAH0Xf8hB+RZUWYfauynP/AAr3DkdYFjzI0rDAYYHUWkFzWktnm7YE+64zNsHWJqVMS4NDb22PIAKYZZN2yHOuj6Fh+OsPVYXeHVbEAgtBuRO4KkUOIacXa9rdpdpFuu6+b5JxAHvbRYdeoiABJhrXbRyj4VPxLmLX1njWfLaJsIABAHqtNuRyo1+PHYklz5PtVfMKJYGGs0SQWkyIg3G3Rbaud4WmSx2IpNMAw50WOxuvh+H4pc6jSpAklhIaf5mHZhaReDsehI6KXiOJW1wGVQHEDS0gw4bmx7FWcZLtFFnkfbGZ7hS1rW4iibyYePaykVeKcJSeWvxNJrm2c0uuLSJHovkPCD6VKqKjnslgMNcXXdECIaVd4zANxrXbGuwPNrF9oAI3O1is1nqVUWTcuGfTqXFuELZFdhB6T/RQXfaflwn/AIptujXn/wAVy3DXCZYPDquc9rIvtM2dt0XxjN8BUoVqjSx1MtcQWkEabyBfsQfddmDLLI2vQlYYN82fon/3WwJOlj31Df6aZGwnd0BRMV9ruHYAfBrmZjytHvJcvln2cV6VWv4VcAahAdy9wvq3/oGmWaRDmn8O4XVG32d602kx18Vs04T7YaFRwb4FUSQJJZ8xK7yjWDhI2K+X1/s2NN9tuo6f1XVcNZy7S1ldoY6wBmGu7CefZTK4lNbpdPtU9K79TqkXgK9VzxQiIgCIiAIiIAiIgCIiAIiIAiIgCIiAIiID4ZlngzUbUwxqh4gO1aQwj+IGOfzZWxy1hqh1MFlJrYFMklwPPfqZdKmuw2mp5uWzgFf4WlqEECY36heBiucFF+DqyKKfByjKYbMWn9FSZ/l9XEUzStpvB5iea6zNsBpB0jTzsuRzB9cE6SJHUcldL7FKs5/GZK/LcO19IeJXrl1M1AD+7bA8rRyLv0UjKOGG06VMVqdQCs3VVJBDj2ad+/utdXNMaA3zsaHbQ2Rq/lM7H5CusRxHiKmDoV4Bex0PADdJGpzCSOUwNtpVskp0ue3+BCG668KyNxDQwzAfCboeafhssZbDYaXDlbnvdcKMkcwatTZFxvsOYtJvC6DG4mrVrio4ABxAgXETsT1jmvM+o0w+A7zWaYuAB16HspxynDh9vsikXHCmCov8KpiGBtN9jeDrOqzTzNtpXQYyo/D1qb8HRlgbLjUBe+Zj6pP5cua4rD5Y59MBlQloOrTfSHbFw7kLr8m4lqF7addjgZ+um06TP8RDRb27qXKEnydUMke5I7vh3H6n+HD3W1ai0gCdxqI/sqzjfgPD1NWI8WnhXiS6q+ND5i1QE3NoB/NTTntVlM6A6NtbgXRffSRtHMSFR4t9HE3xOqoNUCRYAgTpvabHtyhUhqMWOSirM/irfujwfOcIcPUc6nVhpkgVqNhY2JZaRzkAFdFgs2x2WaSapr4YxDmnVHz+Sg4/g2lTrlzNT6QMtb230zN112T0XeFVFNkamABrm+UmWgAzvO3uumWtxqShT58+h6E9XjdL8HU4Hi1z6FOrNIioSBfkOe611eAKVer4761fzO1tZqgNJuQ2RIvO0LhHUqdMOcP3YN3MAs1zoAewHYTII2tG8LosJxDiHU/EJaW04mHXOohuoAbcr90vJim5Sbca6/yy8tJNLfglTffj9kj6Pqi262NKq6GK8odeNOokmbRsssrxtSo5xcAGD6I3IN5Ppst8WffJ/Y8KSp0yzREXWVCIiAIiIAiIgCIiAIiIAiIgCIiAIiIDj8flbg6QLTdSaTQACOVlZYnENAg/CqnYto2npHdeaoqD4Omm0R8wparqhxeWjVPP9OivsTjGMaXVCGN5lxj81SP4lwjiSMRStv5xG8bzCq0SkzmOJcmDWaqZcCd4VVhsUKWH8OZLi5rmuGwJa4HvcEr6DWwtOsw6XBzXCQWmR7EWXJcT1HmoJaJYB2Lu/fZYZY0j1/8AzIY5SakuSFVy8Op6QWVZAkNloBdyJMecHl1i68yXI6TWOa97iYdDH6bvg6eXX3WnLqIDy46mFxkESNPpfzDsZXT5bgC8BxOojZ25BWSk52oP+xwavRZMMm2uPHoY8KZSwO+oGB5gAYnbc2MLpW4XQCGC820gEx/bdTcrwYAH+Fc08GAdQH+F1Y8L20zj6ITchAoFrSXB31aibg3IE7SbmFG/YzXUw0SALBs2HZdXTEhRRhtLpix39V1fLx9CidHKU+GmtMBg+L/KscHw87xNVtJZpiwggghwjcrozSE7KoznFFwNNhLRs4ix9AVhk0+KC3SNIp5HtR8+4+4hw9V/g0wHNY+KlQNl3cMPNkyD3AV7wdlGE8L924F7w4O1PJMPEEBpjseahV+FKJMFs9lUuy+rhq7xTadDWtfEyQDuI5wfhcmLWSlkca/g9TLCUce3HLg+kU8ndSAFN0tiIdfveOff8Frp1jQIGlxn6uhk8lT4DiRzGhzyA3nKt6PE7HCSCR2uI6rs340uHR4sm27fZfgr1Y03yAeon5WS9FEBERSAiIgCIiAIiIAiIgCIiAIiIAiIgPl+K4orX8tP1h0/9y5jMsdXc1zRU0hzi46ZDrySNe4Ek7QtOJzwCfMD6FV+I4jsRa/UCfndfMxeX3PvFosUVaSKzEYHzSXkn/USfzUN+DABAJgxIjopWIz2xFv1VTiM5HWV2Y45X2cefFgjzwbA99Myxxb6EieVwN1X5ljyXl8nUf5SRtbrK11cY52wWpuCceUruhCuzxcs4J/QWeE4zrMa1rmsqRzfOqP5ZBXX8M/aJTY9pqU3ta4wdB1xtcix/wArhmZQ48lvw1CoydJgHcRP4FZzxYm9yXJT5rO47HK17n6Uy3G0qgBZDrA94N7jdW9A3jcfl2X5eHF+JpVGtdUc3wwA3TYgAWX1bgr7WGVdLMS4NdsKosD/APYB9J7i3otYtr9RzrDKSuPPt5Pq1C1vhbXBasPVBAP4jn3CoM/4rptmkx4LtnEH6eoB6/ktcmWOONyZliwzzT2wRuzHiemHmkx0uFnFtw3sTyKrTitUxtE9fgDdUlGtSnZvySrRucwIYQLQIC+cy5J5p3OdL0R7a0jxKorn3Jww8APu0EG5+u4tpHLndaHYB2I1gP8ACc4QHgAkA2I9wSJUX9pOe4SZ/vyJTAY4/W8gOEDS24Emwjr6rs06gl9KpFJYpJNPsk5Vwk4fu67Gva2Ic1xAI9In/Cu8JwxRpB2hp83IuJHt0Vhg6+po681IXqRwY2uVf7nhytN2eAL1EXSVCIiAIiIAiIgCIiAIiIAiIgCIiAIiID8q4vLdcuggbRtt+cqpxeDIMAmTsBK637u/UNTS0WtIu55mBHIDmVGznCNl2nygAe5j16LjTo92SdHG/c3H16KbkmTPrVdLWkm+36k2hTXYMhzjINhyNiO/Q3VzkPE7cPTLPCEmHFzfqIBuHA9tuSvKTrg5Nvkk0+Bw0TUdJ6N2/ut78lbsAtjONaZedTtDT9Opp25aiAssPxVSc6C9jd569iOq4ZSyX0TSMG5IFso5HJAi0xPfdY1OLmUxcFxcCB5bdyD+qh5hxoCx1Oi1zASyXQNRDQNheCXc+QVIxyZHTVIlpI5/ivL5xT2suGhrSbASBdQ2ZK5psT7K1xWFq6g6NZuXXB3vNpndS6VfSGNe0tLjcuEtA9o3t3XeuIpIvHGk7ZMybjfMaFHwKdeGN21MDnNaROlriLDty5Qo9KpXB+oSdtXPuvcHTdXc9zB4ZaB5HGWkt3HUyrXLKf72myuwO8nlkSHC7gGibXAaD0nssclSVyO3Tylif9PiyTlzq0HUWzsNx/gDmT1VvUoVWga3hl/pFndu0G/OfxVDmmB85q3aIgsDogbkkuO5M2HMBdTlOP8AFo0gfMwxqj6xpGl8g2Ij3m65lDDfR3PLmlG2zHBZhDSWydBkf6gBGqRMwD+c7WvqeCaHik5xgkPa7mTMkFx/D0VLiG4ai9gpVQ2qC0luokEE8+QMEfC6rJ8Makvc0A7NB6d1Nty2V/Bx55KMd/5svMuaG7GziSO8qwCpsuwrmimCLtJA9CrkL0sEm48o+fzL6uz1ERbmIREQBERAEREAREQBERAEREAREQBERAfFq2D0QXWe4CASLO2P/MRHsqjNctbUmXQZiJABI2EjsFszLimi2qA4Wa6YaBJjYGVGq5iyuBodNRxcYIge/wDZeOr/AFH0ba6bKqrl5e/WbNY035ONhtMlaBgXEDSZMiGj1i5/TopmPY+mBMHqOU9ltwGMb1AJ9FspSUeDJ7b5K+vlonS6mZNpg2nnPawXmMyBrdMjzGQWz05ztCvzUlwAkAxJ5kz1i/p2Ug5c2q03JcDLZ31D2VfiO+SXBM4/FYTwwGPBAaZJFjLhtPotBw8Av3aBfcWFv6BXONoPLC4AywyQ2CCeZcgqh4gxJ3ZABEAclr8RmexGWCw+rwXNDRNzJOrlvHLmrHGYNpM1J1CCQCLyJna/VV76xaIaIJjb4gK+wNdr2n7w3YCDsbb359QOqwyZGuTpxwTNbcJSpBtR73Fw2DYkgbTte8T1UjLc2pYiWuLvFaR4boENHTvyPsoOY5a3EYi5gNboBLZiLgwDbcWVlw5lQovcx13AAtdy5Qfxj1WeR3G/ITafsXWLw7aT6dB+lwrkaRznWCNVtjb5U3Lcu+76iCDpeIAbaL6p73/BQcw1kgTDw9jg+A6LEtcB1In/APKtMwY9lKWgl55yDqMxBE8xPvKqirk/L7JOMyfDPIljWGWkOaAC4mbTCvcLh40i1pEi1uq504yMMRUc1oY5haRMyDIb3nZScmzqrU1GpTLSzlIuDtE9bK8Zpy5OfLCbjSfCOubuFuCg4PEa4NxIBg+m3ypUr1cbtHkTVM2otXiL0VVoUNiLwOXqAIiIAiIgCIiAIiIAiIgCIiAIiID8+Zpw3T8XW8Fwb9QcY1dYI2VdhMvd4vi04osYTpbvq3H4XErus4wsB5Bl35iCfYSqKnHhOE3A5jnPT5XjRm6o+icYy5OZznIq1R2sVWlrr7nnzAhV2VUDTxGl5kbDe57LscTRLQNUwR8bXHuudzHBeGWPBJcTIvtp39P7LSGSltKTxpvcWtUPYwvLTAIAIuQd46jqtlLMtLCwc+cHntdQncUB7JqapH+kX5WcNysTS1gtEkEAtcTFzeAefoiXH1Bu+iVSZpYQJJO/v+ahsaxjg9z2tO0dR+shb2iHD+Jo3NwSfTopNPBtqVCX095DQLxzkdlDkkSomLWtqNM7Nk2tfkJ91rovqPqhtOANQvvaIvbbcrXjMtr02uFOqACD5S0BwG9497FZYPNtAvYwJMQDz5qtWuDR5FwmjoqVNwJa12oz5trkA2HQ7gLLA5lNTbQ2YcYkyLgE9OSqBj5ENgxEGe5M6ufP5V5llEmm/ldu45iD8qrXFMr7lngW6tZ/h1Tp5h0ENF+gMbq2xeP0tYWlpDSDUtc2+kd9z8KpGKFMlocXbc5AJFyeQgqBiSapLXGCXEB8QTSk+R4BvvPZUU64Dx2zocbmT3+G5jGmk6CTYkfU2D2hTm4XSJpknT03tuByj9VW8P0KYo+E0uOo+sX2HvK6jJcoLAfE3Ppt3hb447jlyzWP/uyVk2GLaYLrn/d1YELIBeFepCO2NHlTluk2ayFgQtpWBCvRUwlZCusHLW4oSTGVAVmq3xFJo4rqoIokogRCAiIgCIiAIiIAiIgCIiA+HPzrwqkPqF7XGNT7aGibbGdgoWNxNLzOadTXXaReefqOkQumzzKKNWoQ6mb8xb/JXJ5hwa+nqdh3OI/iaY1W/NeCpR9T6Xl8pEijjtdIEkGDAHQb+3T2UTF4BryCTqBb35bqDhcRUYXamuINo0xcchylWuT0K+I1GnQMMgfvPKCTs0Rv1WqVc2ZuaXDNH7HYyoyqWt0McIbaDG4jc+sLTxBXFOofCgNJ1ARtNy3t6clNy/FYivi6lA0vAcAS7yiW6YADZ2nqqbiThir4rg+seRAEAkHqtFXkwcrfBspZqwwHWnpt79VaeI2AQ5gGmDJv2iVwGJyh2sMpOe9x3HJXGT/Z1iaz/wB4dI3J3gK0oQ73FVnlHijocXjmyQarSSIMPFgRzM3K0HLw8jS9riRaALLqMg+zmiMPWFWk1tWAG1B5rm4gGw9lY5JwHQB8g1ci4Hc9iNlm1x9IWdXbOVbgiwNaBtJMTMnltupmXuLIhr3EGzRJJmwk7NaO67LFcFYUeV3iT1FQmPmQVIybhw0HgNcHs/hOxA6OCwy7o+LNlqI06+5zv7FxRa59RgY0kGJBaTJPutORtZiHQBMG8hwuJEiQOp27L6XmWXtdS0k6W22/3ZUWT5YwVjpECbeitkxStK+6/wBmUdU5RZb8OYFjG2YGuFpi5nqeaugxaCACAFrr5kGGCD68l24XHDHbN8LyeZPdklaJhWGu61UMa1/0mVscV3QlGauLsyaa4Z6SsChKxLlfogwIWtyeJJIg2/3ZYuchJg4rHUvHFeSoosWGErTZSJVbhnXCsSoKs9lJXi9Qg9lF4iA9ReL1AEREAREQHz/GU9OpppvDgJ1Ra/cFcrVzCtqfpp6g0XsQRfr/AFX06s9sR7n1N1V4um1wIIERt/VeS9On0z1Yahx8HzrLqzsdVFJrYgySdwBvPovopwrcLQa2k2II9SeZJ5kwudynhxpxXi/QBBGkkEnmSO/wuoxddh8pcBG0mFm4PY0uyMmTdJGH7MYcT44AmpTDSe7TI/A/gvmOfMrMx9WWB4mIdtoIsQfZfV8BWaWAyCGGPcbj4Ko+IqTS9jyPqBEASZBEelioaaRSL5OTy3JtbhUDdLekDfmuvyzDhx8MCASNR5uhUbcI5rtTS5p7un/p2Vxg6tUH/wCS3TS38CAFaOKUuWirZdZhRJexjfoH1RsT/hSK9MMGhhgmZ07gReOiiYWsBufdb/v7exW+PB9Tk/P2M3IpMPl7tbi6bWEkm3qVZYBlRrtxE7TPupRxLSIgLZhNAuBdX+Wii3xWy0BlsET1/wAKG3BMklohZDECbC5Uhm3Ieq6NqZhbR4Ke2oyen9Vtc0HcLQF6aq0jBIq2etwzWmQ2/ZbS9R3VlrdiFeMFHoq5N9m2q4xZRqGM80OsV4cUJhacRDhf5CjJByXATolh3dYOeozakCJWDqytBUuSGby5eyozKinYbDFykk3YOnN1OWLGACAs1UhhERCAiIgCIiAL1eIgPUXiID5viOKgw+djx6Frh+azocQ06v0k/BCIuGJ3zRtZidIc5pvs3p1uO1lRVcIHP1F73Tch0EH+g7BEVdqbITaLfD5s6m0taBB+AsDmuq7ruuNreyItIlWuCDUzJs9fZbBm5H0j3P8AQIiuQYux5d9TrdOXwpFBrTP90RWUUVcmjcyWizzH+q6k4XOfNA83U7fmiKaoJ2XFPMxyELM5miLRJGTPf2ktLszRFoirNL81VDmPFFdlJ5ZSY6pqhrS4humdyeZjlZEUSdFoos8JmrnMaXgBxHmDZInsSthzBEV10UZg7HrW3HFxgIiq2Si+wGEgAvPsrim61kRQVNoK9lEUASiIgCIiAIiIAiIgPJ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38244" name="AutoShape 4" descr="data:image/jpeg;base64,/9j/4AAQSkZJRgABAQAAAQABAAD/2wCEAAkGBhQSERMUExMVFRUVGRcYFxcUFhgXGBkXFhcVFBcVFhUYGyYgFxojGRoUHy8gIycpLCwsGB4xNTAqNSYrLCkBCQoKDgwOGg8PGiwlHyUsLCwpLCksLCwpLCwvLCwsLCktLCwsLCwsKSwsKSwsLCkpLCwsLCwpLCwsLCwsKSwsKf/AABEIALcBEwMBIgACEQEDEQH/xAAcAAEAAgMBAQEAAAAAAAAAAAAABAUCAwYBBwj/xAA/EAABAwIEBAUBBQcCBQUAAAABAAIRAyEEBRIxBkFRYRMicYGRMgcUobHBFSNCUtHh8WLwJIKissIWFzNzkv/EABoBAQADAQEBAAAAAAAAAAAAAAABAgMEBQb/xAAtEQACAgEEAQIFAwUBAAAAAAAAAQIRAwQSITFBUWETFCKh8TJx0SOBseHwBf/aAAwDAQACEQMRAD8A+vVHHr8lanz6ei8xlIOAbyJ9PlYYhsRHTb0Xlts74pcHviR/EvPvxHNQalUqNVxJmJ6R8XWbyNHQsN9lwM2eOU+q2tzvq0hc/wDeyshjT1UrUSXkl6WL8HQtzfst1PM2lc/SrTeVkx6utTL1MnpYnR/fW9V43HsP8SoW/ipFEki4+VqtTJmL00V5LoYlp2cPlbAVSjDT2WxjHD26LRah+UZvCvDLdFWMqvB3JHSyksxXUH4WscyfZk8bRKRYNqhZStU0zM9REUgIiIAiIgCIiAIiIAiIgCIiAIiIAiIgCIiAq6rwq3xtZc7vA7AcvmVJzIw0lV+UkFrhPNePK26PUxpKO4wr0yYjn+Sg1j5jGwkLoMTh/wB1beCqyvhYjrz9Yv8AiqSgzfHlTKsOgGZ7dFnS3ELZiMP+iwbQIuqbWbKaNjKmio9n8zQ4e9ipuG5BRM0bDqNTs5p/MfqpWHENkbkfCslyUcrVkqg+e4UxlMqDgmQ3sLe6s6A2+VvCNnLldG+lTsJ3W5tNZBq2NC7FBHBKRg2ksnU1mgK1UEZ2zBtOF6As0U7EhYREVyAiIgCIiAIiIAiIgCIiAIiIAiIgCIiAIiID5w/7SmOgfdMTfcQwj5JCxw3F0zGFe29tb2bdbTHouUx3EFvKWj1b+Sj4fHVn6YNnEgENaPUzFgvCWaT7OpTa4O/fx2AAH0Xf8hB+RZUWYfauynP/AAr3DkdYFjzI0rDAYYHUWkFzWktnm7YE+64zNsHWJqVMS4NDb22PIAKYZZN2yHOuj6Fh+OsPVYXeHVbEAgtBuRO4KkUOIacXa9rdpdpFuu6+b5JxAHvbRYdeoiABJhrXbRyj4VPxLmLX1njWfLaJsIABAHqtNuRyo1+PHYklz5PtVfMKJYGGs0SQWkyIg3G3Rbaud4WmSx2IpNMAw50WOxuvh+H4pc6jSpAklhIaf5mHZhaReDsehI6KXiOJW1wGVQHEDS0gw4bmx7FWcZLtFFnkfbGZ7hS1rW4iibyYePaykVeKcJSeWvxNJrm2c0uuLSJHovkPCD6VKqKjnslgMNcXXdECIaVd4zANxrXbGuwPNrF9oAI3O1is1nqVUWTcuGfTqXFuELZFdhB6T/RQXfaflwn/AIptujXn/wAVy3DXCZYPDquc9rIvtM2dt0XxjN8BUoVqjSx1MtcQWkEabyBfsQfddmDLLI2vQlYYN82fon/3WwJOlj31Df6aZGwnd0BRMV9ruHYAfBrmZjytHvJcvln2cV6VWv4VcAahAdy9wvq3/oGmWaRDmn8O4XVG32d602kx18Vs04T7YaFRwb4FUSQJJZ8xK7yjWDhI2K+X1/s2NN9tuo6f1XVcNZy7S1ldoY6wBmGu7CefZTK4lNbpdPtU9K79TqkXgK9VzxQiIgCIiAIiIAiIgCIiAIiIAiIgCIiAIiID4ZlngzUbUwxqh4gO1aQwj+IGOfzZWxy1hqh1MFlJrYFMklwPPfqZdKmuw2mp5uWzgFf4WlqEECY36heBiucFF+DqyKKfByjKYbMWn9FSZ/l9XEUzStpvB5iea6zNsBpB0jTzsuRzB9cE6SJHUcldL7FKs5/GZK/LcO19IeJXrl1M1AD+7bA8rRyLv0UjKOGG06VMVqdQCs3VVJBDj2ad+/utdXNMaA3zsaHbQ2Rq/lM7H5CusRxHiKmDoV4Bex0PADdJGpzCSOUwNtpVskp0ue3+BCG668KyNxDQwzAfCboeafhssZbDYaXDlbnvdcKMkcwatTZFxvsOYtJvC6DG4mrVrio4ABxAgXETsT1jmvM+o0w+A7zWaYuAB16HspxynDh9vsikXHCmCov8KpiGBtN9jeDrOqzTzNtpXQYyo/D1qb8HRlgbLjUBe+Zj6pP5cua4rD5Y59MBlQloOrTfSHbFw7kLr8m4lqF7addjgZ+um06TP8RDRb27qXKEnydUMke5I7vh3H6n+HD3W1ai0gCdxqI/sqzjfgPD1NWI8WnhXiS6q+ND5i1QE3NoB/NTTntVlM6A6NtbgXRffSRtHMSFR4t9HE3xOqoNUCRYAgTpvabHtyhUhqMWOSirM/irfujwfOcIcPUc6nVhpkgVqNhY2JZaRzkAFdFgs2x2WaSapr4YxDmnVHz+Sg4/g2lTrlzNT6QMtb230zN112T0XeFVFNkamABrm+UmWgAzvO3uumWtxqShT58+h6E9XjdL8HU4Hi1z6FOrNIioSBfkOe611eAKVer4761fzO1tZqgNJuQ2RIvO0LhHUqdMOcP3YN3MAs1zoAewHYTII2tG8LosJxDiHU/EJaW04mHXOohuoAbcr90vJim5Sbca6/yy8tJNLfglTffj9kj6Pqi262NKq6GK8odeNOokmbRsssrxtSo5xcAGD6I3IN5Ppst8WffJ/Y8KSp0yzREXWVCIiAIiIAiIgCIiAIiIAiIgCIiAIiIDj8flbg6QLTdSaTQACOVlZYnENAg/CqnYto2npHdeaoqD4Omm0R8wparqhxeWjVPP9OivsTjGMaXVCGN5lxj81SP4lwjiSMRStv5xG8bzCq0SkzmOJcmDWaqZcCd4VVhsUKWH8OZLi5rmuGwJa4HvcEr6DWwtOsw6XBzXCQWmR7EWXJcT1HmoJaJYB2Lu/fZYZY0j1/8AzIY5SakuSFVy8Op6QWVZAkNloBdyJMecHl1i68yXI6TWOa97iYdDH6bvg6eXX3WnLqIDy46mFxkESNPpfzDsZXT5bgC8BxOojZ25BWSk52oP+xwavRZMMm2uPHoY8KZSwO+oGB5gAYnbc2MLpW4XQCGC820gEx/bdTcrwYAH+Fc08GAdQH+F1Y8L20zj6ITchAoFrSXB31aibg3IE7SbmFG/YzXUw0SALBs2HZdXTEhRRhtLpix39V1fLx9CidHKU+GmtMBg+L/KscHw87xNVtJZpiwggghwjcrozSE7KoznFFwNNhLRs4ix9AVhk0+KC3SNIp5HtR8+4+4hw9V/g0wHNY+KlQNl3cMPNkyD3AV7wdlGE8L924F7w4O1PJMPEEBpjseahV+FKJMFs9lUuy+rhq7xTadDWtfEyQDuI5wfhcmLWSlkca/g9TLCUce3HLg+kU8ndSAFN0tiIdfveOff8Frp1jQIGlxn6uhk8lT4DiRzGhzyA3nKt6PE7HCSCR2uI6rs340uHR4sm27fZfgr1Y03yAeon5WS9FEBERSAiIgCIiAIiIAiIgCIiAIiIAiIgPl+K4orX8tP1h0/9y5jMsdXc1zRU0hzi46ZDrySNe4Ek7QtOJzwCfMD6FV+I4jsRa/UCfndfMxeX3PvFosUVaSKzEYHzSXkn/USfzUN+DABAJgxIjopWIz2xFv1VTiM5HWV2Y45X2cefFgjzwbA99Myxxb6EieVwN1X5ljyXl8nUf5SRtbrK11cY52wWpuCceUruhCuzxcs4J/QWeE4zrMa1rmsqRzfOqP5ZBXX8M/aJTY9pqU3ta4wdB1xtcix/wArhmZQ48lvw1CoydJgHcRP4FZzxYm9yXJT5rO47HK17n6Uy3G0qgBZDrA94N7jdW9A3jcfl2X5eHF+JpVGtdUc3wwA3TYgAWX1bgr7WGVdLMS4NdsKosD/APYB9J7i3otYtr9RzrDKSuPPt5Pq1C1vhbXBasPVBAP4jn3CoM/4rptmkx4LtnEH6eoB6/ktcmWOONyZliwzzT2wRuzHiemHmkx0uFnFtw3sTyKrTitUxtE9fgDdUlGtSnZvySrRucwIYQLQIC+cy5J5p3OdL0R7a0jxKorn3Jww8APu0EG5+u4tpHLndaHYB2I1gP8ACc4QHgAkA2I9wSJUX9pOe4SZ/vyJTAY4/W8gOEDS24Emwjr6rs06gl9KpFJYpJNPsk5Vwk4fu67Gva2Ic1xAI9In/Cu8JwxRpB2hp83IuJHt0Vhg6+po681IXqRwY2uVf7nhytN2eAL1EXSVCIiAIiIAiIgCIiAIiIAiIgCIiAIiID8q4vLdcuggbRtt+cqpxeDIMAmTsBK637u/UNTS0WtIu55mBHIDmVGznCNl2nygAe5j16LjTo92SdHG/c3H16KbkmTPrVdLWkm+36k2hTXYMhzjINhyNiO/Q3VzkPE7cPTLPCEmHFzfqIBuHA9tuSvKTrg5Nvkk0+Bw0TUdJ6N2/ut78lbsAtjONaZedTtDT9Opp25aiAssPxVSc6C9jd569iOq4ZSyX0TSMG5IFso5HJAi0xPfdY1OLmUxcFxcCB5bdyD+qh5hxoCx1Oi1zASyXQNRDQNheCXc+QVIxyZHTVIlpI5/ivL5xT2suGhrSbASBdQ2ZK5psT7K1xWFq6g6NZuXXB3vNpndS6VfSGNe0tLjcuEtA9o3t3XeuIpIvHGk7ZMybjfMaFHwKdeGN21MDnNaROlriLDty5Qo9KpXB+oSdtXPuvcHTdXc9zB4ZaB5HGWkt3HUyrXLKf72myuwO8nlkSHC7gGibXAaD0nssclSVyO3Tylif9PiyTlzq0HUWzsNx/gDmT1VvUoVWga3hl/pFndu0G/OfxVDmmB85q3aIgsDogbkkuO5M2HMBdTlOP8AFo0gfMwxqj6xpGl8g2Ij3m65lDDfR3PLmlG2zHBZhDSWydBkf6gBGqRMwD+c7WvqeCaHik5xgkPa7mTMkFx/D0VLiG4ai9gpVQ2qC0luokEE8+QMEfC6rJ8Makvc0A7NB6d1Nty2V/Bx55KMd/5svMuaG7GziSO8qwCpsuwrmimCLtJA9CrkL0sEm48o+fzL6uz1ERbmIREQBERAEREAREQBERAEREAREQBERAfFq2D0QXWe4CASLO2P/MRHsqjNctbUmXQZiJABI2EjsFszLimi2qA4Wa6YaBJjYGVGq5iyuBodNRxcYIge/wDZeOr/AFH0ba6bKqrl5e/WbNY035ONhtMlaBgXEDSZMiGj1i5/TopmPY+mBMHqOU9ltwGMb1AJ9FspSUeDJ7b5K+vlonS6mZNpg2nnPawXmMyBrdMjzGQWz05ztCvzUlwAkAxJ5kz1i/p2Ug5c2q03JcDLZ31D2VfiO+SXBM4/FYTwwGPBAaZJFjLhtPotBw8Av3aBfcWFv6BXONoPLC4AywyQ2CCeZcgqh4gxJ3ZABEAclr8RmexGWCw+rwXNDRNzJOrlvHLmrHGYNpM1J1CCQCLyJna/VV76xaIaIJjb4gK+wNdr2n7w3YCDsbb359QOqwyZGuTpxwTNbcJSpBtR73Fw2DYkgbTte8T1UjLc2pYiWuLvFaR4boENHTvyPsoOY5a3EYi5gNboBLZiLgwDbcWVlw5lQovcx13AAtdy5Qfxj1WeR3G/ITafsXWLw7aT6dB+lwrkaRznWCNVtjb5U3Lcu+76iCDpeIAbaL6p73/BQcw1kgTDw9jg+A6LEtcB1In/APKtMwY9lKWgl55yDqMxBE8xPvKqirk/L7JOMyfDPIljWGWkOaAC4mbTCvcLh40i1pEi1uq504yMMRUc1oY5haRMyDIb3nZScmzqrU1GpTLSzlIuDtE9bK8Zpy5OfLCbjSfCOubuFuCg4PEa4NxIBg+m3ypUr1cbtHkTVM2otXiL0VVoUNiLwOXqAIiIAiIgCIiAIiIAiIgCIiAIiID8+Zpw3T8XW8Fwb9QcY1dYI2VdhMvd4vi04osYTpbvq3H4XErus4wsB5Bl35iCfYSqKnHhOE3A5jnPT5XjRm6o+icYy5OZznIq1R2sVWlrr7nnzAhV2VUDTxGl5kbDe57LscTRLQNUwR8bXHuudzHBeGWPBJcTIvtp39P7LSGSltKTxpvcWtUPYwvLTAIAIuQd46jqtlLMtLCwc+cHntdQncUB7JqapH+kX5WcNysTS1gtEkEAtcTFzeAefoiXH1Bu+iVSZpYQJJO/v+ahsaxjg9z2tO0dR+shb2iHD+Jo3NwSfTopNPBtqVCX095DQLxzkdlDkkSomLWtqNM7Nk2tfkJ91rovqPqhtOANQvvaIvbbcrXjMtr02uFOqACD5S0BwG9497FZYPNtAvYwJMQDz5qtWuDR5FwmjoqVNwJa12oz5trkA2HQ7gLLA5lNTbQ2YcYkyLgE9OSqBj5ENgxEGe5M6ufP5V5llEmm/ldu45iD8qrXFMr7lngW6tZ/h1Tp5h0ENF+gMbq2xeP0tYWlpDSDUtc2+kd9z8KpGKFMlocXbc5AJFyeQgqBiSapLXGCXEB8QTSk+R4BvvPZUU64Dx2zocbmT3+G5jGmk6CTYkfU2D2hTm4XSJpknT03tuByj9VW8P0KYo+E0uOo+sX2HvK6jJcoLAfE3Ppt3hb447jlyzWP/uyVk2GLaYLrn/d1YELIBeFepCO2NHlTluk2ayFgQtpWBCvRUwlZCusHLW4oSTGVAVmq3xFJo4rqoIokogRCAiIgCIiAIiIAiIgCIiA+HPzrwqkPqF7XGNT7aGibbGdgoWNxNLzOadTXXaReefqOkQumzzKKNWoQ6mb8xb/JXJ5hwa+nqdh3OI/iaY1W/NeCpR9T6Xl8pEijjtdIEkGDAHQb+3T2UTF4BryCTqBb35bqDhcRUYXamuINo0xcchylWuT0K+I1GnQMMgfvPKCTs0Rv1WqVc2ZuaXDNH7HYyoyqWt0McIbaDG4jc+sLTxBXFOofCgNJ1ARtNy3t6clNy/FYivi6lA0vAcAS7yiW6YADZ2nqqbiThir4rg+seRAEAkHqtFXkwcrfBspZqwwHWnpt79VaeI2AQ5gGmDJv2iVwGJyh2sMpOe9x3HJXGT/Z1iaz/wB4dI3J3gK0oQ73FVnlHijocXjmyQarSSIMPFgRzM3K0HLw8jS9riRaALLqMg+zmiMPWFWk1tWAG1B5rm4gGw9lY5JwHQB8g1ci4Hc9iNlm1x9IWdXbOVbgiwNaBtJMTMnltupmXuLIhr3EGzRJJmwk7NaO67LFcFYUeV3iT1FQmPmQVIybhw0HgNcHs/hOxA6OCwy7o+LNlqI06+5zv7FxRa59RgY0kGJBaTJPutORtZiHQBMG8hwuJEiQOp27L6XmWXtdS0k6W22/3ZUWT5YwVjpECbeitkxStK+6/wBmUdU5RZb8OYFjG2YGuFpi5nqeaugxaCACAFrr5kGGCD68l24XHDHbN8LyeZPdklaJhWGu61UMa1/0mVscV3QlGauLsyaa4Z6SsChKxLlfogwIWtyeJJIg2/3ZYuchJg4rHUvHFeSoosWGErTZSJVbhnXCsSoKs9lJXi9Qg9lF4iA9ReL1AEREAREQHz/GU9OpppvDgJ1Ra/cFcrVzCtqfpp6g0XsQRfr/AFX06s9sR7n1N1V4um1wIIERt/VeS9On0z1Yahx8HzrLqzsdVFJrYgySdwBvPovopwrcLQa2k2II9SeZJ5kwudynhxpxXi/QBBGkkEnmSO/wuoxddh8pcBG0mFm4PY0uyMmTdJGH7MYcT44AmpTDSe7TI/A/gvmOfMrMx9WWB4mIdtoIsQfZfV8BWaWAyCGGPcbj4Ko+IqTS9jyPqBEASZBEelioaaRSL5OTy3JtbhUDdLekDfmuvyzDhx8MCASNR5uhUbcI5rtTS5p7un/p2Vxg6tUH/wCS3TS38CAFaOKUuWirZdZhRJexjfoH1RsT/hSK9MMGhhgmZ07gReOiiYWsBufdb/v7exW+PB9Tk/P2M3IpMPl7tbi6bWEkm3qVZYBlRrtxE7TPupRxLSIgLZhNAuBdX+Wii3xWy0BlsET1/wAKG3BMklohZDECbC5Uhm3Ieq6NqZhbR4Ke2oyen9Vtc0HcLQF6aq0jBIq2etwzWmQ2/ZbS9R3VlrdiFeMFHoq5N9m2q4xZRqGM80OsV4cUJhacRDhf5CjJByXATolh3dYOeozakCJWDqytBUuSGby5eyozKinYbDFykk3YOnN1OWLGACAs1UhhERCAiIgCIiAL1eIgPUXiID5viOKgw+djx6Frh+azocQ06v0k/BCIuGJ3zRtZidIc5pvs3p1uO1lRVcIHP1F73Tch0EH+g7BEVdqbITaLfD5s6m0taBB+AsDmuq7ruuNreyItIlWuCDUzJs9fZbBm5H0j3P8AQIiuQYux5d9TrdOXwpFBrTP90RWUUVcmjcyWizzH+q6k4XOfNA83U7fmiKaoJ2XFPMxyELM5miLRJGTPf2ktLszRFoirNL81VDmPFFdlJ5ZSY6pqhrS4humdyeZjlZEUSdFoos8JmrnMaXgBxHmDZInsSthzBEV10UZg7HrW3HFxgIiq2Si+wGEgAvPsrim61kRQVNoK9lEUASiIgCIiAIiIAiIgPJ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38246" name="Picture 6" descr="http://1.nieuwsbladcdn.be/Assets/Images_Upload/2012/05/30/hamburger.jpg.h380.jpg.568.jpg"/>
          <p:cNvPicPr>
            <a:picLocks noChangeAspect="1" noChangeArrowheads="1"/>
          </p:cNvPicPr>
          <p:nvPr/>
        </p:nvPicPr>
        <p:blipFill>
          <a:blip r:embed="rId2" cstate="print"/>
          <a:srcRect r="43917"/>
          <a:stretch>
            <a:fillRect/>
          </a:stretch>
        </p:blipFill>
        <p:spPr bwMode="auto">
          <a:xfrm>
            <a:off x="467544" y="4941168"/>
            <a:ext cx="1517058" cy="1800200"/>
          </a:xfrm>
          <a:prstGeom prst="rect">
            <a:avLst/>
          </a:prstGeom>
          <a:noFill/>
        </p:spPr>
      </p:pic>
      <p:sp>
        <p:nvSpPr>
          <p:cNvPr id="8" name="Tekstvak 7"/>
          <p:cNvSpPr txBox="1"/>
          <p:nvPr/>
        </p:nvSpPr>
        <p:spPr>
          <a:xfrm>
            <a:off x="1979712" y="5661248"/>
            <a:ext cx="3312368" cy="523220"/>
          </a:xfrm>
          <a:prstGeom prst="rect">
            <a:avLst/>
          </a:prstGeom>
          <a:noFill/>
        </p:spPr>
        <p:txBody>
          <a:bodyPr wrap="square" rtlCol="0">
            <a:spAutoFit/>
          </a:bodyPr>
          <a:lstStyle/>
          <a:p>
            <a:r>
              <a:rPr lang="nl-NL" sz="2800" dirty="0" smtClean="0"/>
              <a:t>De Mac Junkfood</a:t>
            </a:r>
            <a:endParaRPr lang="nl-NL" sz="2800" dirty="0"/>
          </a:p>
        </p:txBody>
      </p:sp>
    </p:spTree>
    <p:extLst>
      <p:ext uri="{BB962C8B-B14F-4D97-AF65-F5344CB8AC3E}">
        <p14:creationId xmlns="" xmlns:p14="http://schemas.microsoft.com/office/powerpoint/2010/main" val="26369325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92</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386090"/>
          </a:xfrm>
          <a:prstGeom prst="rect">
            <a:avLst/>
          </a:prstGeom>
          <a:noFill/>
        </p:spPr>
        <p:txBody>
          <a:bodyPr wrap="square" rtlCol="0">
            <a:spAutoFit/>
          </a:bodyPr>
          <a:lstStyle/>
          <a:p>
            <a:r>
              <a:rPr lang="en-US" sz="2800" dirty="0" smtClean="0"/>
              <a:t>Non </a:t>
            </a:r>
            <a:r>
              <a:rPr lang="en-US" sz="2800" dirty="0" err="1" smtClean="0"/>
              <a:t>est</a:t>
            </a:r>
            <a:r>
              <a:rPr lang="en-US" sz="2800" dirty="0" smtClean="0"/>
              <a:t> </a:t>
            </a:r>
            <a:r>
              <a:rPr lang="en-US" sz="2800" dirty="0" err="1" smtClean="0"/>
              <a:t>necesse</a:t>
            </a:r>
            <a:r>
              <a:rPr lang="en-US" sz="2800" dirty="0" smtClean="0"/>
              <a:t> </a:t>
            </a:r>
            <a:r>
              <a:rPr lang="en-US" sz="2800" dirty="0" err="1" smtClean="0"/>
              <a:t>omne</a:t>
            </a:r>
            <a:r>
              <a:rPr lang="en-US" sz="2800" dirty="0" smtClean="0"/>
              <a:t> </a:t>
            </a:r>
            <a:r>
              <a:rPr lang="en-US" sz="2800" dirty="0" err="1" smtClean="0"/>
              <a:t>perscrutari</a:t>
            </a:r>
            <a:r>
              <a:rPr lang="en-US" sz="2800" dirty="0" smtClean="0"/>
              <a:t> </a:t>
            </a:r>
            <a:r>
              <a:rPr lang="en-US" sz="2800" dirty="0" err="1" smtClean="0"/>
              <a:t>profundum</a:t>
            </a:r>
            <a:r>
              <a:rPr lang="en-US" sz="2800" dirty="0" smtClean="0"/>
              <a:t> </a:t>
            </a:r>
            <a:r>
              <a:rPr lang="en-US" sz="2800" dirty="0" err="1" smtClean="0"/>
              <a:t>nec</a:t>
            </a:r>
            <a:r>
              <a:rPr lang="en-US" sz="2800" dirty="0" smtClean="0"/>
              <a:t> </a:t>
            </a:r>
            <a:r>
              <a:rPr lang="en-US" sz="2800" dirty="0" err="1" smtClean="0"/>
              <a:t>strage</a:t>
            </a:r>
            <a:r>
              <a:rPr lang="en-US" sz="2800" dirty="0" smtClean="0"/>
              <a:t> </a:t>
            </a:r>
            <a:r>
              <a:rPr lang="en-US" sz="2800" dirty="0" err="1" smtClean="0"/>
              <a:t>animalium</a:t>
            </a:r>
            <a:r>
              <a:rPr lang="en-US" sz="2800" dirty="0" smtClean="0"/>
              <a:t> </a:t>
            </a:r>
            <a:r>
              <a:rPr lang="en-US" sz="2800" dirty="0" err="1" smtClean="0"/>
              <a:t>ventrem</a:t>
            </a:r>
            <a:r>
              <a:rPr lang="en-US" sz="2800" dirty="0" smtClean="0"/>
              <a:t> </a:t>
            </a:r>
            <a:r>
              <a:rPr lang="en-US" sz="2800" dirty="0" err="1" smtClean="0"/>
              <a:t>onerare</a:t>
            </a:r>
            <a:r>
              <a:rPr lang="en-US" sz="2800" dirty="0" smtClean="0"/>
              <a:t> </a:t>
            </a:r>
            <a:r>
              <a:rPr lang="en-US" sz="2800" dirty="0" err="1" smtClean="0"/>
              <a:t>nec</a:t>
            </a:r>
            <a:r>
              <a:rPr lang="en-US" sz="2800" dirty="0" smtClean="0"/>
              <a:t> </a:t>
            </a:r>
            <a:r>
              <a:rPr lang="en-US" sz="2800" dirty="0" err="1" smtClean="0"/>
              <a:t>conchylia</a:t>
            </a:r>
            <a:r>
              <a:rPr lang="en-US" sz="2800" dirty="0" smtClean="0"/>
              <a:t> </a:t>
            </a:r>
            <a:r>
              <a:rPr lang="en-US" sz="2800" dirty="0" err="1" smtClean="0"/>
              <a:t>ultimi</a:t>
            </a:r>
            <a:r>
              <a:rPr lang="en-US" sz="2800" dirty="0" smtClean="0"/>
              <a:t> </a:t>
            </a:r>
            <a:r>
              <a:rPr lang="en-US" sz="2800" dirty="0" err="1" smtClean="0"/>
              <a:t>maris</a:t>
            </a:r>
            <a:r>
              <a:rPr lang="en-US" sz="2800" dirty="0" smtClean="0"/>
              <a:t> ex </a:t>
            </a:r>
            <a:r>
              <a:rPr lang="en-US" sz="2800" dirty="0" err="1" smtClean="0"/>
              <a:t>ignoto</a:t>
            </a:r>
            <a:r>
              <a:rPr lang="en-US" sz="2800" dirty="0" smtClean="0"/>
              <a:t> </a:t>
            </a:r>
            <a:r>
              <a:rPr lang="en-US" sz="2800" dirty="0" err="1" smtClean="0"/>
              <a:t>litore</a:t>
            </a:r>
            <a:r>
              <a:rPr lang="en-US" sz="2800" dirty="0" smtClean="0"/>
              <a:t> </a:t>
            </a:r>
            <a:r>
              <a:rPr lang="en-US" sz="2800" dirty="0" err="1" smtClean="0"/>
              <a:t>eruere</a:t>
            </a:r>
            <a:r>
              <a:rPr lang="en-US" sz="2800" dirty="0" smtClean="0"/>
              <a:t>: </a:t>
            </a:r>
            <a:r>
              <a:rPr lang="en-US" sz="2800" dirty="0" err="1" smtClean="0"/>
              <a:t>di</a:t>
            </a:r>
            <a:r>
              <a:rPr lang="en-US" sz="2800" dirty="0" smtClean="0"/>
              <a:t> </a:t>
            </a:r>
            <a:r>
              <a:rPr lang="en-US" sz="2800" dirty="0" err="1" smtClean="0"/>
              <a:t>istos</a:t>
            </a:r>
            <a:r>
              <a:rPr lang="en-US" sz="2800" dirty="0" smtClean="0"/>
              <a:t> </a:t>
            </a:r>
            <a:r>
              <a:rPr lang="en-US" sz="2800" dirty="0" err="1" smtClean="0"/>
              <a:t>deaeque</a:t>
            </a:r>
            <a:r>
              <a:rPr lang="en-US" sz="2800" dirty="0" smtClean="0"/>
              <a:t> </a:t>
            </a:r>
            <a:r>
              <a:rPr lang="en-US" sz="2800" dirty="0" err="1" smtClean="0"/>
              <a:t>perdant</a:t>
            </a:r>
            <a:r>
              <a:rPr lang="en-US" sz="2800" dirty="0" smtClean="0"/>
              <a:t> quorum </a:t>
            </a:r>
            <a:r>
              <a:rPr lang="en-US" sz="2800" dirty="0" err="1" smtClean="0"/>
              <a:t>luxuria</a:t>
            </a:r>
            <a:r>
              <a:rPr lang="en-US" sz="2800" dirty="0" smtClean="0"/>
              <a:t> tam </a:t>
            </a:r>
            <a:r>
              <a:rPr lang="en-US" sz="2800" dirty="0" err="1" smtClean="0"/>
              <a:t>invidiosi</a:t>
            </a:r>
            <a:r>
              <a:rPr lang="en-US" sz="2800" dirty="0" smtClean="0"/>
              <a:t> </a:t>
            </a:r>
            <a:r>
              <a:rPr lang="en-US" sz="2800" dirty="0" err="1" smtClean="0"/>
              <a:t>imperii</a:t>
            </a:r>
            <a:r>
              <a:rPr lang="en-US" sz="2800" dirty="0" smtClean="0"/>
              <a:t> fines </a:t>
            </a:r>
            <a:r>
              <a:rPr lang="en-US" sz="2800" dirty="0" err="1" smtClean="0"/>
              <a:t>transcendit</a:t>
            </a:r>
            <a:r>
              <a:rPr lang="en-US" sz="2800" dirty="0" smtClean="0"/>
              <a:t>! Ultra </a:t>
            </a:r>
            <a:r>
              <a:rPr lang="en-US" sz="2800" dirty="0" err="1" smtClean="0"/>
              <a:t>Phasin</a:t>
            </a:r>
            <a:r>
              <a:rPr lang="en-US" sz="2800" dirty="0" smtClean="0"/>
              <a:t> </a:t>
            </a:r>
            <a:r>
              <a:rPr lang="en-US" sz="2800" dirty="0" err="1" smtClean="0"/>
              <a:t>capi</a:t>
            </a:r>
            <a:r>
              <a:rPr lang="en-US" sz="2800" dirty="0" smtClean="0"/>
              <a:t> </a:t>
            </a:r>
            <a:r>
              <a:rPr lang="en-US" sz="2800" dirty="0" err="1" smtClean="0"/>
              <a:t>volunt</a:t>
            </a:r>
            <a:r>
              <a:rPr lang="en-US" sz="2800" dirty="0" smtClean="0"/>
              <a:t> quod </a:t>
            </a:r>
            <a:r>
              <a:rPr lang="en-US" sz="2800" dirty="0" err="1" smtClean="0"/>
              <a:t>ambitiosam</a:t>
            </a:r>
            <a:r>
              <a:rPr lang="en-US" sz="2800" dirty="0" smtClean="0"/>
              <a:t> </a:t>
            </a:r>
            <a:r>
              <a:rPr lang="en-US" sz="2800" dirty="0" err="1" smtClean="0"/>
              <a:t>popinam</a:t>
            </a:r>
            <a:r>
              <a:rPr lang="en-US" sz="2800" dirty="0" smtClean="0"/>
              <a:t> </a:t>
            </a:r>
            <a:r>
              <a:rPr lang="en-US" sz="2800" dirty="0" err="1" smtClean="0"/>
              <a:t>instruat</a:t>
            </a:r>
            <a:r>
              <a:rPr lang="en-US" sz="2800" dirty="0" smtClean="0"/>
              <a:t>, </a:t>
            </a:r>
            <a:r>
              <a:rPr lang="en-US" sz="2800" dirty="0" err="1" smtClean="0"/>
              <a:t>nec</a:t>
            </a:r>
            <a:r>
              <a:rPr lang="en-US" sz="2800" dirty="0" smtClean="0"/>
              <a:t> </a:t>
            </a:r>
            <a:r>
              <a:rPr lang="en-US" sz="2800" dirty="0" err="1" smtClean="0"/>
              <a:t>piget</a:t>
            </a:r>
            <a:r>
              <a:rPr lang="en-US" sz="2800" dirty="0" smtClean="0"/>
              <a:t> a </a:t>
            </a:r>
            <a:r>
              <a:rPr lang="en-US" sz="2800" dirty="0" err="1" smtClean="0"/>
              <a:t>Parthis</a:t>
            </a:r>
            <a:r>
              <a:rPr lang="en-US" sz="2800" dirty="0" smtClean="0"/>
              <a:t>, a </a:t>
            </a:r>
            <a:r>
              <a:rPr lang="en-US" sz="2800" dirty="0" err="1" smtClean="0"/>
              <a:t>quibus</a:t>
            </a:r>
            <a:r>
              <a:rPr lang="en-US" sz="2800" dirty="0" smtClean="0"/>
              <a:t> </a:t>
            </a:r>
            <a:r>
              <a:rPr lang="en-US" sz="2800" dirty="0" err="1" smtClean="0"/>
              <a:t>nondum</a:t>
            </a:r>
            <a:r>
              <a:rPr lang="en-US" sz="2800" dirty="0" smtClean="0"/>
              <a:t> </a:t>
            </a:r>
            <a:r>
              <a:rPr lang="en-US" sz="2800" dirty="0" err="1" smtClean="0"/>
              <a:t>poenas</a:t>
            </a:r>
            <a:r>
              <a:rPr lang="en-US" sz="2800" dirty="0" smtClean="0"/>
              <a:t> </a:t>
            </a:r>
            <a:r>
              <a:rPr lang="en-US" sz="2800" dirty="0" err="1" smtClean="0"/>
              <a:t>repetimus</a:t>
            </a:r>
            <a:r>
              <a:rPr lang="en-US" sz="2800" dirty="0" smtClean="0"/>
              <a:t>, </a:t>
            </a:r>
            <a:r>
              <a:rPr lang="en-US" sz="2800" dirty="0" err="1" smtClean="0"/>
              <a:t>aves</a:t>
            </a:r>
            <a:r>
              <a:rPr lang="en-US" sz="2800" dirty="0" smtClean="0"/>
              <a:t> </a:t>
            </a:r>
            <a:r>
              <a:rPr lang="en-US" sz="2800" dirty="0" err="1" smtClean="0"/>
              <a:t>petere</a:t>
            </a:r>
            <a:r>
              <a:rPr lang="en-US" sz="2800" dirty="0" smtClean="0"/>
              <a:t>.</a:t>
            </a:r>
          </a:p>
          <a:p>
            <a:endParaRPr lang="en-US" sz="2800" dirty="0" smtClean="0"/>
          </a:p>
          <a:p>
            <a:r>
              <a:rPr lang="en-US" sz="2800" dirty="0" smtClean="0">
                <a:solidFill>
                  <a:srgbClr val="00B0F0"/>
                </a:solidFill>
              </a:rPr>
              <a:t>===========</a:t>
            </a:r>
          </a:p>
          <a:p>
            <a:r>
              <a:rPr lang="en-US" sz="2400" dirty="0" smtClean="0">
                <a:solidFill>
                  <a:srgbClr val="00B0F0"/>
                </a:solidFill>
              </a:rPr>
              <a:t>Van de </a:t>
            </a:r>
            <a:r>
              <a:rPr lang="en-US" sz="2400" dirty="0" err="1" smtClean="0">
                <a:solidFill>
                  <a:srgbClr val="00B0F0"/>
                </a:solidFill>
              </a:rPr>
              <a:t>meest</a:t>
            </a:r>
            <a:r>
              <a:rPr lang="en-US" sz="2400" dirty="0" smtClean="0">
                <a:solidFill>
                  <a:srgbClr val="00B0F0"/>
                </a:solidFill>
              </a:rPr>
              <a:t> </a:t>
            </a:r>
            <a:r>
              <a:rPr lang="en-US" sz="2400" dirty="0" err="1" smtClean="0">
                <a:solidFill>
                  <a:srgbClr val="00B0F0"/>
                </a:solidFill>
              </a:rPr>
              <a:t>verre</a:t>
            </a:r>
            <a:r>
              <a:rPr lang="en-US" sz="2400" dirty="0" smtClean="0">
                <a:solidFill>
                  <a:srgbClr val="00B0F0"/>
                </a:solidFill>
              </a:rPr>
              <a:t> </a:t>
            </a:r>
            <a:r>
              <a:rPr lang="en-US" sz="2400" dirty="0" err="1" smtClean="0">
                <a:solidFill>
                  <a:srgbClr val="00B0F0"/>
                </a:solidFill>
              </a:rPr>
              <a:t>oorden</a:t>
            </a:r>
            <a:r>
              <a:rPr lang="en-US" sz="2400" dirty="0" smtClean="0">
                <a:solidFill>
                  <a:srgbClr val="00B0F0"/>
                </a:solidFill>
              </a:rPr>
              <a:t> </a:t>
            </a:r>
            <a:r>
              <a:rPr lang="en-US" sz="2400" dirty="0" err="1" smtClean="0">
                <a:solidFill>
                  <a:srgbClr val="00B0F0"/>
                </a:solidFill>
              </a:rPr>
              <a:t>voedsel</a:t>
            </a:r>
            <a:r>
              <a:rPr lang="en-US" sz="2400" dirty="0" smtClean="0">
                <a:solidFill>
                  <a:srgbClr val="00B0F0"/>
                </a:solidFill>
              </a:rPr>
              <a:t> </a:t>
            </a:r>
            <a:r>
              <a:rPr lang="en-US" sz="2400" dirty="0" err="1" smtClean="0">
                <a:solidFill>
                  <a:srgbClr val="00B0F0"/>
                </a:solidFill>
              </a:rPr>
              <a:t>halen</a:t>
            </a:r>
            <a:r>
              <a:rPr lang="en-US" sz="2400" dirty="0" smtClean="0">
                <a:solidFill>
                  <a:srgbClr val="00B0F0"/>
                </a:solidFill>
              </a:rPr>
              <a:t> is decadent (</a:t>
            </a:r>
            <a:r>
              <a:rPr lang="en-US" sz="2400" dirty="0" err="1" smtClean="0">
                <a:solidFill>
                  <a:srgbClr val="00B0F0"/>
                </a:solidFill>
              </a:rPr>
              <a:t>wokken</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Jasmijn</a:t>
            </a:r>
            <a:r>
              <a:rPr lang="en-US" sz="2400" dirty="0" smtClean="0">
                <a:solidFill>
                  <a:srgbClr val="00B0F0"/>
                </a:solidFill>
              </a:rPr>
              <a:t>, </a:t>
            </a:r>
            <a:r>
              <a:rPr lang="en-US" sz="2400" dirty="0" err="1" smtClean="0">
                <a:solidFill>
                  <a:srgbClr val="00B0F0"/>
                </a:solidFill>
              </a:rPr>
              <a:t>behalve</a:t>
            </a:r>
            <a:r>
              <a:rPr lang="en-US" sz="2400" dirty="0" smtClean="0">
                <a:solidFill>
                  <a:srgbClr val="00B0F0"/>
                </a:solidFill>
              </a:rPr>
              <a:t> </a:t>
            </a:r>
            <a:r>
              <a:rPr lang="en-US" sz="2400" dirty="0" err="1" smtClean="0">
                <a:solidFill>
                  <a:srgbClr val="00B0F0"/>
                </a:solidFill>
              </a:rPr>
              <a:t>als</a:t>
            </a:r>
            <a:r>
              <a:rPr lang="en-US" sz="2400" dirty="0" smtClean="0">
                <a:solidFill>
                  <a:srgbClr val="00B0F0"/>
                </a:solidFill>
              </a:rPr>
              <a:t> je het </a:t>
            </a:r>
            <a:r>
              <a:rPr lang="en-US" sz="2400" dirty="0" err="1" smtClean="0">
                <a:solidFill>
                  <a:srgbClr val="00B0F0"/>
                </a:solidFill>
              </a:rPr>
              <a:t>bordje</a:t>
            </a:r>
            <a:r>
              <a:rPr lang="en-US" sz="2400" dirty="0" smtClean="0">
                <a:solidFill>
                  <a:srgbClr val="00B0F0"/>
                </a:solidFill>
              </a:rPr>
              <a:t> van de </a:t>
            </a:r>
            <a:r>
              <a:rPr lang="en-US" sz="2400" dirty="0" err="1" smtClean="0">
                <a:solidFill>
                  <a:srgbClr val="00B0F0"/>
                </a:solidFill>
              </a:rPr>
              <a:t>leraar</a:t>
            </a:r>
            <a:r>
              <a:rPr lang="en-US" sz="2400" dirty="0" smtClean="0">
                <a:solidFill>
                  <a:srgbClr val="00B0F0"/>
                </a:solidFill>
              </a:rPr>
              <a:t> in </a:t>
            </a:r>
            <a:r>
              <a:rPr lang="en-US" sz="2400" dirty="0" err="1" smtClean="0">
                <a:solidFill>
                  <a:srgbClr val="00B0F0"/>
                </a:solidFill>
              </a:rPr>
              <a:t>pikt</a:t>
            </a:r>
            <a:r>
              <a:rPr lang="en-US" sz="2400" dirty="0" smtClean="0">
                <a:solidFill>
                  <a:srgbClr val="00B0F0"/>
                </a:solidFill>
              </a:rPr>
              <a:t>…), </a:t>
            </a:r>
            <a:r>
              <a:rPr lang="en-US" sz="2400" dirty="0" err="1" smtClean="0">
                <a:solidFill>
                  <a:srgbClr val="00B0F0"/>
                </a:solidFill>
              </a:rPr>
              <a:t>er</a:t>
            </a:r>
            <a:r>
              <a:rPr lang="en-US" sz="2400" dirty="0" smtClean="0">
                <a:solidFill>
                  <a:srgbClr val="00B0F0"/>
                </a:solidFill>
              </a:rPr>
              <a:t> </a:t>
            </a:r>
            <a:r>
              <a:rPr lang="en-US" sz="2400" dirty="0" err="1" smtClean="0">
                <a:solidFill>
                  <a:srgbClr val="00B0F0"/>
                </a:solidFill>
              </a:rPr>
              <a:t>dieren</a:t>
            </a:r>
            <a:r>
              <a:rPr lang="en-US" sz="2400" dirty="0" smtClean="0">
                <a:solidFill>
                  <a:srgbClr val="00B0F0"/>
                </a:solidFill>
              </a:rPr>
              <a:t> voor </a:t>
            </a:r>
            <a:r>
              <a:rPr lang="en-US" sz="2400" dirty="0" err="1" smtClean="0">
                <a:solidFill>
                  <a:srgbClr val="00B0F0"/>
                </a:solidFill>
              </a:rPr>
              <a:t>doden</a:t>
            </a:r>
            <a:r>
              <a:rPr lang="en-US" sz="2400" dirty="0" smtClean="0">
                <a:solidFill>
                  <a:srgbClr val="00B0F0"/>
                </a:solidFill>
              </a:rPr>
              <a:t> is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nodig</a:t>
            </a:r>
            <a:r>
              <a:rPr lang="en-US" sz="2400" dirty="0" smtClean="0">
                <a:solidFill>
                  <a:srgbClr val="00B0F0"/>
                </a:solidFill>
              </a:rPr>
              <a:t>. </a:t>
            </a:r>
            <a:r>
              <a:rPr lang="en-US" sz="2400" dirty="0" err="1" smtClean="0">
                <a:solidFill>
                  <a:srgbClr val="00B0F0"/>
                </a:solidFill>
              </a:rPr>
              <a:t>Iemand</a:t>
            </a:r>
            <a:r>
              <a:rPr lang="en-US" sz="2400" dirty="0" smtClean="0">
                <a:solidFill>
                  <a:srgbClr val="00B0F0"/>
                </a:solidFill>
              </a:rPr>
              <a:t> die </a:t>
            </a:r>
            <a:r>
              <a:rPr lang="en-US" sz="2400" dirty="0" err="1" smtClean="0">
                <a:solidFill>
                  <a:srgbClr val="00B0F0"/>
                </a:solidFill>
              </a:rPr>
              <a:t>zijn</a:t>
            </a:r>
            <a:r>
              <a:rPr lang="en-US" sz="2400" dirty="0" smtClean="0">
                <a:solidFill>
                  <a:srgbClr val="00B0F0"/>
                </a:solidFill>
              </a:rPr>
              <a:t> </a:t>
            </a:r>
            <a:r>
              <a:rPr lang="en-US" sz="2400" dirty="0" err="1" smtClean="0">
                <a:solidFill>
                  <a:srgbClr val="00B0F0"/>
                </a:solidFill>
              </a:rPr>
              <a:t>verstand</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gebruikt</a:t>
            </a:r>
            <a:r>
              <a:rPr lang="en-US" sz="2400" dirty="0" smtClean="0">
                <a:solidFill>
                  <a:srgbClr val="00B0F0"/>
                </a:solidFill>
              </a:rPr>
              <a:t>, </a:t>
            </a:r>
            <a:r>
              <a:rPr lang="en-US" sz="2400" dirty="0" err="1" smtClean="0">
                <a:solidFill>
                  <a:srgbClr val="00B0F0"/>
                </a:solidFill>
              </a:rPr>
              <a:t>begrijpt</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 </a:t>
            </a:r>
            <a:r>
              <a:rPr lang="en-US" sz="2400" dirty="0" err="1" smtClean="0">
                <a:solidFill>
                  <a:srgbClr val="00B0F0"/>
                </a:solidFill>
              </a:rPr>
              <a:t>Voedsel</a:t>
            </a:r>
            <a:r>
              <a:rPr lang="en-US" sz="2400" dirty="0" smtClean="0">
                <a:solidFill>
                  <a:srgbClr val="00B0F0"/>
                </a:solidFill>
              </a:rPr>
              <a:t> van </a:t>
            </a:r>
            <a:r>
              <a:rPr lang="en-US" sz="2400" dirty="0" err="1" smtClean="0">
                <a:solidFill>
                  <a:srgbClr val="00B0F0"/>
                </a:solidFill>
              </a:rPr>
              <a:t>ver</a:t>
            </a:r>
            <a:r>
              <a:rPr lang="en-US" sz="2400" dirty="0" smtClean="0">
                <a:solidFill>
                  <a:srgbClr val="00B0F0"/>
                </a:solidFill>
              </a:rPr>
              <a:t> </a:t>
            </a:r>
            <a:r>
              <a:rPr lang="en-US" sz="2400" dirty="0" err="1" smtClean="0">
                <a:solidFill>
                  <a:srgbClr val="00B0F0"/>
                </a:solidFill>
              </a:rPr>
              <a:t>halen</a:t>
            </a:r>
            <a:r>
              <a:rPr lang="en-US" sz="2400" dirty="0" smtClean="0">
                <a:solidFill>
                  <a:srgbClr val="00B0F0"/>
                </a:solidFill>
              </a:rPr>
              <a:t> of </a:t>
            </a:r>
            <a:r>
              <a:rPr lang="en-US" sz="2400" dirty="0" err="1" smtClean="0">
                <a:solidFill>
                  <a:srgbClr val="00B0F0"/>
                </a:solidFill>
              </a:rPr>
              <a:t>laten</a:t>
            </a:r>
            <a:r>
              <a:rPr lang="en-US" sz="2400" dirty="0" smtClean="0">
                <a:solidFill>
                  <a:srgbClr val="00B0F0"/>
                </a:solidFill>
              </a:rPr>
              <a:t> </a:t>
            </a:r>
            <a:r>
              <a:rPr lang="en-US" sz="2400" dirty="0" err="1" smtClean="0">
                <a:solidFill>
                  <a:srgbClr val="00B0F0"/>
                </a:solidFill>
              </a:rPr>
              <a:t>komen</a:t>
            </a:r>
            <a:r>
              <a:rPr lang="en-US" sz="2400" dirty="0" smtClean="0">
                <a:solidFill>
                  <a:srgbClr val="00B0F0"/>
                </a:solidFill>
              </a:rPr>
              <a:t>, </a:t>
            </a:r>
            <a:r>
              <a:rPr lang="en-US" sz="2400" dirty="0" err="1" smtClean="0">
                <a:solidFill>
                  <a:srgbClr val="00B0F0"/>
                </a:solidFill>
              </a:rPr>
              <a:t>dat</a:t>
            </a:r>
            <a:r>
              <a:rPr lang="en-US" sz="2400" dirty="0" smtClean="0">
                <a:solidFill>
                  <a:srgbClr val="00B0F0"/>
                </a:solidFill>
              </a:rPr>
              <a:t> is </a:t>
            </a:r>
            <a:r>
              <a:rPr lang="en-US" sz="2400" dirty="0" err="1" smtClean="0">
                <a:solidFill>
                  <a:srgbClr val="00B0F0"/>
                </a:solidFill>
              </a:rPr>
              <a:t>leuk</a:t>
            </a:r>
            <a:r>
              <a:rPr lang="en-US" sz="2400" dirty="0" smtClean="0">
                <a:solidFill>
                  <a:srgbClr val="00B0F0"/>
                </a:solidFill>
              </a:rPr>
              <a:t> voor </a:t>
            </a:r>
            <a:r>
              <a:rPr lang="en-US" sz="2400" dirty="0" err="1" smtClean="0">
                <a:solidFill>
                  <a:srgbClr val="00B0F0"/>
                </a:solidFill>
              </a:rPr>
              <a:t>een</a:t>
            </a:r>
            <a:r>
              <a:rPr lang="en-US" sz="2400" dirty="0" smtClean="0">
                <a:solidFill>
                  <a:srgbClr val="00B0F0"/>
                </a:solidFill>
              </a:rPr>
              <a:t> </a:t>
            </a:r>
            <a:r>
              <a:rPr lang="en-US" sz="2400" dirty="0" err="1" smtClean="0">
                <a:solidFill>
                  <a:srgbClr val="00B0F0"/>
                </a:solidFill>
              </a:rPr>
              <a:t>mooie</a:t>
            </a:r>
            <a:r>
              <a:rPr lang="en-US" sz="2400" dirty="0" smtClean="0">
                <a:solidFill>
                  <a:srgbClr val="00B0F0"/>
                </a:solidFill>
              </a:rPr>
              <a:t> </a:t>
            </a:r>
            <a:r>
              <a:rPr lang="en-US" sz="2400" dirty="0" err="1" smtClean="0">
                <a:solidFill>
                  <a:srgbClr val="00B0F0"/>
                </a:solidFill>
              </a:rPr>
              <a:t>menukaart</a:t>
            </a:r>
            <a:r>
              <a:rPr lang="en-US" sz="2400" dirty="0" smtClean="0">
                <a:solidFill>
                  <a:srgbClr val="00B0F0"/>
                </a:solidFill>
              </a:rPr>
              <a:t>, </a:t>
            </a:r>
            <a:r>
              <a:rPr lang="en-US" sz="2400" dirty="0" err="1" smtClean="0">
                <a:solidFill>
                  <a:srgbClr val="00B0F0"/>
                </a:solidFill>
              </a:rPr>
              <a:t>meer</a:t>
            </a:r>
            <a:r>
              <a:rPr lang="en-US" sz="2400" dirty="0" smtClean="0">
                <a:solidFill>
                  <a:srgbClr val="00B0F0"/>
                </a:solidFill>
              </a:rPr>
              <a:t> </a:t>
            </a:r>
            <a:r>
              <a:rPr lang="en-US" sz="2400" dirty="0" err="1" smtClean="0">
                <a:solidFill>
                  <a:srgbClr val="00B0F0"/>
                </a:solidFill>
              </a:rPr>
              <a:t>niet</a:t>
            </a:r>
            <a:r>
              <a:rPr lang="en-US" sz="2400" dirty="0" smtClean="0">
                <a:solidFill>
                  <a:srgbClr val="00B0F0"/>
                </a:solidFill>
              </a:rPr>
              <a:t>.</a:t>
            </a:r>
            <a:endParaRPr lang="en-US" sz="28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93</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5293757"/>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32</a:t>
            </a:r>
            <a:r>
              <a:rPr lang="nl-NL" sz="4000" dirty="0" smtClean="0"/>
              <a:t>	</a:t>
            </a:r>
            <a:r>
              <a:rPr lang="nl-NL" sz="2800" dirty="0" smtClean="0"/>
              <a:t>Waarvan is het leeghalen van de zee en het onnodig 	doden van dieren en het opdiepen van schelpen uit 	verre stranden een teken, volgens Seneca dan?</a:t>
            </a:r>
          </a:p>
          <a:p>
            <a:r>
              <a:rPr lang="nl-NL" dirty="0" smtClean="0"/>
              <a:t>	</a:t>
            </a:r>
            <a:r>
              <a:rPr lang="nl-NL" sz="2800" dirty="0" smtClean="0">
                <a:solidFill>
                  <a:srgbClr val="00B050"/>
                </a:solidFill>
              </a:rPr>
              <a:t>A. van het waanidee dat eten lekkerder is naarmate 		je er verder voor moet reizen</a:t>
            </a:r>
          </a:p>
          <a:p>
            <a:r>
              <a:rPr lang="nl-NL" sz="2800" dirty="0">
                <a:solidFill>
                  <a:srgbClr val="00B050"/>
                </a:solidFill>
              </a:rPr>
              <a:t>	</a:t>
            </a:r>
            <a:r>
              <a:rPr lang="nl-NL" sz="2800" dirty="0" smtClean="0">
                <a:solidFill>
                  <a:srgbClr val="00B050"/>
                </a:solidFill>
              </a:rPr>
              <a:t>B. van het idee dat lekker eten op zich echt totaal 			verkeerd is</a:t>
            </a:r>
          </a:p>
          <a:p>
            <a:r>
              <a:rPr lang="nl-NL" sz="2800" dirty="0">
                <a:solidFill>
                  <a:srgbClr val="00B050"/>
                </a:solidFill>
              </a:rPr>
              <a:t>	</a:t>
            </a:r>
            <a:r>
              <a:rPr lang="nl-NL" sz="2800" dirty="0" smtClean="0">
                <a:solidFill>
                  <a:srgbClr val="00B050"/>
                </a:solidFill>
              </a:rPr>
              <a:t>C. van de gedachte dat lekker eten alleen na 			inspanning toegestaan is</a:t>
            </a:r>
          </a:p>
          <a:p>
            <a:r>
              <a:rPr lang="nl-NL" sz="2800" dirty="0">
                <a:solidFill>
                  <a:srgbClr val="00B050"/>
                </a:solidFill>
              </a:rPr>
              <a:t>	</a:t>
            </a:r>
            <a:r>
              <a:rPr lang="nl-NL" sz="2800" dirty="0" smtClean="0">
                <a:solidFill>
                  <a:srgbClr val="00B050"/>
                </a:solidFill>
              </a:rPr>
              <a:t>D. van de verkeerde gedachte dat alleen exotisch 			eten de maag voldoende zou voeden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94</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8" name="Tekstvak 7"/>
          <p:cNvSpPr txBox="1"/>
          <p:nvPr/>
        </p:nvSpPr>
        <p:spPr>
          <a:xfrm>
            <a:off x="107504" y="116632"/>
            <a:ext cx="8856984" cy="5693866"/>
          </a:xfrm>
          <a:prstGeom prst="rect">
            <a:avLst/>
          </a:prstGeom>
          <a:noFill/>
        </p:spPr>
        <p:txBody>
          <a:bodyPr wrap="square" rtlCol="0">
            <a:spAutoFit/>
          </a:bodyPr>
          <a:lstStyle/>
          <a:p>
            <a:r>
              <a:rPr lang="en-US" sz="2800" dirty="0" err="1" smtClean="0"/>
              <a:t>Undique</a:t>
            </a:r>
            <a:r>
              <a:rPr lang="en-US" sz="2800" dirty="0" smtClean="0"/>
              <a:t> </a:t>
            </a:r>
            <a:r>
              <a:rPr lang="en-US" sz="2800" dirty="0" err="1" smtClean="0"/>
              <a:t>convehunt</a:t>
            </a:r>
            <a:r>
              <a:rPr lang="en-US" sz="2800" dirty="0" smtClean="0"/>
              <a:t> </a:t>
            </a:r>
            <a:r>
              <a:rPr lang="en-US" sz="2800" dirty="0" err="1" smtClean="0"/>
              <a:t>omnia</a:t>
            </a:r>
            <a:r>
              <a:rPr lang="en-US" sz="2800" dirty="0" smtClean="0"/>
              <a:t> nota </a:t>
            </a:r>
            <a:r>
              <a:rPr lang="en-US" sz="2800" dirty="0" err="1" smtClean="0"/>
              <a:t>fastidienti</a:t>
            </a:r>
            <a:r>
              <a:rPr lang="en-US" sz="2800" dirty="0" smtClean="0"/>
              <a:t> </a:t>
            </a:r>
            <a:r>
              <a:rPr lang="en-US" sz="2800" dirty="0" err="1" smtClean="0"/>
              <a:t>gulae</a:t>
            </a:r>
            <a:r>
              <a:rPr lang="en-US" sz="2800" dirty="0" smtClean="0"/>
              <a:t>; quod </a:t>
            </a:r>
            <a:r>
              <a:rPr lang="en-US" sz="2800" dirty="0" err="1" smtClean="0"/>
              <a:t>dissolutus</a:t>
            </a:r>
            <a:r>
              <a:rPr lang="en-US" sz="2800" dirty="0" smtClean="0"/>
              <a:t> </a:t>
            </a:r>
            <a:r>
              <a:rPr lang="en-US" sz="2800" dirty="0" err="1" smtClean="0"/>
              <a:t>deliciis</a:t>
            </a:r>
            <a:r>
              <a:rPr lang="en-US" sz="2800" dirty="0" smtClean="0"/>
              <a:t> </a:t>
            </a:r>
            <a:r>
              <a:rPr lang="en-US" sz="2800" dirty="0" err="1" smtClean="0"/>
              <a:t>stomachus</a:t>
            </a:r>
            <a:r>
              <a:rPr lang="en-US" sz="2800" dirty="0" smtClean="0"/>
              <a:t> </a:t>
            </a:r>
            <a:r>
              <a:rPr lang="en-US" sz="2800" dirty="0" err="1" smtClean="0"/>
              <a:t>vix</a:t>
            </a:r>
            <a:r>
              <a:rPr lang="en-US" sz="2800" dirty="0" smtClean="0"/>
              <a:t> </a:t>
            </a:r>
            <a:r>
              <a:rPr lang="en-US" sz="2800" dirty="0" err="1" smtClean="0"/>
              <a:t>admittat</a:t>
            </a:r>
            <a:r>
              <a:rPr lang="en-US" sz="2800" dirty="0" smtClean="0"/>
              <a:t> </a:t>
            </a:r>
            <a:r>
              <a:rPr lang="en-US" sz="2800" dirty="0" err="1" smtClean="0"/>
              <a:t>ab</a:t>
            </a:r>
            <a:r>
              <a:rPr lang="en-US" sz="2800" dirty="0" smtClean="0"/>
              <a:t> ultimo </a:t>
            </a:r>
            <a:r>
              <a:rPr lang="en-US" sz="2800" dirty="0" err="1" smtClean="0"/>
              <a:t>portatur</a:t>
            </a:r>
            <a:r>
              <a:rPr lang="en-US" sz="2800" dirty="0" smtClean="0"/>
              <a:t> </a:t>
            </a:r>
            <a:r>
              <a:rPr lang="en-US" sz="2800" dirty="0" err="1" smtClean="0"/>
              <a:t>oceano</a:t>
            </a:r>
            <a:r>
              <a:rPr lang="en-US" sz="2800" dirty="0" smtClean="0"/>
              <a:t>; </a:t>
            </a:r>
            <a:r>
              <a:rPr lang="en-US" sz="2800" dirty="0" err="1" smtClean="0"/>
              <a:t>vomunt</a:t>
            </a:r>
            <a:r>
              <a:rPr lang="en-US" sz="2800" dirty="0" smtClean="0"/>
              <a:t> </a:t>
            </a:r>
            <a:r>
              <a:rPr lang="en-US" sz="2800" dirty="0" err="1" smtClean="0"/>
              <a:t>ut</a:t>
            </a:r>
            <a:r>
              <a:rPr lang="en-US" sz="2800" dirty="0" smtClean="0"/>
              <a:t> </a:t>
            </a:r>
            <a:r>
              <a:rPr lang="en-US" sz="2800" dirty="0" err="1" smtClean="0"/>
              <a:t>edant</a:t>
            </a:r>
            <a:r>
              <a:rPr lang="en-US" sz="2800" dirty="0" smtClean="0"/>
              <a:t>, </a:t>
            </a:r>
            <a:r>
              <a:rPr lang="en-US" sz="2800" dirty="0" err="1" smtClean="0"/>
              <a:t>edunt</a:t>
            </a:r>
            <a:r>
              <a:rPr lang="en-US" sz="2800" dirty="0" smtClean="0"/>
              <a:t> </a:t>
            </a:r>
            <a:r>
              <a:rPr lang="en-US" sz="2800" dirty="0" err="1" smtClean="0"/>
              <a:t>ut</a:t>
            </a:r>
            <a:r>
              <a:rPr lang="en-US" sz="2800" dirty="0" smtClean="0"/>
              <a:t> </a:t>
            </a:r>
            <a:r>
              <a:rPr lang="en-US" sz="2800" dirty="0" err="1" smtClean="0"/>
              <a:t>vomant</a:t>
            </a:r>
            <a:r>
              <a:rPr lang="en-US" sz="2800" dirty="0" smtClean="0"/>
              <a:t>, et </a:t>
            </a:r>
            <a:r>
              <a:rPr lang="en-US" sz="2800" dirty="0" err="1" smtClean="0"/>
              <a:t>epulas</a:t>
            </a:r>
            <a:r>
              <a:rPr lang="en-US" sz="2800" dirty="0" smtClean="0"/>
              <a:t> </a:t>
            </a:r>
            <a:r>
              <a:rPr lang="en-US" sz="2800" dirty="0" err="1" smtClean="0"/>
              <a:t>quas</a:t>
            </a:r>
            <a:r>
              <a:rPr lang="en-US" sz="2800" dirty="0" smtClean="0"/>
              <a:t> </a:t>
            </a:r>
            <a:r>
              <a:rPr lang="en-US" sz="2800" dirty="0" err="1" smtClean="0"/>
              <a:t>toto</a:t>
            </a:r>
            <a:r>
              <a:rPr lang="en-US" sz="2800" dirty="0" smtClean="0"/>
              <a:t> </a:t>
            </a:r>
            <a:r>
              <a:rPr lang="en-US" sz="2800" dirty="0" err="1" smtClean="0"/>
              <a:t>orbe</a:t>
            </a:r>
            <a:r>
              <a:rPr lang="en-US" sz="2800" dirty="0" smtClean="0"/>
              <a:t> </a:t>
            </a:r>
            <a:r>
              <a:rPr lang="en-US" sz="2800" dirty="0" err="1" smtClean="0"/>
              <a:t>conquirunt</a:t>
            </a:r>
            <a:r>
              <a:rPr lang="en-US" sz="2800" dirty="0" smtClean="0"/>
              <a:t> </a:t>
            </a:r>
            <a:r>
              <a:rPr lang="en-US" sz="2800" dirty="0" err="1" smtClean="0"/>
              <a:t>nec</a:t>
            </a:r>
            <a:r>
              <a:rPr lang="en-US" sz="2800" dirty="0" smtClean="0"/>
              <a:t> </a:t>
            </a:r>
            <a:r>
              <a:rPr lang="en-US" sz="2800" dirty="0" err="1" smtClean="0"/>
              <a:t>concoquere</a:t>
            </a:r>
            <a:r>
              <a:rPr lang="en-US" sz="2800" dirty="0" smtClean="0"/>
              <a:t> </a:t>
            </a:r>
            <a:r>
              <a:rPr lang="en-US" sz="2800" dirty="0" err="1" smtClean="0"/>
              <a:t>dignantur</a:t>
            </a:r>
            <a:r>
              <a:rPr lang="en-US" sz="2800" dirty="0" smtClean="0"/>
              <a:t>. </a:t>
            </a:r>
            <a:r>
              <a:rPr lang="en-US" sz="2800" dirty="0" err="1" smtClean="0"/>
              <a:t>Ista</a:t>
            </a:r>
            <a:r>
              <a:rPr lang="en-US" sz="2800" dirty="0" smtClean="0"/>
              <a:t> </a:t>
            </a:r>
            <a:r>
              <a:rPr lang="en-US" sz="2800" dirty="0" err="1" smtClean="0"/>
              <a:t>si</a:t>
            </a:r>
            <a:r>
              <a:rPr lang="en-US" sz="2800" dirty="0" smtClean="0"/>
              <a:t> </a:t>
            </a:r>
            <a:r>
              <a:rPr lang="en-US" sz="2800" dirty="0" err="1" smtClean="0"/>
              <a:t>quis</a:t>
            </a:r>
            <a:r>
              <a:rPr lang="en-US" sz="2800" dirty="0" smtClean="0"/>
              <a:t> </a:t>
            </a:r>
            <a:r>
              <a:rPr lang="en-US" sz="2800" dirty="0" err="1" smtClean="0"/>
              <a:t>despicit</a:t>
            </a:r>
            <a:r>
              <a:rPr lang="en-US" sz="2800" dirty="0" smtClean="0"/>
              <a:t>, quid </a:t>
            </a:r>
            <a:r>
              <a:rPr lang="en-US" sz="2800" dirty="0" err="1" smtClean="0"/>
              <a:t>illi</a:t>
            </a:r>
            <a:r>
              <a:rPr lang="en-US" sz="2800" dirty="0" smtClean="0"/>
              <a:t> </a:t>
            </a:r>
            <a:r>
              <a:rPr lang="en-US" sz="2800" dirty="0" err="1" smtClean="0"/>
              <a:t>paupertas</a:t>
            </a:r>
            <a:r>
              <a:rPr lang="en-US" sz="2800" dirty="0" smtClean="0"/>
              <a:t> </a:t>
            </a:r>
            <a:r>
              <a:rPr lang="en-US" sz="2800" dirty="0" err="1" smtClean="0"/>
              <a:t>nocet</a:t>
            </a:r>
            <a:r>
              <a:rPr lang="en-US" sz="2800" dirty="0" smtClean="0"/>
              <a:t>?</a:t>
            </a:r>
          </a:p>
          <a:p>
            <a:endParaRPr lang="en-US" sz="2800" dirty="0" smtClean="0"/>
          </a:p>
          <a:p>
            <a:r>
              <a:rPr lang="en-US" sz="2800" dirty="0" smtClean="0">
                <a:solidFill>
                  <a:srgbClr val="FF0000"/>
                </a:solidFill>
              </a:rPr>
              <a:t>===========</a:t>
            </a:r>
            <a:endParaRPr lang="en-US" sz="2800" dirty="0" smtClean="0"/>
          </a:p>
          <a:p>
            <a:r>
              <a:rPr lang="nl-NL" sz="2400" dirty="0" smtClean="0">
                <a:solidFill>
                  <a:schemeClr val="accent6">
                    <a:lumMod val="60000"/>
                    <a:lumOff val="40000"/>
                  </a:schemeClr>
                </a:solidFill>
              </a:rPr>
              <a:t>Van alle kanten brengen ze alles bijeen wat een kieskeurige keel bekend is; wat een maag die door liflafjes verzwakt is met moeite verdraagt, wordt van het verste punt van de oceaan aangedragen; ze kotsen om te eten, ze eten om te kotsen, en ze verwaardigen het zich niet eens om de maaltijd die ze op de hele wereld bijeen zoeken te verteren. Als iemand op dat soort dingen neerkijkt, wat schaadt hem de armoede dan?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95</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33</a:t>
            </a:r>
            <a:r>
              <a:rPr lang="nl-NL" sz="4000" dirty="0" smtClean="0"/>
              <a:t>	</a:t>
            </a:r>
            <a:r>
              <a:rPr lang="nl-NL" sz="2800" dirty="0" smtClean="0"/>
              <a:t>Ze kotsen om te eten, ze eten om te kotsen. Wat in ‘s 	hemelsnaam bedoelt Seneca hiermee?</a:t>
            </a:r>
          </a:p>
          <a:p>
            <a:r>
              <a:rPr lang="nl-NL" dirty="0" smtClean="0"/>
              <a:t>	</a:t>
            </a:r>
            <a:r>
              <a:rPr lang="nl-NL" sz="2800" dirty="0" smtClean="0">
                <a:solidFill>
                  <a:srgbClr val="00B050"/>
                </a:solidFill>
              </a:rPr>
              <a:t>A. dat de verwende figuren zoveel mogelijk willen 			eten</a:t>
            </a:r>
          </a:p>
          <a:p>
            <a:r>
              <a:rPr lang="nl-NL" sz="2800" dirty="0">
                <a:solidFill>
                  <a:srgbClr val="00B050"/>
                </a:solidFill>
              </a:rPr>
              <a:t>	</a:t>
            </a:r>
            <a:r>
              <a:rPr lang="nl-NL" sz="2800" dirty="0" smtClean="0">
                <a:solidFill>
                  <a:srgbClr val="00B050"/>
                </a:solidFill>
              </a:rPr>
              <a:t>B. dat het verwende figuren helemaal niet meer om 		het bestrijden van honger gaat</a:t>
            </a:r>
          </a:p>
          <a:p>
            <a:r>
              <a:rPr lang="nl-NL" sz="2800" dirty="0">
                <a:solidFill>
                  <a:srgbClr val="00B050"/>
                </a:solidFill>
              </a:rPr>
              <a:t>	</a:t>
            </a:r>
            <a:r>
              <a:rPr lang="nl-NL" sz="2800" dirty="0" smtClean="0">
                <a:solidFill>
                  <a:srgbClr val="00B050"/>
                </a:solidFill>
              </a:rPr>
              <a:t>C. dat verwende figuren zoveel eten dat ze braken</a:t>
            </a:r>
          </a:p>
          <a:p>
            <a:r>
              <a:rPr lang="nl-NL" sz="2800" dirty="0">
                <a:solidFill>
                  <a:srgbClr val="00B050"/>
                </a:solidFill>
              </a:rPr>
              <a:t>	</a:t>
            </a:r>
            <a:r>
              <a:rPr lang="nl-NL" sz="2800" dirty="0" smtClean="0">
                <a:solidFill>
                  <a:srgbClr val="00B050"/>
                </a:solidFill>
              </a:rPr>
              <a:t>D. dat verwende figuren zoveel braken dat ze eten</a:t>
            </a:r>
          </a:p>
        </p:txBody>
      </p:sp>
      <p:pic>
        <p:nvPicPr>
          <p:cNvPr id="133122" name="Picture 2"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179512" y="4365104"/>
            <a:ext cx="1600200" cy="1076326"/>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96</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33</a:t>
            </a:r>
            <a:r>
              <a:rPr lang="nl-NL" sz="4000" dirty="0" smtClean="0"/>
              <a:t>	</a:t>
            </a:r>
            <a:r>
              <a:rPr lang="nl-NL" sz="2800" dirty="0" smtClean="0"/>
              <a:t>Ze kotsen om te eten, ze eten om te kotsen. Wat in ‘s 	hemelsnaam bedoelt Seneca hiermee?</a:t>
            </a:r>
          </a:p>
          <a:p>
            <a:r>
              <a:rPr lang="nl-NL" dirty="0" smtClean="0"/>
              <a:t>	</a:t>
            </a:r>
            <a:r>
              <a:rPr lang="nl-NL" sz="2800" dirty="0" smtClean="0">
                <a:solidFill>
                  <a:srgbClr val="00B050"/>
                </a:solidFill>
              </a:rPr>
              <a:t>A. dat de verwende figuren zoveel mogelijk willen 			eten</a:t>
            </a:r>
          </a:p>
          <a:p>
            <a:r>
              <a:rPr lang="nl-NL" sz="2800" dirty="0">
                <a:solidFill>
                  <a:srgbClr val="00B050"/>
                </a:solidFill>
              </a:rPr>
              <a:t>	</a:t>
            </a:r>
            <a:r>
              <a:rPr lang="nl-NL" sz="2800" dirty="0" smtClean="0">
                <a:solidFill>
                  <a:srgbClr val="00B050"/>
                </a:solidFill>
              </a:rPr>
              <a:t>B. dat het verwende figuren helemaal niet meer om 		het bestrijden van honger gaat</a:t>
            </a:r>
          </a:p>
          <a:p>
            <a:r>
              <a:rPr lang="nl-NL" sz="2800" dirty="0">
                <a:solidFill>
                  <a:srgbClr val="00B050"/>
                </a:solidFill>
              </a:rPr>
              <a:t>	</a:t>
            </a:r>
            <a:r>
              <a:rPr lang="nl-NL" sz="2800" dirty="0" smtClean="0">
                <a:solidFill>
                  <a:srgbClr val="00B050"/>
                </a:solidFill>
              </a:rPr>
              <a:t>C. dat verwende figuren zoveel eten dat ze braken</a:t>
            </a:r>
          </a:p>
          <a:p>
            <a:r>
              <a:rPr lang="nl-NL" sz="2800" dirty="0">
                <a:solidFill>
                  <a:srgbClr val="00B050"/>
                </a:solidFill>
              </a:rPr>
              <a:t>	</a:t>
            </a:r>
            <a:r>
              <a:rPr lang="nl-NL" sz="2800" dirty="0" smtClean="0">
                <a:solidFill>
                  <a:srgbClr val="00B050"/>
                </a:solidFill>
              </a:rPr>
              <a:t>D. dat verwende figuren zoveel braken dat ze eten</a:t>
            </a:r>
          </a:p>
        </p:txBody>
      </p:sp>
      <p:pic>
        <p:nvPicPr>
          <p:cNvPr id="133122" name="Picture 2"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179512" y="4365104"/>
            <a:ext cx="1600200" cy="1076326"/>
          </a:xfrm>
          <a:prstGeom prst="rect">
            <a:avLst/>
          </a:prstGeom>
          <a:noFill/>
        </p:spPr>
      </p:pic>
      <p:pic>
        <p:nvPicPr>
          <p:cNvPr id="133128"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1835696" y="4365103"/>
            <a:ext cx="1584176" cy="1080275"/>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97</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33</a:t>
            </a:r>
            <a:r>
              <a:rPr lang="nl-NL" sz="4000" dirty="0" smtClean="0"/>
              <a:t>	</a:t>
            </a:r>
            <a:r>
              <a:rPr lang="nl-NL" sz="2800" dirty="0" smtClean="0"/>
              <a:t>Ze kotsen om te eten, ze eten om te kotsen. Wat in ‘s 	hemelsnaam bedoelt Seneca hiermee?</a:t>
            </a:r>
          </a:p>
          <a:p>
            <a:r>
              <a:rPr lang="nl-NL" dirty="0" smtClean="0"/>
              <a:t>	</a:t>
            </a:r>
            <a:r>
              <a:rPr lang="nl-NL" sz="2800" dirty="0" smtClean="0">
                <a:solidFill>
                  <a:srgbClr val="00B050"/>
                </a:solidFill>
              </a:rPr>
              <a:t>A. dat de verwende figuren zoveel mogelijk willen 			eten</a:t>
            </a:r>
          </a:p>
          <a:p>
            <a:r>
              <a:rPr lang="nl-NL" sz="2800" dirty="0">
                <a:solidFill>
                  <a:srgbClr val="00B050"/>
                </a:solidFill>
              </a:rPr>
              <a:t>	</a:t>
            </a:r>
            <a:r>
              <a:rPr lang="nl-NL" sz="2800" dirty="0" smtClean="0">
                <a:solidFill>
                  <a:srgbClr val="00B050"/>
                </a:solidFill>
              </a:rPr>
              <a:t>B. dat het verwende figuren helemaal niet meer om 		het bestrijden van honger gaat</a:t>
            </a:r>
          </a:p>
          <a:p>
            <a:r>
              <a:rPr lang="nl-NL" sz="2800" dirty="0">
                <a:solidFill>
                  <a:srgbClr val="00B050"/>
                </a:solidFill>
              </a:rPr>
              <a:t>	</a:t>
            </a:r>
            <a:r>
              <a:rPr lang="nl-NL" sz="2800" dirty="0" smtClean="0">
                <a:solidFill>
                  <a:srgbClr val="00B050"/>
                </a:solidFill>
              </a:rPr>
              <a:t>C. dat verwende figuren zoveel eten dat ze braken</a:t>
            </a:r>
          </a:p>
          <a:p>
            <a:r>
              <a:rPr lang="nl-NL" sz="2800" dirty="0">
                <a:solidFill>
                  <a:srgbClr val="00B050"/>
                </a:solidFill>
              </a:rPr>
              <a:t>	</a:t>
            </a:r>
            <a:r>
              <a:rPr lang="nl-NL" sz="2800" dirty="0" smtClean="0">
                <a:solidFill>
                  <a:srgbClr val="00B050"/>
                </a:solidFill>
              </a:rPr>
              <a:t>D. dat verwende figuren zoveel braken dat ze eten</a:t>
            </a:r>
          </a:p>
        </p:txBody>
      </p:sp>
      <p:pic>
        <p:nvPicPr>
          <p:cNvPr id="133122" name="Picture 2"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179512" y="4365104"/>
            <a:ext cx="1600200" cy="1076326"/>
          </a:xfrm>
          <a:prstGeom prst="rect">
            <a:avLst/>
          </a:prstGeom>
          <a:noFill/>
        </p:spPr>
      </p:pic>
      <p:pic>
        <p:nvPicPr>
          <p:cNvPr id="133124" name="Picture 4"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3563888" y="4365104"/>
            <a:ext cx="1600200" cy="1076326"/>
          </a:xfrm>
          <a:prstGeom prst="rect">
            <a:avLst/>
          </a:prstGeom>
          <a:noFill/>
        </p:spPr>
      </p:pic>
      <p:pic>
        <p:nvPicPr>
          <p:cNvPr id="133128"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1835696" y="4365103"/>
            <a:ext cx="1584176" cy="1080275"/>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98</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33</a:t>
            </a:r>
            <a:r>
              <a:rPr lang="nl-NL" sz="4000" dirty="0" smtClean="0"/>
              <a:t>	</a:t>
            </a:r>
            <a:r>
              <a:rPr lang="nl-NL" sz="2800" dirty="0" smtClean="0"/>
              <a:t>Ze kotsen om te eten, ze eten om te kotsen. Wat in ‘s 	hemelsnaam bedoelt Seneca hiermee?</a:t>
            </a:r>
          </a:p>
          <a:p>
            <a:r>
              <a:rPr lang="nl-NL" dirty="0" smtClean="0"/>
              <a:t>	</a:t>
            </a:r>
            <a:r>
              <a:rPr lang="nl-NL" sz="2800" dirty="0" smtClean="0">
                <a:solidFill>
                  <a:srgbClr val="00B050"/>
                </a:solidFill>
              </a:rPr>
              <a:t>A. dat de verwende figuren zoveel mogelijk willen 			eten</a:t>
            </a:r>
          </a:p>
          <a:p>
            <a:r>
              <a:rPr lang="nl-NL" sz="2800" dirty="0">
                <a:solidFill>
                  <a:srgbClr val="00B050"/>
                </a:solidFill>
              </a:rPr>
              <a:t>	</a:t>
            </a:r>
            <a:r>
              <a:rPr lang="nl-NL" sz="2800" dirty="0" smtClean="0">
                <a:solidFill>
                  <a:srgbClr val="00B050"/>
                </a:solidFill>
              </a:rPr>
              <a:t>B. dat het verwende figuren helemaal niet meer om 		het bestrijden van honger gaat</a:t>
            </a:r>
          </a:p>
          <a:p>
            <a:r>
              <a:rPr lang="nl-NL" sz="2800" dirty="0">
                <a:solidFill>
                  <a:srgbClr val="00B050"/>
                </a:solidFill>
              </a:rPr>
              <a:t>	</a:t>
            </a:r>
            <a:r>
              <a:rPr lang="nl-NL" sz="2800" dirty="0" smtClean="0">
                <a:solidFill>
                  <a:srgbClr val="00B050"/>
                </a:solidFill>
              </a:rPr>
              <a:t>C. dat verwende figuren zoveel eten dat ze braken</a:t>
            </a:r>
          </a:p>
          <a:p>
            <a:r>
              <a:rPr lang="nl-NL" sz="2800" dirty="0">
                <a:solidFill>
                  <a:srgbClr val="00B050"/>
                </a:solidFill>
              </a:rPr>
              <a:t>	</a:t>
            </a:r>
            <a:r>
              <a:rPr lang="nl-NL" sz="2800" dirty="0" smtClean="0">
                <a:solidFill>
                  <a:srgbClr val="00B050"/>
                </a:solidFill>
              </a:rPr>
              <a:t>D. dat verwende figuren zoveel braken dat ze eten</a:t>
            </a:r>
          </a:p>
        </p:txBody>
      </p:sp>
      <p:pic>
        <p:nvPicPr>
          <p:cNvPr id="133122" name="Picture 2"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179512" y="4365104"/>
            <a:ext cx="1600200" cy="1076326"/>
          </a:xfrm>
          <a:prstGeom prst="rect">
            <a:avLst/>
          </a:prstGeom>
          <a:noFill/>
        </p:spPr>
      </p:pic>
      <p:pic>
        <p:nvPicPr>
          <p:cNvPr id="133124" name="Picture 4"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3563888" y="4365104"/>
            <a:ext cx="1600200" cy="1076326"/>
          </a:xfrm>
          <a:prstGeom prst="rect">
            <a:avLst/>
          </a:prstGeom>
          <a:noFill/>
        </p:spPr>
      </p:pic>
      <p:pic>
        <p:nvPicPr>
          <p:cNvPr id="133128"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1835696" y="4365103"/>
            <a:ext cx="1584176" cy="1080275"/>
          </a:xfrm>
          <a:prstGeom prst="rect">
            <a:avLst/>
          </a:prstGeom>
          <a:noFill/>
        </p:spPr>
      </p:pic>
      <p:pic>
        <p:nvPicPr>
          <p:cNvPr id="10"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5220072" y="4365104"/>
            <a:ext cx="1584176" cy="1080275"/>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5B77239-E0E6-4773-B342-B5997C6BDC3C}" type="slidenum">
              <a:rPr lang="nl-NL" smtClean="0"/>
              <a:pPr/>
              <a:t>99</a:t>
            </a:fld>
            <a:endParaRPr lang="nl-NL"/>
          </a:p>
        </p:txBody>
      </p:sp>
      <p:sp>
        <p:nvSpPr>
          <p:cNvPr id="5" name="Tijdelijke aanduiding voor voettekst 4"/>
          <p:cNvSpPr>
            <a:spLocks noGrp="1"/>
          </p:cNvSpPr>
          <p:nvPr>
            <p:ph type="ftr" sz="quarter" idx="11"/>
          </p:nvPr>
        </p:nvSpPr>
        <p:spPr/>
        <p:txBody>
          <a:bodyPr/>
          <a:lstStyle/>
          <a:p>
            <a:r>
              <a:rPr lang="nl-NL" smtClean="0"/>
              <a:t>Seneca, CSE 2013</a:t>
            </a:r>
            <a:endParaRPr lang="nl-NL"/>
          </a:p>
        </p:txBody>
      </p:sp>
      <p:sp>
        <p:nvSpPr>
          <p:cNvPr id="9" name="Tekstvak 8"/>
          <p:cNvSpPr txBox="1"/>
          <p:nvPr/>
        </p:nvSpPr>
        <p:spPr>
          <a:xfrm>
            <a:off x="107504" y="116632"/>
            <a:ext cx="8856984" cy="4001095"/>
          </a:xfrm>
          <a:prstGeom prst="rect">
            <a:avLst/>
          </a:prstGeom>
          <a:noFill/>
        </p:spPr>
        <p:txBody>
          <a:bodyPr wrap="square" rtlCol="0">
            <a:spAutoFit/>
          </a:bodyPr>
          <a:lstStyle/>
          <a:p>
            <a:r>
              <a:rPr lang="nl-NL" dirty="0" smtClean="0"/>
              <a:t>__________</a:t>
            </a:r>
          </a:p>
          <a:p>
            <a:r>
              <a:rPr lang="nl-NL" sz="4000" dirty="0" smtClean="0">
                <a:solidFill>
                  <a:schemeClr val="accent2">
                    <a:lumMod val="60000"/>
                    <a:lumOff val="40000"/>
                  </a:schemeClr>
                </a:solidFill>
              </a:rPr>
              <a:t>33</a:t>
            </a:r>
            <a:r>
              <a:rPr lang="nl-NL" sz="4000" dirty="0" smtClean="0"/>
              <a:t>	</a:t>
            </a:r>
            <a:r>
              <a:rPr lang="nl-NL" sz="2800" dirty="0" smtClean="0"/>
              <a:t>Ze kotsen om te eten, ze eten om te kotsen. Wat in ‘s 	hemelsnaam bedoelt Seneca hiermee?</a:t>
            </a:r>
          </a:p>
          <a:p>
            <a:r>
              <a:rPr lang="nl-NL" dirty="0" smtClean="0"/>
              <a:t>	</a:t>
            </a:r>
            <a:r>
              <a:rPr lang="nl-NL" sz="2800" dirty="0" smtClean="0">
                <a:solidFill>
                  <a:srgbClr val="00B050"/>
                </a:solidFill>
              </a:rPr>
              <a:t>A. dat de verwende figuren zoveel mogelijk willen 			eten</a:t>
            </a:r>
          </a:p>
          <a:p>
            <a:r>
              <a:rPr lang="nl-NL" sz="2800" dirty="0">
                <a:solidFill>
                  <a:srgbClr val="00B050"/>
                </a:solidFill>
              </a:rPr>
              <a:t>	</a:t>
            </a:r>
            <a:r>
              <a:rPr lang="nl-NL" sz="2800" dirty="0" smtClean="0">
                <a:solidFill>
                  <a:srgbClr val="00B050"/>
                </a:solidFill>
              </a:rPr>
              <a:t>B. dat het verwende figuren helemaal niet meer om 		het bestrijden van honger gaat</a:t>
            </a:r>
          </a:p>
          <a:p>
            <a:r>
              <a:rPr lang="nl-NL" sz="2800" dirty="0">
                <a:solidFill>
                  <a:srgbClr val="00B050"/>
                </a:solidFill>
              </a:rPr>
              <a:t>	</a:t>
            </a:r>
            <a:r>
              <a:rPr lang="nl-NL" sz="2800" dirty="0" smtClean="0">
                <a:solidFill>
                  <a:srgbClr val="00B050"/>
                </a:solidFill>
              </a:rPr>
              <a:t>C. dat verwende figuren zoveel eten dat ze braken</a:t>
            </a:r>
          </a:p>
          <a:p>
            <a:r>
              <a:rPr lang="nl-NL" sz="2800" dirty="0">
                <a:solidFill>
                  <a:srgbClr val="00B050"/>
                </a:solidFill>
              </a:rPr>
              <a:t>	</a:t>
            </a:r>
            <a:r>
              <a:rPr lang="nl-NL" sz="2800" dirty="0" smtClean="0">
                <a:solidFill>
                  <a:srgbClr val="00B050"/>
                </a:solidFill>
              </a:rPr>
              <a:t>D. dat verwende figuren zoveel braken dat ze eten</a:t>
            </a:r>
          </a:p>
        </p:txBody>
      </p:sp>
      <p:pic>
        <p:nvPicPr>
          <p:cNvPr id="133122" name="Picture 2"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179512" y="4365104"/>
            <a:ext cx="1600200" cy="1076326"/>
          </a:xfrm>
          <a:prstGeom prst="rect">
            <a:avLst/>
          </a:prstGeom>
          <a:noFill/>
        </p:spPr>
      </p:pic>
      <p:pic>
        <p:nvPicPr>
          <p:cNvPr id="133124" name="Picture 4"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3563888" y="4365104"/>
            <a:ext cx="1600200" cy="1076326"/>
          </a:xfrm>
          <a:prstGeom prst="rect">
            <a:avLst/>
          </a:prstGeom>
          <a:noFill/>
        </p:spPr>
      </p:pic>
      <p:pic>
        <p:nvPicPr>
          <p:cNvPr id="133126" name="Picture 6" descr="http://us.cdn3.123rf.com/168nwm/maridav/maridav1005/maridav100500014/6988909-zaken-vrouw-ergeren-het-gefrustreerd-en-het-schoon-houden-van-haar-vinger-in-haar-keel-waaruit-blijk.jpg"/>
          <p:cNvPicPr>
            <a:picLocks noChangeAspect="1" noChangeArrowheads="1"/>
          </p:cNvPicPr>
          <p:nvPr/>
        </p:nvPicPr>
        <p:blipFill>
          <a:blip r:embed="rId2" cstate="print"/>
          <a:srcRect/>
          <a:stretch>
            <a:fillRect/>
          </a:stretch>
        </p:blipFill>
        <p:spPr bwMode="auto">
          <a:xfrm>
            <a:off x="6876256" y="4365104"/>
            <a:ext cx="1600200" cy="1076326"/>
          </a:xfrm>
          <a:prstGeom prst="rect">
            <a:avLst/>
          </a:prstGeom>
          <a:noFill/>
        </p:spPr>
      </p:pic>
      <p:pic>
        <p:nvPicPr>
          <p:cNvPr id="133128"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1835696" y="4365103"/>
            <a:ext cx="1584176" cy="1080275"/>
          </a:xfrm>
          <a:prstGeom prst="rect">
            <a:avLst/>
          </a:prstGeom>
          <a:noFill/>
        </p:spPr>
      </p:pic>
      <p:pic>
        <p:nvPicPr>
          <p:cNvPr id="10" name="Picture 8" descr="http://us.123rf.com/400wm/400/400/rastudio/rastudio1201/rastudio120100204/12137207-cartoon-eten-hamburger.jpg"/>
          <p:cNvPicPr>
            <a:picLocks noChangeAspect="1" noChangeArrowheads="1"/>
          </p:cNvPicPr>
          <p:nvPr/>
        </p:nvPicPr>
        <p:blipFill>
          <a:blip r:embed="rId3" cstate="print"/>
          <a:srcRect t="13858" b="17953"/>
          <a:stretch>
            <a:fillRect/>
          </a:stretch>
        </p:blipFill>
        <p:spPr bwMode="auto">
          <a:xfrm>
            <a:off x="5220072" y="4365104"/>
            <a:ext cx="1584176" cy="10802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4572</TotalTime>
  <Words>15499</Words>
  <Application>Microsoft Office PowerPoint</Application>
  <PresentationFormat>Diavoorstelling (4:3)</PresentationFormat>
  <Paragraphs>1691</Paragraphs>
  <Slides>242</Slides>
  <Notes>0</Notes>
  <HiddenSlides>0</HiddenSlides>
  <MMClips>0</MMClips>
  <ScaleCrop>false</ScaleCrop>
  <HeadingPairs>
    <vt:vector size="4" baseType="variant">
      <vt:variant>
        <vt:lpstr>Thema</vt:lpstr>
      </vt:variant>
      <vt:variant>
        <vt:i4>1</vt:i4>
      </vt:variant>
      <vt:variant>
        <vt:lpstr>Diatitels</vt:lpstr>
      </vt:variant>
      <vt:variant>
        <vt:i4>242</vt:i4>
      </vt:variant>
    </vt:vector>
  </HeadingPairs>
  <TitlesOfParts>
    <vt:vector size="243" baseType="lpstr">
      <vt:lpstr>Office-thema</vt:lpstr>
      <vt:lpstr>Lucius  Annaeus SENECA</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lpstr>Dia 76</vt:lpstr>
      <vt:lpstr>Dia 77</vt:lpstr>
      <vt:lpstr>Dia 78</vt:lpstr>
      <vt:lpstr>Dia 79</vt:lpstr>
      <vt:lpstr>Dia 80</vt:lpstr>
      <vt:lpstr>Dia 81</vt:lpstr>
      <vt:lpstr>Dia 82</vt:lpstr>
      <vt:lpstr>Dia 83</vt:lpstr>
      <vt:lpstr>Dia 84</vt:lpstr>
      <vt:lpstr>Dia 85</vt:lpstr>
      <vt:lpstr>Dia 86</vt:lpstr>
      <vt:lpstr>Dia 87</vt:lpstr>
      <vt:lpstr>Dia 88</vt:lpstr>
      <vt:lpstr>Dia 89</vt:lpstr>
      <vt:lpstr>Dia 90</vt:lpstr>
      <vt:lpstr>Dia 91</vt:lpstr>
      <vt:lpstr>Dia 92</vt:lpstr>
      <vt:lpstr>Dia 93</vt:lpstr>
      <vt:lpstr>Dia 94</vt:lpstr>
      <vt:lpstr>Dia 95</vt:lpstr>
      <vt:lpstr>Dia 96</vt:lpstr>
      <vt:lpstr>Dia 97</vt:lpstr>
      <vt:lpstr>Dia 98</vt:lpstr>
      <vt:lpstr>Dia 99</vt:lpstr>
      <vt:lpstr>Dia 100</vt:lpstr>
      <vt:lpstr>Dia 101</vt:lpstr>
      <vt:lpstr>Dia 102</vt:lpstr>
      <vt:lpstr>Dia 103</vt:lpstr>
      <vt:lpstr>Dia 104</vt:lpstr>
      <vt:lpstr>Dia 105</vt:lpstr>
      <vt:lpstr>Dia 106</vt:lpstr>
      <vt:lpstr>Dia 107</vt:lpstr>
      <vt:lpstr>Dia 108</vt:lpstr>
      <vt:lpstr>Dia 109</vt:lpstr>
      <vt:lpstr>Dia 110</vt:lpstr>
      <vt:lpstr>Dia 111</vt:lpstr>
      <vt:lpstr>Dia 112</vt:lpstr>
      <vt:lpstr>Dia 113</vt:lpstr>
      <vt:lpstr>Dia 114</vt:lpstr>
      <vt:lpstr>Dia 115</vt:lpstr>
      <vt:lpstr>Dia 116</vt:lpstr>
      <vt:lpstr>Dia 117</vt:lpstr>
      <vt:lpstr>Dia 118</vt:lpstr>
      <vt:lpstr>Dia 119</vt:lpstr>
      <vt:lpstr>Dia 120</vt:lpstr>
      <vt:lpstr>Dia 121</vt:lpstr>
      <vt:lpstr>Dia 122</vt:lpstr>
      <vt:lpstr>Dia 123</vt:lpstr>
      <vt:lpstr>Dia 124</vt:lpstr>
      <vt:lpstr>Dia 125</vt:lpstr>
      <vt:lpstr>Dia 126</vt:lpstr>
      <vt:lpstr>Dia 127</vt:lpstr>
      <vt:lpstr>Dia 128</vt:lpstr>
      <vt:lpstr>Dia 129</vt:lpstr>
      <vt:lpstr>Dia 130</vt:lpstr>
      <vt:lpstr>Dia 131</vt:lpstr>
      <vt:lpstr>Dia 132</vt:lpstr>
      <vt:lpstr>Dia 133</vt:lpstr>
      <vt:lpstr>Dia 134</vt:lpstr>
      <vt:lpstr>Dia 135</vt:lpstr>
      <vt:lpstr>Dia 136</vt:lpstr>
      <vt:lpstr>Dia 137</vt:lpstr>
      <vt:lpstr>Dia 138</vt:lpstr>
      <vt:lpstr>Dia 139</vt:lpstr>
      <vt:lpstr>Dia 140</vt:lpstr>
      <vt:lpstr>Dia 141</vt:lpstr>
      <vt:lpstr>Dia 142</vt:lpstr>
      <vt:lpstr>Dia 143</vt:lpstr>
      <vt:lpstr>Dia 144</vt:lpstr>
      <vt:lpstr>Dia 145</vt:lpstr>
      <vt:lpstr>Dia 146</vt:lpstr>
      <vt:lpstr>Dia 147</vt:lpstr>
      <vt:lpstr>Dia 148</vt:lpstr>
      <vt:lpstr>Dia 149</vt:lpstr>
      <vt:lpstr>Dia 150</vt:lpstr>
      <vt:lpstr>Dia 151</vt:lpstr>
      <vt:lpstr>Dia 152</vt:lpstr>
      <vt:lpstr>Dia 153</vt:lpstr>
      <vt:lpstr>Dia 154</vt:lpstr>
      <vt:lpstr>Dia 155</vt:lpstr>
      <vt:lpstr>Dia 156</vt:lpstr>
      <vt:lpstr>Dia 157</vt:lpstr>
      <vt:lpstr>Dia 158</vt:lpstr>
      <vt:lpstr>Dia 159</vt:lpstr>
      <vt:lpstr>Dia 160</vt:lpstr>
      <vt:lpstr>Dia 161</vt:lpstr>
      <vt:lpstr>Dia 162</vt:lpstr>
      <vt:lpstr>Dia 163</vt:lpstr>
      <vt:lpstr>Dia 164</vt:lpstr>
      <vt:lpstr>Dia 165</vt:lpstr>
      <vt:lpstr>Dia 166</vt:lpstr>
      <vt:lpstr>Dia 167</vt:lpstr>
      <vt:lpstr>Dia 168</vt:lpstr>
      <vt:lpstr>Dia 169</vt:lpstr>
      <vt:lpstr>Dia 170</vt:lpstr>
      <vt:lpstr>Dia 171</vt:lpstr>
      <vt:lpstr>Dia 172</vt:lpstr>
      <vt:lpstr>Dia 173</vt:lpstr>
      <vt:lpstr>Dia 174</vt:lpstr>
      <vt:lpstr>Dia 175</vt:lpstr>
      <vt:lpstr>Dia 176</vt:lpstr>
      <vt:lpstr>Dia 177</vt:lpstr>
      <vt:lpstr>Dia 178</vt:lpstr>
      <vt:lpstr>Dia 179</vt:lpstr>
      <vt:lpstr>Dia 180</vt:lpstr>
      <vt:lpstr>Dia 181</vt:lpstr>
      <vt:lpstr>Dia 182</vt:lpstr>
      <vt:lpstr>Dia 183</vt:lpstr>
      <vt:lpstr>Dia 184</vt:lpstr>
      <vt:lpstr>Dia 185</vt:lpstr>
      <vt:lpstr>Dia 186</vt:lpstr>
      <vt:lpstr>Dia 187</vt:lpstr>
      <vt:lpstr>Dia 188</vt:lpstr>
      <vt:lpstr>Dia 189</vt:lpstr>
      <vt:lpstr>Dia 190</vt:lpstr>
      <vt:lpstr>Dia 191</vt:lpstr>
      <vt:lpstr>Dia 192</vt:lpstr>
      <vt:lpstr>Dia 193</vt:lpstr>
      <vt:lpstr>Dia 194</vt:lpstr>
      <vt:lpstr>Dia 195</vt:lpstr>
      <vt:lpstr>Dia 196</vt:lpstr>
      <vt:lpstr>Dia 197</vt:lpstr>
      <vt:lpstr>Dia 198</vt:lpstr>
      <vt:lpstr>Dia 199</vt:lpstr>
      <vt:lpstr>Dia 200</vt:lpstr>
      <vt:lpstr>Dia 201</vt:lpstr>
      <vt:lpstr>Dia 202</vt:lpstr>
      <vt:lpstr>Dia 203</vt:lpstr>
      <vt:lpstr>Dia 204</vt:lpstr>
      <vt:lpstr>Dia 205</vt:lpstr>
      <vt:lpstr>Dia 206</vt:lpstr>
      <vt:lpstr>Dia 207</vt:lpstr>
      <vt:lpstr>Dia 208</vt:lpstr>
      <vt:lpstr>Dia 209</vt:lpstr>
      <vt:lpstr>Dia 210</vt:lpstr>
      <vt:lpstr>Dia 211</vt:lpstr>
      <vt:lpstr>Dia 212</vt:lpstr>
      <vt:lpstr>Dia 213</vt:lpstr>
      <vt:lpstr>Dia 214</vt:lpstr>
      <vt:lpstr>Dia 215</vt:lpstr>
      <vt:lpstr>Dia 216</vt:lpstr>
      <vt:lpstr>Dia 217</vt:lpstr>
      <vt:lpstr>Dia 218</vt:lpstr>
      <vt:lpstr>Dia 219</vt:lpstr>
      <vt:lpstr>Dia 220</vt:lpstr>
      <vt:lpstr>Dia 221</vt:lpstr>
      <vt:lpstr>Dia 222</vt:lpstr>
      <vt:lpstr>Dia 223</vt:lpstr>
      <vt:lpstr>Dia 224</vt:lpstr>
      <vt:lpstr>Dia 225</vt:lpstr>
      <vt:lpstr>Dia 226</vt:lpstr>
      <vt:lpstr>Dia 227</vt:lpstr>
      <vt:lpstr>Dia 228</vt:lpstr>
      <vt:lpstr>Dia 229</vt:lpstr>
      <vt:lpstr>Dia 230</vt:lpstr>
      <vt:lpstr>Dia 231</vt:lpstr>
      <vt:lpstr>Dia 232</vt:lpstr>
      <vt:lpstr>Dia 233</vt:lpstr>
      <vt:lpstr>Dia 234</vt:lpstr>
      <vt:lpstr>Dia 235</vt:lpstr>
      <vt:lpstr>Dia 236</vt:lpstr>
      <vt:lpstr>Dia 237</vt:lpstr>
      <vt:lpstr>Dia 238</vt:lpstr>
      <vt:lpstr>Dia 239</vt:lpstr>
      <vt:lpstr>Dia 240</vt:lpstr>
      <vt:lpstr>Dia 241</vt:lpstr>
      <vt:lpstr>Dia 242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Lucius  Annaeus SENECA</dc:title>
  <dc:creator>Marc</dc:creator>
  <cp:lastModifiedBy>Marc</cp:lastModifiedBy>
  <cp:revision>117</cp:revision>
  <dcterms:created xsi:type="dcterms:W3CDTF">2013-04-04T17:30:56Z</dcterms:created>
  <dcterms:modified xsi:type="dcterms:W3CDTF">2013-04-26T04:43:11Z</dcterms:modified>
</cp:coreProperties>
</file>